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7" r:id="rId4"/>
    <p:sldId id="268" r:id="rId5"/>
    <p:sldId id="287" r:id="rId6"/>
    <p:sldId id="288" r:id="rId7"/>
    <p:sldId id="290" r:id="rId8"/>
    <p:sldId id="282" r:id="rId9"/>
    <p:sldId id="283" r:id="rId10"/>
    <p:sldId id="284" r:id="rId11"/>
    <p:sldId id="291" r:id="rId12"/>
    <p:sldId id="258" r:id="rId13"/>
    <p:sldId id="286" r:id="rId14"/>
    <p:sldId id="289" r:id="rId15"/>
  </p:sldIdLst>
  <p:sldSz cx="12192000" cy="6858000"/>
  <p:notesSz cx="6858000" cy="9144000"/>
  <p:embeddedFontLst>
    <p:embeddedFont>
      <p:font typeface="Noto Sans Bamum" panose="020B060402020202020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gKQs4joaXetV9KuZpSWykY2YDKB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9C48616-5C21-0979-DC1A-7EFDC3F0E22E}" name="Marie Brodeur Gélinas" initials="MB" userId="8eb19d0835955e95" providerId="Windows Live"/>
  <p188:author id="{28903A50-BD75-4BF6-D4D6-120D18EE2932}" name="Camille René" initials="CR" userId="e5b516187f4fdb3b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mille René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DA851-6247-46D9-9C29-1258047567D6}" v="1" dt="2026-04-13T15:26:32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683" autoAdjust="0"/>
    <p:restoredTop sz="94787"/>
  </p:normalViewPr>
  <p:slideViewPr>
    <p:cSldViewPr snapToGrid="0">
      <p:cViewPr varScale="1">
        <p:scale>
          <a:sx n="74" d="100"/>
          <a:sy n="74" d="100"/>
        </p:scale>
        <p:origin x="6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customschemas.google.com/relationships/presentationmetadata" Target="metadata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rine Curé" userId="55346b46-7553-4b48-99d6-d5d7b26cee0d" providerId="ADAL" clId="{059E0C56-8208-4F95-B0FE-A599834935CA}"/>
    <pc:docChg chg="modSld">
      <pc:chgData name="Perrine Curé" userId="55346b46-7553-4b48-99d6-d5d7b26cee0d" providerId="ADAL" clId="{059E0C56-8208-4F95-B0FE-A599834935CA}" dt="2026-04-13T15:27:07.704" v="52" actId="1076"/>
      <pc:docMkLst>
        <pc:docMk/>
      </pc:docMkLst>
      <pc:sldChg chg="modSp mod">
        <pc:chgData name="Perrine Curé" userId="55346b46-7553-4b48-99d6-d5d7b26cee0d" providerId="ADAL" clId="{059E0C56-8208-4F95-B0FE-A599834935CA}" dt="2026-04-13T15:15:31.712" v="15" actId="114"/>
        <pc:sldMkLst>
          <pc:docMk/>
          <pc:sldMk cId="0" sldId="256"/>
        </pc:sldMkLst>
        <pc:spChg chg="mod">
          <ac:chgData name="Perrine Curé" userId="55346b46-7553-4b48-99d6-d5d7b26cee0d" providerId="ADAL" clId="{059E0C56-8208-4F95-B0FE-A599834935CA}" dt="2026-04-13T15:15:31.712" v="15" actId="11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Perrine Curé" userId="55346b46-7553-4b48-99d6-d5d7b26cee0d" providerId="ADAL" clId="{059E0C56-8208-4F95-B0FE-A599834935CA}" dt="2026-04-13T15:16:35.030" v="21" actId="1076"/>
        <pc:sldMkLst>
          <pc:docMk/>
          <pc:sldMk cId="725169765" sldId="282"/>
        </pc:sldMkLst>
        <pc:spChg chg="mod">
          <ac:chgData name="Perrine Curé" userId="55346b46-7553-4b48-99d6-d5d7b26cee0d" providerId="ADAL" clId="{059E0C56-8208-4F95-B0FE-A599834935CA}" dt="2026-04-13T15:16:35.030" v="21" actId="1076"/>
          <ac:spMkLst>
            <pc:docMk/>
            <pc:sldMk cId="725169765" sldId="282"/>
            <ac:spMk id="97" creationId="{5C943DCB-0DD1-1E56-BDC4-D6348F8D5B1A}"/>
          </ac:spMkLst>
        </pc:spChg>
        <pc:picChg chg="mod">
          <ac:chgData name="Perrine Curé" userId="55346b46-7553-4b48-99d6-d5d7b26cee0d" providerId="ADAL" clId="{059E0C56-8208-4F95-B0FE-A599834935CA}" dt="2026-04-13T15:16:13.432" v="18" actId="14100"/>
          <ac:picMkLst>
            <pc:docMk/>
            <pc:sldMk cId="725169765" sldId="282"/>
            <ac:picMk id="5" creationId="{0C7C8C2B-6906-38AC-47AC-81061F9B8440}"/>
          </ac:picMkLst>
        </pc:picChg>
      </pc:sldChg>
      <pc:sldChg chg="modSp mod">
        <pc:chgData name="Perrine Curé" userId="55346b46-7553-4b48-99d6-d5d7b26cee0d" providerId="ADAL" clId="{059E0C56-8208-4F95-B0FE-A599834935CA}" dt="2026-04-13T15:13:52.340" v="1" actId="255"/>
        <pc:sldMkLst>
          <pc:docMk/>
          <pc:sldMk cId="2848973785" sldId="286"/>
        </pc:sldMkLst>
        <pc:spChg chg="mod">
          <ac:chgData name="Perrine Curé" userId="55346b46-7553-4b48-99d6-d5d7b26cee0d" providerId="ADAL" clId="{059E0C56-8208-4F95-B0FE-A599834935CA}" dt="2026-04-13T15:13:52.340" v="1" actId="255"/>
          <ac:spMkLst>
            <pc:docMk/>
            <pc:sldMk cId="2848973785" sldId="286"/>
            <ac:spMk id="96" creationId="{ED8E7EFD-2BA7-563C-B8BA-422AD6521897}"/>
          </ac:spMkLst>
        </pc:spChg>
      </pc:sldChg>
      <pc:sldChg chg="modSp mod">
        <pc:chgData name="Perrine Curé" userId="55346b46-7553-4b48-99d6-d5d7b26cee0d" providerId="ADAL" clId="{059E0C56-8208-4F95-B0FE-A599834935CA}" dt="2026-04-13T15:27:07.704" v="52" actId="1076"/>
        <pc:sldMkLst>
          <pc:docMk/>
          <pc:sldMk cId="2184585841" sldId="287"/>
        </pc:sldMkLst>
        <pc:spChg chg="mod">
          <ac:chgData name="Perrine Curé" userId="55346b46-7553-4b48-99d6-d5d7b26cee0d" providerId="ADAL" clId="{059E0C56-8208-4F95-B0FE-A599834935CA}" dt="2026-04-13T15:27:07.704" v="52" actId="1076"/>
          <ac:spMkLst>
            <pc:docMk/>
            <pc:sldMk cId="2184585841" sldId="287"/>
            <ac:spMk id="2" creationId="{9278C33E-F32F-AF32-E2AB-12F162E88D5F}"/>
          </ac:spMkLst>
        </pc:spChg>
      </pc:sldChg>
      <pc:sldChg chg="modSp mod">
        <pc:chgData name="Perrine Curé" userId="55346b46-7553-4b48-99d6-d5d7b26cee0d" providerId="ADAL" clId="{059E0C56-8208-4F95-B0FE-A599834935CA}" dt="2026-04-13T15:13:40.118" v="0" actId="255"/>
        <pc:sldMkLst>
          <pc:docMk/>
          <pc:sldMk cId="2470959343" sldId="289"/>
        </pc:sldMkLst>
        <pc:spChg chg="mod">
          <ac:chgData name="Perrine Curé" userId="55346b46-7553-4b48-99d6-d5d7b26cee0d" providerId="ADAL" clId="{059E0C56-8208-4F95-B0FE-A599834935CA}" dt="2026-04-13T15:13:40.118" v="0" actId="255"/>
          <ac:spMkLst>
            <pc:docMk/>
            <pc:sldMk cId="2470959343" sldId="289"/>
            <ac:spMk id="96" creationId="{8C46DA4C-4B4E-8E10-C9A5-2D9C8D9C46A4}"/>
          </ac:spMkLst>
        </pc:spChg>
      </pc:sldChg>
      <pc:sldChg chg="modSp mod">
        <pc:chgData name="Perrine Curé" userId="55346b46-7553-4b48-99d6-d5d7b26cee0d" providerId="ADAL" clId="{059E0C56-8208-4F95-B0FE-A599834935CA}" dt="2026-04-13T15:14:16.355" v="2" actId="5793"/>
        <pc:sldMkLst>
          <pc:docMk/>
          <pc:sldMk cId="3747043000" sldId="291"/>
        </pc:sldMkLst>
        <pc:spChg chg="mod">
          <ac:chgData name="Perrine Curé" userId="55346b46-7553-4b48-99d6-d5d7b26cee0d" providerId="ADAL" clId="{059E0C56-8208-4F95-B0FE-A599834935CA}" dt="2026-04-13T15:14:16.355" v="2" actId="5793"/>
          <ac:spMkLst>
            <pc:docMk/>
            <pc:sldMk cId="3747043000" sldId="291"/>
            <ac:spMk id="97" creationId="{2F88300A-1A26-39FA-94BB-4E15FC656F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210C04B2-9FB8-DE6D-A564-97B505017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C12A2417-AFF9-D2F1-C8CF-1904450EB3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6B214666-D0BE-263B-298B-132F3AE411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4157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7D151C60-7EBE-C213-4AED-4D43A7EFD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4B5E02F-FEB7-F7B7-D755-90232E8183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D005D2ED-669B-39F9-D96E-D4835B7065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6445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DE24F974-4548-687B-5DC1-211EF8DE0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F999ACE-1592-98F0-73F0-BB266B86F5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736E4DDC-500A-83C9-0A93-2C16FCB1F2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5332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36A09CFC-414C-59FD-8A6F-8B5DB725A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55521E1D-10EB-6622-7149-8942CC5A74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D4417CE5-E6FB-880F-3FE9-FF59E086AA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8123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4139A14F-0A1B-4DDE-8517-7E1A33426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F5C5BFFD-50E1-8EAC-E631-9A4F3D94A2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2EBA1AAF-361B-4838-6C5F-E0D5CE35DA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5298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9355FEC2-AD13-EFF9-9E00-01F2E7214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159645CC-7954-EFB0-6030-FADB7EE488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03C814B-F854-2BA7-8BC4-A0A6C72AB8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28815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51627F6E-AC0D-40F5-F0A0-2324D6DE0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5A7A9080-22DB-5B2C-C2EF-826271DF56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BFFAE7F5-AB8E-3BFF-5256-788B69D975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725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1AF333CF-C50E-120C-9AA7-E7CE84B35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FBAE88E3-ED8D-9F20-FC15-9DEA6FD76D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F1115DF3-48F6-21C4-1380-1A1C0432FF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7585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3F4EC64B-543E-9CD8-124E-76FCA0BD3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7D2A2B79-C271-A72B-3308-73B49565F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EFF9C988-15E5-BC55-5834-33ED5C38AE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5751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CA"/>
          </a:p>
        </p:txBody>
      </p:sp>
      <p:sp>
        <p:nvSpPr>
          <p:cNvPr id="68" name="Google Shape;68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fvs.org.au/resources/nifvs-family-violence-resources/webinars-and-presentations/inclusion-and-intersectionality-webinar-seri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onceptartassociation.com/2024-caa-finalists/maya-lopez-hero-suit-echo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entmonkman.com/painting-2001-2019/the-delug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midianinja/51858957091/in/album-72177720296409740/" TargetMode="External"/><Relationship Id="rId5" Type="http://schemas.openxmlformats.org/officeDocument/2006/relationships/hyperlink" Target="https://creativecommons.org/licenses/by-nc/2.0/" TargetMode="External"/><Relationship Id="rId4" Type="http://schemas.openxmlformats.org/officeDocument/2006/relationships/hyperlink" Target="https://thefeminismproject.com/fr/en-vedette/zoom-sur-le-cna-feminisme-qui-en-est-le-porte-etendard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r.kwize.com/citation/21544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https://fr.wikipedia.org/wiki/M%C3%A9d%C3%A9e_(De_Morgan)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istoire.savoir.fr/penelope/" TargetMode="External"/><Relationship Id="rId5" Type="http://schemas.openxmlformats.org/officeDocument/2006/relationships/hyperlink" Target="https://en.wikipedia.org/wiki/Helen_of_Troy_(painting)" TargetMode="Externa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magnifying-glass-lense-loupe-97635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ci.radio-canada.ca/nouvelle/1079800/we-can-do-it-naomi-parkey-fraley-feminisme-poster-affich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995966" y="3429000"/>
            <a:ext cx="980940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>
              <a:buClr>
                <a:srgbClr val="00B0F0"/>
              </a:buClr>
              <a:buSzPts val="5300"/>
            </a:pPr>
            <a:br>
              <a:rPr lang="fr-CA" sz="5400" dirty="0"/>
            </a:br>
            <a:br>
              <a:rPr lang="fr-CA" sz="5400" dirty="0"/>
            </a:br>
            <a:br>
              <a:rPr lang="fr-CA" sz="5400" dirty="0"/>
            </a:br>
            <a:br>
              <a:rPr lang="fr-CA" sz="5400" dirty="0"/>
            </a:br>
            <a:br>
              <a:rPr lang="fr-CA" sz="5400" dirty="0"/>
            </a:br>
            <a:br>
              <a:rPr lang="fr-CA" sz="5400" dirty="0"/>
            </a:br>
            <a:br>
              <a:rPr lang="fr-CA" sz="5400" dirty="0"/>
            </a:br>
            <a:r>
              <a:rPr lang="fr-CA" sz="49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</a:rPr>
              <a:t>Le sexisme, c’est </a:t>
            </a:r>
            <a:r>
              <a:rPr lang="fr-CA" sz="4900" b="1" dirty="0" err="1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</a:rPr>
              <a:t>mytho-logique</a:t>
            </a:r>
            <a:r>
              <a:rPr lang="fr-CA" sz="49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</a:rPr>
              <a:t> !</a:t>
            </a:r>
            <a:br>
              <a:rPr lang="fr-CA" sz="49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</a:rPr>
            </a:br>
            <a:br>
              <a:rPr lang="fr-CA" sz="5300" b="1" dirty="0">
                <a:solidFill>
                  <a:srgbClr val="00B0F0"/>
                </a:solidFill>
              </a:rPr>
            </a:br>
            <a:r>
              <a:rPr lang="fr-CA" sz="5400" b="1" dirty="0">
                <a:solidFill>
                  <a:srgbClr val="00B0F0"/>
                </a:solidFill>
              </a:rPr>
              <a:t> </a:t>
            </a:r>
            <a:br>
              <a:rPr lang="fr-FR" sz="4000" dirty="0">
                <a:solidFill>
                  <a:srgbClr val="92D050"/>
                </a:solidFill>
                <a:latin typeface="Noto Sans Bamum"/>
                <a:ea typeface="Noto Sans Bamum"/>
                <a:cs typeface="Noto Sans Bamum"/>
                <a:sym typeface="Noto Sans Bamum"/>
              </a:rPr>
            </a:br>
            <a:br>
              <a:rPr lang="fr-FR" sz="4000" dirty="0">
                <a:solidFill>
                  <a:srgbClr val="92D050"/>
                </a:solidFill>
                <a:latin typeface="Noto Sans Bamum"/>
                <a:ea typeface="Noto Sans Bamum"/>
                <a:cs typeface="Noto Sans Bamum"/>
                <a:sym typeface="Noto Sans Bamum"/>
              </a:rPr>
            </a:br>
            <a:r>
              <a:rPr lang="fr-FR" sz="4000" i="1" dirty="0">
                <a:solidFill>
                  <a:srgbClr val="92D050"/>
                </a:solidFill>
                <a:latin typeface="Noto Sans Bamum"/>
                <a:ea typeface="Noto Sans Bamum"/>
                <a:cs typeface="Noto Sans Bamum"/>
                <a:sym typeface="Noto Sans Bamum"/>
              </a:rPr>
              <a:t>Culture et citoyenneté québécoise</a:t>
            </a:r>
            <a:br>
              <a:rPr lang="fr-FR" dirty="0">
                <a:solidFill>
                  <a:srgbClr val="00B0F0"/>
                </a:solidFill>
                <a:latin typeface="Noto Sans Bamum"/>
                <a:ea typeface="Noto Sans Bamum"/>
                <a:cs typeface="Noto Sans Bamum"/>
                <a:sym typeface="Noto Sans Bamum"/>
              </a:rPr>
            </a:br>
            <a:endParaRPr dirty="0">
              <a:solidFill>
                <a:srgbClr val="00B0F0"/>
              </a:solidFill>
              <a:latin typeface="Noto Sans Bamum"/>
              <a:ea typeface="Noto Sans Bamum"/>
              <a:cs typeface="Noto Sans Bamum"/>
              <a:sym typeface="Noto Sans Bamum"/>
            </a:endParaRPr>
          </a:p>
        </p:txBody>
      </p:sp>
      <p:pic>
        <p:nvPicPr>
          <p:cNvPr id="2" name="Google Shape;98;p2">
            <a:extLst>
              <a:ext uri="{FF2B5EF4-FFF2-40B4-BE49-F238E27FC236}">
                <a16:creationId xmlns:a16="http://schemas.microsoft.com/office/drawing/2014/main" id="{DFA89192-9310-59EE-DED3-82F8BCA073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92102" y="5705175"/>
            <a:ext cx="961200" cy="96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>
          <a:extLst>
            <a:ext uri="{FF2B5EF4-FFF2-40B4-BE49-F238E27FC236}">
              <a16:creationId xmlns:a16="http://schemas.microsoft.com/office/drawing/2014/main" id="{BD234181-FD48-86C6-4B87-304DE79BE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7" name="Freeform: Shape 126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9" name="Freeform: Shape 128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B6C2C4B-34A3-9AF3-F8AD-4AD463BBE6C7}"/>
              </a:ext>
            </a:extLst>
          </p:cNvPr>
          <p:cNvSpPr txBox="1"/>
          <p:nvPr/>
        </p:nvSpPr>
        <p:spPr>
          <a:xfrm>
            <a:off x="371093" y="152400"/>
            <a:ext cx="4721607" cy="25656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1430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 err="1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Analyser</a:t>
            </a:r>
            <a:r>
              <a:rPr lang="en-US" sz="3000" b="1" kern="1200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les </a:t>
            </a:r>
            <a:r>
              <a:rPr lang="en-US" sz="3000" b="1" kern="1200" dirty="0" err="1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mythes</a:t>
            </a:r>
            <a:r>
              <a:rPr lang="en-US" sz="3000" b="1" kern="1200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à la lumière de </a:t>
            </a:r>
            <a:r>
              <a:rPr lang="en-US" sz="3000" b="1" kern="1200" dirty="0" err="1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l’intersectionnalité</a:t>
            </a:r>
            <a:r>
              <a:rPr lang="en-US" sz="3000" b="1" kern="1200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82E35030-A2FF-FE1D-5043-CF5B5064ED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indent="0">
              <a:buNone/>
            </a:pPr>
            <a:r>
              <a:rPr lang="en-US" sz="17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US" sz="17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174C7C-D9B6-0E3C-7D24-945307209F77}"/>
              </a:ext>
            </a:extLst>
          </p:cNvPr>
          <p:cNvSpPr txBox="1"/>
          <p:nvPr/>
        </p:nvSpPr>
        <p:spPr>
          <a:xfrm>
            <a:off x="5092700" y="50419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15A25E0-658E-4B9E-36DB-E155A433D77D}"/>
              </a:ext>
            </a:extLst>
          </p:cNvPr>
          <p:cNvSpPr txBox="1"/>
          <p:nvPr/>
        </p:nvSpPr>
        <p:spPr>
          <a:xfrm>
            <a:off x="5820229" y="5747857"/>
            <a:ext cx="5239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Source : </a:t>
            </a:r>
            <a:r>
              <a:rPr lang="fr-FR" sz="9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hlinkClick r:id="rId3"/>
              </a:rPr>
              <a:t>https://www.nifvs.org.au/resources/nifvs-family-violence-resources/webinars-and-presentations/inclusion-and-intersectionality-webinar-series/</a:t>
            </a:r>
            <a:r>
              <a:rPr lang="fr-FR" sz="9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Image 4" descr="Une image contenant habits, illustration, dessin humoristique, dessin&#10;&#10;Le contenu généré par l’IA peut être incorrect.">
            <a:extLst>
              <a:ext uri="{FF2B5EF4-FFF2-40B4-BE49-F238E27FC236}">
                <a16:creationId xmlns:a16="http://schemas.microsoft.com/office/drawing/2014/main" id="{ABD05EB5-E374-EA13-7E48-479E67019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22" y="1260623"/>
            <a:ext cx="7201995" cy="447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41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>
          <a:extLst>
            <a:ext uri="{FF2B5EF4-FFF2-40B4-BE49-F238E27FC236}">
              <a16:creationId xmlns:a16="http://schemas.microsoft.com/office/drawing/2014/main" id="{F48038A4-28CB-44F0-AD5E-3D8AAF8A5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id="{90619A71-68FD-FE3B-ECDE-03C5FA057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7" name="Freeform: Shape 126">
            <a:extLst>
              <a:ext uri="{FF2B5EF4-FFF2-40B4-BE49-F238E27FC236}">
                <a16:creationId xmlns:a16="http://schemas.microsoft.com/office/drawing/2014/main" id="{B3C32A58-5A50-42DB-A57B-9D8D877CF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9" name="Freeform: Shape 128">
            <a:extLst>
              <a:ext uri="{FF2B5EF4-FFF2-40B4-BE49-F238E27FC236}">
                <a16:creationId xmlns:a16="http://schemas.microsoft.com/office/drawing/2014/main" id="{91397ADA-E31E-2326-AF54-DF2BD284F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312666-97B2-E1A6-44B2-9450FD226767}"/>
              </a:ext>
            </a:extLst>
          </p:cNvPr>
          <p:cNvSpPr txBox="1"/>
          <p:nvPr/>
        </p:nvSpPr>
        <p:spPr>
          <a:xfrm>
            <a:off x="371093" y="1161288"/>
            <a:ext cx="4075435" cy="1239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1430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La roue de </a:t>
            </a:r>
            <a:r>
              <a:rPr lang="en-US" sz="3000" b="1" kern="1200" dirty="0" err="1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l’intersectionnalité</a:t>
            </a:r>
            <a:r>
              <a:rPr lang="en-US" sz="3000" b="1" kern="1200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17E269CA-C338-3B8B-D5D4-ADA7F114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40D3434-9B44-1782-AE95-40A5CC44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2F88300A-1A26-39FA-94BB-4E15FC656F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114300" indent="-228600">
              <a:buFont typeface="Arial" panose="020B0604020202020204" pitchFamily="34" charset="0"/>
              <a:buChar char="•"/>
            </a:pPr>
            <a:endParaRPr lang="en-US" sz="17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17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US" sz="17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236F0C-B6B8-B5A5-B741-682EDB0E936F}"/>
              </a:ext>
            </a:extLst>
          </p:cNvPr>
          <p:cNvSpPr txBox="1"/>
          <p:nvPr/>
        </p:nvSpPr>
        <p:spPr>
          <a:xfrm>
            <a:off x="5092700" y="50419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F56CDB-1A83-EFB1-005F-F4AF6ECAA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43" y="5761440"/>
            <a:ext cx="957155" cy="96325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2C21C9-F4D0-AD4E-F63F-FB4E6A7D5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860" y="0"/>
            <a:ext cx="6374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043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>
          <a:extLst>
            <a:ext uri="{FF2B5EF4-FFF2-40B4-BE49-F238E27FC236}">
              <a16:creationId xmlns:a16="http://schemas.microsoft.com/office/drawing/2014/main" id="{7882F42F-C365-0B6B-4090-A538AA83C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2A3E9ECE-F515-E9E6-B2C9-045D567D4A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  <a:buClr>
                <a:srgbClr val="00B0F0"/>
              </a:buClr>
              <a:buSzPts val="4400"/>
            </a:pPr>
            <a:r>
              <a:rPr lang="en-US" sz="3200" b="1" kern="1200" dirty="0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Production finale - </a:t>
            </a:r>
            <a:r>
              <a:rPr lang="en-US" sz="3200" b="1" kern="1200" dirty="0" err="1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Fresque</a:t>
            </a:r>
            <a:r>
              <a:rPr lang="en-US" sz="3200" b="1" kern="1200" dirty="0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</a:t>
            </a:r>
            <a:r>
              <a:rPr lang="en-US" sz="3200" b="1" kern="1200" dirty="0" err="1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mytho-logique</a:t>
            </a:r>
            <a:r>
              <a:rPr lang="en-US" sz="3200" b="1" kern="1200" dirty="0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(Option 1)</a:t>
            </a:r>
            <a:endParaRPr lang="en-US" sz="3200" kern="1200" dirty="0">
              <a:solidFill>
                <a:schemeClr val="bg1"/>
              </a:solidFill>
              <a:latin typeface="Noto Sans Bamum" panose="020B0604020202020204" charset="0"/>
              <a:ea typeface="Noto Sans Bamum" panose="020B0604020202020204" charset="0"/>
              <a:cs typeface="+mj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5F14C7C-4405-0527-0A65-CB695B52C8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121"/>
          <a:stretch>
            <a:fillRect/>
          </a:stretch>
        </p:blipFill>
        <p:spPr>
          <a:xfrm>
            <a:off x="95700" y="1409664"/>
            <a:ext cx="12000599" cy="490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10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>
          <a:extLst>
            <a:ext uri="{FF2B5EF4-FFF2-40B4-BE49-F238E27FC236}">
              <a16:creationId xmlns:a16="http://schemas.microsoft.com/office/drawing/2014/main" id="{215D25C5-6125-3210-968C-677FCDDA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ED8E7EFD-2BA7-563C-B8BA-422AD65218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878" y="350747"/>
            <a:ext cx="7649857" cy="3892669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rgbClr val="00B0F0"/>
              </a:buClr>
              <a:buSzPts val="4400"/>
            </a:pPr>
            <a:r>
              <a:rPr lang="en-US" sz="38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Production finale – </a:t>
            </a:r>
            <a:r>
              <a:rPr lang="en-US" sz="3800" b="1" kern="1200" dirty="0" err="1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Personnage</a:t>
            </a:r>
            <a:r>
              <a:rPr lang="en-US" sz="38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</a:t>
            </a:r>
            <a:r>
              <a:rPr lang="en-US" sz="3800" b="1" kern="1200" dirty="0" err="1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mythologique</a:t>
            </a:r>
            <a:r>
              <a:rPr lang="en-US" sz="38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</a:t>
            </a:r>
            <a:r>
              <a:rPr lang="en-US" sz="30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(Option 2)</a:t>
            </a:r>
            <a:endParaRPr lang="en-US" sz="3000" kern="1200" dirty="0">
              <a:solidFill>
                <a:schemeClr val="tx1"/>
              </a:solidFill>
              <a:latin typeface="Noto Sans Bamum" panose="020B0604020202020204" charset="0"/>
              <a:ea typeface="Noto Sans Bamum" panose="020B0604020202020204" charset="0"/>
              <a:cs typeface="+mj-cs"/>
            </a:endParaRPr>
          </a:p>
        </p:txBody>
      </p:sp>
      <p:sp>
        <p:nvSpPr>
          <p:cNvPr id="11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5254E92-75BD-65EA-5C93-B06172F1A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88734" y="175374"/>
            <a:ext cx="4064387" cy="627704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C99F58E-02A5-916C-4D0F-0CF42EA5AA73}"/>
              </a:ext>
            </a:extLst>
          </p:cNvPr>
          <p:cNvSpPr txBox="1"/>
          <p:nvPr/>
        </p:nvSpPr>
        <p:spPr>
          <a:xfrm>
            <a:off x="7888735" y="6427113"/>
            <a:ext cx="38729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Source : </a:t>
            </a:r>
            <a:r>
              <a:rPr lang="fr-FR" sz="11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hlinkClick r:id="rId4"/>
              </a:rPr>
              <a:t>https://www.conceptartassociation.com/2024-caa-finalists/maya-lopez-hero-suit-echo</a:t>
            </a:r>
            <a:r>
              <a:rPr lang="fr-FR" sz="11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897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>
          <a:extLst>
            <a:ext uri="{FF2B5EF4-FFF2-40B4-BE49-F238E27FC236}">
              <a16:creationId xmlns:a16="http://schemas.microsoft.com/office/drawing/2014/main" id="{C3B5AD4B-9F45-828F-141A-F90249F57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FE6CA042-3BBF-5F51-9D55-FDCD56D7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8C46DA4C-4B4E-8E10-C9A5-2D9C8D9C46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909" y="258299"/>
            <a:ext cx="6645497" cy="3892669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rgbClr val="00B0F0"/>
              </a:buClr>
              <a:buSzPts val="4400"/>
            </a:pPr>
            <a:r>
              <a:rPr lang="en-US" sz="38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Production finale – </a:t>
            </a:r>
            <a:r>
              <a:rPr lang="en-US" sz="3800" b="1" kern="1200" dirty="0" err="1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Personnage</a:t>
            </a:r>
            <a:r>
              <a:rPr lang="en-US" sz="38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</a:t>
            </a:r>
            <a:r>
              <a:rPr lang="en-US" sz="3800" b="1" kern="1200" dirty="0" err="1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mythologique</a:t>
            </a:r>
            <a:r>
              <a:rPr lang="en-US" sz="38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 </a:t>
            </a:r>
            <a:br>
              <a:rPr lang="en-US" sz="38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</a:br>
            <a:r>
              <a:rPr lang="en-US" sz="3000" b="1" kern="1200" dirty="0">
                <a:solidFill>
                  <a:schemeClr val="tx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  <a:sym typeface="Noto Sans Bamum"/>
              </a:rPr>
              <a:t>(Option 2)</a:t>
            </a:r>
            <a:endParaRPr lang="en-US" sz="3000" kern="1200" dirty="0">
              <a:solidFill>
                <a:schemeClr val="tx1"/>
              </a:solidFill>
              <a:latin typeface="Noto Sans Bamum" panose="020B0604020202020204" charset="0"/>
              <a:ea typeface="Noto Sans Bamum" panose="020B0604020202020204" charset="0"/>
              <a:cs typeface="+mj-cs"/>
            </a:endParaRPr>
          </a:p>
        </p:txBody>
      </p:sp>
      <p:sp>
        <p:nvSpPr>
          <p:cNvPr id="110" name="sketch line">
            <a:extLst>
              <a:ext uri="{FF2B5EF4-FFF2-40B4-BE49-F238E27FC236}">
                <a16:creationId xmlns:a16="http://schemas.microsoft.com/office/drawing/2014/main" id="{9DD724AE-CC2B-BAFA-C65F-87C37CDE0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027794-51F1-54FF-7794-3B02FD516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07" y="375688"/>
            <a:ext cx="5192195" cy="610662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66F9D15-70B3-6031-03A8-240C85E841B6}"/>
              </a:ext>
            </a:extLst>
          </p:cNvPr>
          <p:cNvSpPr txBox="1"/>
          <p:nvPr/>
        </p:nvSpPr>
        <p:spPr>
          <a:xfrm>
            <a:off x="6892268" y="6539350"/>
            <a:ext cx="54328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Source : </a:t>
            </a:r>
            <a:r>
              <a:rPr lang="fr-FR" sz="11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hlinkClick r:id="rId4"/>
              </a:rPr>
              <a:t>https://www.kentmonkman.com/painting-2001-2019/the-deluge</a:t>
            </a:r>
            <a:r>
              <a:rPr lang="fr-FR" sz="11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0959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6E0D431-65D1-FBFC-C5F7-A082A9655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3000" i="1" kern="1200" dirty="0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</a:rPr>
              <a:t>Le </a:t>
            </a:r>
            <a:r>
              <a:rPr lang="en-US" sz="3000" i="1" kern="1200" dirty="0" err="1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</a:rPr>
              <a:t>relai</a:t>
            </a:r>
            <a:r>
              <a:rPr lang="en-US" sz="3000" i="1" kern="1200" dirty="0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</a:rPr>
              <a:t> des </a:t>
            </a:r>
            <a:r>
              <a:rPr lang="en-US" sz="3000" i="1" kern="1200" dirty="0" err="1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</a:rPr>
              <a:t>pourquoi</a:t>
            </a:r>
            <a:r>
              <a:rPr lang="en-US" sz="3000" i="1" kern="1200" dirty="0">
                <a:solidFill>
                  <a:schemeClr val="bg1"/>
                </a:solidFill>
                <a:latin typeface="Noto Sans Bamum" panose="020B0604020202020204" charset="0"/>
                <a:ea typeface="Noto Sans Bamum" panose="020B0604020202020204" charset="0"/>
                <a:cs typeface="+mj-cs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4E1C3C-EB5E-692C-294E-B59F8031B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64456" y="1830928"/>
            <a:ext cx="6063088" cy="40471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72114B-CB0A-2B3B-0DE0-B4DE74B22302}"/>
              </a:ext>
            </a:extLst>
          </p:cNvPr>
          <p:cNvSpPr txBox="1"/>
          <p:nvPr/>
        </p:nvSpPr>
        <p:spPr>
          <a:xfrm>
            <a:off x="3976915" y="5929249"/>
            <a:ext cx="5150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Source : </a:t>
            </a:r>
            <a:r>
              <a:rPr lang="fr-CA" i="1" dirty="0">
                <a:hlinkClick r:id="rId5" tooltip="CC BY-NC 2.0 (nouvelle fenêtre)"/>
              </a:rPr>
              <a:t>CC BY-NC 2.0</a:t>
            </a:r>
            <a:r>
              <a:rPr lang="fr-CA" i="1" dirty="0"/>
              <a:t> </a:t>
            </a:r>
            <a:r>
              <a:rPr lang="fr-CA" i="1" dirty="0">
                <a:hlinkClick r:id="rId6" tooltip="Oliver Kornblihtt / Mídia NINJA via flickr (nouvelle fenêtre)"/>
              </a:rPr>
              <a:t>Oliver </a:t>
            </a:r>
            <a:r>
              <a:rPr lang="fr-CA" i="1" dirty="0" err="1">
                <a:hlinkClick r:id="rId6" tooltip="Oliver Kornblihtt / Mídia NINJA via flickr (nouvelle fenêtre)"/>
              </a:rPr>
              <a:t>Kornblihtt</a:t>
            </a:r>
            <a:r>
              <a:rPr lang="fr-CA" i="1" dirty="0">
                <a:hlinkClick r:id="rId6" tooltip="Oliver Kornblihtt / Mídia NINJA via flickr (nouvelle fenêtre)"/>
              </a:rPr>
              <a:t> / </a:t>
            </a:r>
            <a:r>
              <a:rPr lang="fr-CA" i="1" dirty="0" err="1">
                <a:hlinkClick r:id="rId6" tooltip="Oliver Kornblihtt / Mídia NINJA via flickr (nouvelle fenêtre)"/>
              </a:rPr>
              <a:t>Mídia</a:t>
            </a:r>
            <a:r>
              <a:rPr lang="fr-CA" i="1" dirty="0">
                <a:hlinkClick r:id="rId6" tooltip="Oliver Kornblihtt / Mídia NINJA via flickr (nouvelle fenêtre)"/>
              </a:rPr>
              <a:t> NINJA via </a:t>
            </a:r>
            <a:r>
              <a:rPr lang="fr-CA" i="1" dirty="0" err="1">
                <a:hlinkClick r:id="rId6" tooltip="Oliver Kornblihtt / Mídia NINJA via flickr (nouvelle fenêtre)"/>
              </a:rPr>
              <a:t>flickr</a:t>
            </a:r>
            <a:r>
              <a:rPr lang="fr-CA" i="1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707E0715-9476-DBCE-1E12-1BAF99F3E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ECAB1EC8-2F0B-AB1A-35DF-A83A272E04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92610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fr-CA" sz="40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</a:rPr>
              <a:t>Question sociologique : </a:t>
            </a:r>
            <a:br>
              <a:rPr lang="fr-CA" sz="40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</a:rPr>
            </a:br>
            <a:endParaRPr lang="fr-CA" sz="4000" b="1" dirty="0">
              <a:solidFill>
                <a:srgbClr val="00B0F0"/>
              </a:solidFill>
              <a:latin typeface="Noto Sans Bamum" panose="020B0604020202020204" charset="0"/>
              <a:ea typeface="Noto Sans Bamum" panose="020B0604020202020204" charset="0"/>
            </a:endParaRPr>
          </a:p>
          <a:p>
            <a:pPr marL="114300" indent="0">
              <a:buNone/>
            </a:pPr>
            <a:endParaRPr lang="fr-CA" sz="3200" b="1" i="1" dirty="0">
              <a:latin typeface="Noto Sans Bamum" panose="020B0604020202020204" charset="0"/>
              <a:ea typeface="Noto Sans Bamum" panose="020B0604020202020204" charset="0"/>
            </a:endParaRPr>
          </a:p>
          <a:p>
            <a:pPr marL="114300" indent="0">
              <a:buNone/>
            </a:pPr>
            <a:r>
              <a:rPr lang="fr-CA" sz="3200" b="1" i="1" dirty="0">
                <a:latin typeface="Noto Sans Bamum" panose="020B0604020202020204" charset="0"/>
                <a:ea typeface="Noto Sans Bamum" panose="020B0604020202020204" charset="0"/>
              </a:rPr>
              <a:t>Pourquoi cette ou ces personnes luttent-elles ? </a:t>
            </a:r>
            <a:endParaRPr lang="fr-CA" sz="3200" i="1" dirty="0">
              <a:latin typeface="Noto Sans Bamum" panose="020B0604020202020204" charset="0"/>
              <a:ea typeface="Noto Sans Bamum" panose="020B060402020202020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536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80907920-F8C8-6820-6B11-0E5A0FB9D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EDFCD440-64E4-2746-77E3-C8A3961350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380844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fr-CA" sz="44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Quels sont vos constats ? </a:t>
            </a:r>
          </a:p>
          <a:p>
            <a:pPr marL="114300" indent="0">
              <a:buNone/>
            </a:pPr>
            <a:endParaRPr lang="fr-CA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3200" dirty="0"/>
              <a:t> </a:t>
            </a:r>
            <a:endParaRPr lang="fr-CA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67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texte, Visage humain, person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BEF8D00-174A-09BC-8137-CFBA49AA1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24" y="643467"/>
            <a:ext cx="10611552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78C33E-F32F-AF32-E2AB-12F162E88D5F}"/>
              </a:ext>
            </a:extLst>
          </p:cNvPr>
          <p:cNvSpPr txBox="1"/>
          <p:nvPr/>
        </p:nvSpPr>
        <p:spPr>
          <a:xfrm>
            <a:off x="8621060" y="6143851"/>
            <a:ext cx="36305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 : </a:t>
            </a:r>
            <a:r>
              <a:rPr lang="fr-CA" sz="11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https://fr.kwize.com/citation/21544</a:t>
            </a:r>
            <a:r>
              <a:rPr lang="fr-CA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85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8B2FA5-B4EA-8BB0-DC89-2F4C9C7A05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215" b="4067"/>
          <a:stretch>
            <a:fillRect/>
          </a:stretch>
        </p:blipFill>
        <p:spPr>
          <a:xfrm>
            <a:off x="192528" y="171716"/>
            <a:ext cx="3658255" cy="628269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94FFA44-E992-2CB5-8B88-E71F481BA0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6" r="359"/>
          <a:stretch>
            <a:fillRect/>
          </a:stretch>
        </p:blipFill>
        <p:spPr>
          <a:xfrm>
            <a:off x="4252572" y="168377"/>
            <a:ext cx="3686855" cy="628269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FC6717C-0F88-D354-CDAE-6F6D5F1A4B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33"/>
          <a:stretch>
            <a:fillRect/>
          </a:stretch>
        </p:blipFill>
        <p:spPr>
          <a:xfrm>
            <a:off x="8335683" y="171716"/>
            <a:ext cx="3663789" cy="62826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B09BAD0-ED21-3B1D-810C-F49DCE1C0B9F}"/>
              </a:ext>
            </a:extLst>
          </p:cNvPr>
          <p:cNvSpPr txBox="1"/>
          <p:nvPr/>
        </p:nvSpPr>
        <p:spPr>
          <a:xfrm>
            <a:off x="192527" y="6451071"/>
            <a:ext cx="1199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Sources : Image 1 :  </a:t>
            </a:r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hlinkClick r:id="rId5"/>
              </a:rPr>
              <a:t>https://en.wikipedia.org/wiki/Helen_of_Troy_(painting)</a:t>
            </a:r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. Image 2 : </a:t>
            </a:r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hlinkClick r:id="rId6"/>
              </a:rPr>
              <a:t>https://histoire.savoir.fr/penelope/</a:t>
            </a:r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 . Image 3 : </a:t>
            </a:r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hlinkClick r:id="rId7"/>
              </a:rPr>
              <a:t>https://fr.wikipedia.org/wiki/M%C3%A9d%C3%A9e_(De_Morgan)</a:t>
            </a:r>
            <a:r>
              <a:rPr lang="fr-CA" sz="12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. </a:t>
            </a:r>
            <a:endParaRPr lang="fr-FR" sz="1200" dirty="0">
              <a:latin typeface="Noto Sans Bamum" panose="020B0604020202020204" charset="0"/>
              <a:ea typeface="Noto Sans Bamum" panose="020B060402020202020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95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8CD2DB-FA95-65CD-DBE8-D59BAF18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70" y="-215221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12 affirmations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39B48B-9FF5-BA48-8697-4F51F41B0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574" y="747484"/>
            <a:ext cx="11802852" cy="6480629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fr-CA" sz="13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« Au Québec, les femmes et les hommes sont égaux. On n’a plus vraiment besoin du féminisme aujourd’hui. »</a:t>
            </a:r>
            <a:br>
              <a:rPr lang="fr-CA" sz="13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 On va se le dire, la violence ne vient pas de tous les hommes, mais surtout des hommes immigrants.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« Depuis toujours, les femmes s’occupent des enfants. C’est biologique, on ne peut pas aller contre la nature.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« Le féminisme discrimine les hommes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« Tu les changeras pas : c’est des gars, ils sont comme ça. Fais-toi-en pas.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« Le sexisme touche autant les hommes que les femmes.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« C’est correct d’être 2ELGBTQIA+, mais pas besoin de le montrer partout, moi je suis hétéro et je le crie pas sur tous les toits. Y a t-il une journée des hommes ?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« Au Québec on est un modèle de féminisme, ailleurs dans le monde ils devraient prendre exemple.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« Désolé, mais la science est claire : il existe seulement deux genres. Homme et Femme. Le reste, c’est de l’idéologie.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 « Vous dites que vous n’avez pas besoin des hommes, mais regardez autour de vous : avions, routes, électricité, téléphones, ordinateurs… tout ça a été créé par des hommes. Sans les hommes, le monde ne fonctionnerait tout simplement pas.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11. « Ce sont les compétences qui doivent primer ! Quand vous favorisez une femme à l’embauche vous ne priorisez plus les compétences ! »</a:t>
            </a:r>
            <a:b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CA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12. « Les féminicides sont des cas extrêmes. Ce n’est pas représentatif de la majorité des relations. »</a:t>
            </a:r>
          </a:p>
          <a:p>
            <a:endParaRPr lang="fr-FR"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56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5">
          <a:extLst>
            <a:ext uri="{FF2B5EF4-FFF2-40B4-BE49-F238E27FC236}">
              <a16:creationId xmlns:a16="http://schemas.microsoft.com/office/drawing/2014/main" id="{79B7FD8C-F747-899E-D2B1-804AD9F53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4" name="Arc 10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C8C2B-6906-38AC-47AC-81061F9B8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36271" y="1225434"/>
            <a:ext cx="4470726" cy="412424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5C943DCB-0DD1-1E56-BDC4-D6348F8D5B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34455" y="1614881"/>
            <a:ext cx="8550193" cy="419252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114300" indent="0">
              <a:buNone/>
            </a:pPr>
            <a:r>
              <a:rPr lang="fr-CA" sz="40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Trousse d’enquête :</a:t>
            </a:r>
            <a:br>
              <a:rPr lang="fr-CA" sz="40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</a:br>
            <a:endParaRPr lang="fr-CA" sz="4000" b="1" dirty="0">
              <a:solidFill>
                <a:srgbClr val="00B0F0"/>
              </a:solidFill>
              <a:latin typeface="Noto Sans Bamum" panose="020B0604020202020204" charset="0"/>
              <a:ea typeface="Noto Sans Bamum" panose="020B0604020202020204" charset="0"/>
              <a:cs typeface="Calibri" panose="020F0502020204030204" pitchFamily="34" charset="0"/>
              <a:sym typeface="Noto Sans Bamum"/>
            </a:endParaRPr>
          </a:p>
          <a:p>
            <a:pPr marL="114300" indent="0">
              <a:buNone/>
            </a:pPr>
            <a:r>
              <a:rPr lang="fr-CA" sz="40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Analyser des </a:t>
            </a:r>
            <a:r>
              <a:rPr lang="fr-CA" sz="4000" b="1" dirty="0" err="1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mytho-logies</a:t>
            </a:r>
            <a:r>
              <a:rPr lang="fr-CA" sz="40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 sexistes</a:t>
            </a:r>
            <a:endParaRPr lang="fr-CA" sz="4000" dirty="0">
              <a:latin typeface="Noto Sans Bamum" panose="020B0604020202020204" charset="0"/>
              <a:ea typeface="Noto Sans Bamum" panose="020B060402020202020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fr-CA" sz="4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9C57879-E66C-C6A4-E15A-0023D17B8302}"/>
              </a:ext>
            </a:extLst>
          </p:cNvPr>
          <p:cNvSpPr txBox="1"/>
          <p:nvPr/>
        </p:nvSpPr>
        <p:spPr>
          <a:xfrm>
            <a:off x="5092700" y="50419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516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D503E9C7-4F82-FCDA-2A06-7D4DE1A1E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AD7AECA5-2816-EA2C-AFF5-72E0364F3D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92610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endParaRPr lang="fr-CA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fr-CA" sz="3200" dirty="0"/>
              <a:t> </a:t>
            </a:r>
            <a:endParaRPr lang="fr-CA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E4EA1E-780D-258D-AA99-7B4E62A9F80B}"/>
              </a:ext>
            </a:extLst>
          </p:cNvPr>
          <p:cNvSpPr txBox="1"/>
          <p:nvPr/>
        </p:nvSpPr>
        <p:spPr>
          <a:xfrm>
            <a:off x="5092700" y="50419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9D62FF-A14D-7432-B6BC-31371C070CA2}"/>
              </a:ext>
            </a:extLst>
          </p:cNvPr>
          <p:cNvSpPr txBox="1"/>
          <p:nvPr/>
        </p:nvSpPr>
        <p:spPr>
          <a:xfrm>
            <a:off x="1094509" y="283230"/>
            <a:ext cx="102592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fr-CA" sz="36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Vous vous rappelez cette image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6AFD306-1D3C-5BC9-E1BD-5CC8B34B1D20}"/>
              </a:ext>
            </a:extLst>
          </p:cNvPr>
          <p:cNvSpPr txBox="1"/>
          <p:nvPr/>
        </p:nvSpPr>
        <p:spPr>
          <a:xfrm>
            <a:off x="5531403" y="2147662"/>
            <a:ext cx="786632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fr-CA" sz="28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Qui est représentée sur l’image ?</a:t>
            </a:r>
            <a:br>
              <a:rPr lang="fr-CA" sz="28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</a:br>
            <a:r>
              <a:rPr lang="fr-CA" sz="28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 </a:t>
            </a:r>
          </a:p>
          <a:p>
            <a:pPr marL="114300" indent="0">
              <a:buNone/>
            </a:pPr>
            <a:r>
              <a:rPr lang="fr-CA" sz="2800" b="1" dirty="0">
                <a:solidFill>
                  <a:srgbClr val="00B0F0"/>
                </a:solidFill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sym typeface="Noto Sans Bamum"/>
              </a:rPr>
              <a:t>Qui ne l’est pas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269D73-40A6-BF37-B81E-76F6B06AD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" y="1436413"/>
            <a:ext cx="3677231" cy="4192488"/>
          </a:xfrm>
          <a:prstGeom prst="rect">
            <a:avLst/>
          </a:prstGeom>
          <a:noFill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47F06D9-84D7-3164-9963-C1428F4A57F0}"/>
              </a:ext>
            </a:extLst>
          </p:cNvPr>
          <p:cNvSpPr txBox="1"/>
          <p:nvPr/>
        </p:nvSpPr>
        <p:spPr>
          <a:xfrm>
            <a:off x="1094509" y="5731845"/>
            <a:ext cx="395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Source : </a:t>
            </a:r>
            <a:r>
              <a:rPr lang="fr-FR" sz="10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  <a:hlinkClick r:id="rId4"/>
              </a:rPr>
              <a:t>https://ici.radio-canada.ca/nouvelle/1079800/we-can-do-it-naomi-parkey-fraley-feminisme-poster-affiche</a:t>
            </a:r>
            <a:r>
              <a:rPr lang="fr-FR" sz="1000" dirty="0">
                <a:latin typeface="Noto Sans Bamum" panose="020B0604020202020204" charset="0"/>
                <a:ea typeface="Noto Sans Bamum" panose="020B060402020202020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00792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</TotalTime>
  <Words>587</Words>
  <Application>Microsoft Office PowerPoint</Application>
  <PresentationFormat>Grand écran</PresentationFormat>
  <Paragraphs>44</Paragraphs>
  <Slides>14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Noto Sans Bamum</vt:lpstr>
      <vt:lpstr>Calibri</vt:lpstr>
      <vt:lpstr>Arial</vt:lpstr>
      <vt:lpstr>Thème Office</vt:lpstr>
      <vt:lpstr>       Le sexisme, c’est mytho-logique !     Culture et citoyenneté québécoise </vt:lpstr>
      <vt:lpstr>Le relai des pourquoi </vt:lpstr>
      <vt:lpstr>Présentation PowerPoint</vt:lpstr>
      <vt:lpstr>Présentation PowerPoint</vt:lpstr>
      <vt:lpstr>Présentation PowerPoint</vt:lpstr>
      <vt:lpstr>Présentation PowerPoint</vt:lpstr>
      <vt:lpstr>12 affirmations :</vt:lpstr>
      <vt:lpstr>Présentation PowerPoint</vt:lpstr>
      <vt:lpstr>Présentation PowerPoint</vt:lpstr>
      <vt:lpstr>Présentation PowerPoint</vt:lpstr>
      <vt:lpstr>Présentation PowerPoint</vt:lpstr>
      <vt:lpstr>Production finale - Fresque mytho-logique (Option 1)</vt:lpstr>
      <vt:lpstr>Production finale – Personnage mythologique (Option 2)</vt:lpstr>
      <vt:lpstr>Production finale – Personnage mythologique  (Option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Camille René</dc:creator>
  <cp:lastModifiedBy>Perrine Curé</cp:lastModifiedBy>
  <cp:revision>17</cp:revision>
  <dcterms:created xsi:type="dcterms:W3CDTF">2025-08-18T18:59:01Z</dcterms:created>
  <dcterms:modified xsi:type="dcterms:W3CDTF">2026-04-13T15:27:08Z</dcterms:modified>
</cp:coreProperties>
</file>