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comments/modernComment_128_0.xml" ContentType="application/vnd.ms-powerpoint.comment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comments/modernComment_12B_0.xml" ContentType="application/vnd.ms-powerpoint.comment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notesSlides/notesSlide1.xml" ContentType="application/vnd.openxmlformats-officedocument.presentationml.notesSlide+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notesSlides/notesSlide2.xml" ContentType="application/vnd.openxmlformats-officedocument.presentationml.notesSlide+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comments/modernComment_156_0.xml" ContentType="application/vnd.ms-powerpoint.comment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notesSlides/notesSlide3.xml" ContentType="application/vnd.openxmlformats-officedocument.presentationml.notesSlide+xml"/>
  <Override PartName="/ppt/comments/modernComment_159_0.xml" ContentType="application/vnd.ms-powerpoint.comment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notesSlides/notesSlide4.xml" ContentType="application/vnd.openxmlformats-officedocument.presentationml.notesSlide+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comments/modernComment_17F_0.xml" ContentType="application/vnd.ms-powerpoint.comment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99" r:id="rId15"/>
    <p:sldId id="270" r:id="rId16"/>
    <p:sldId id="410" r:id="rId17"/>
    <p:sldId id="272" r:id="rId18"/>
    <p:sldId id="421" r:id="rId19"/>
    <p:sldId id="388" r:id="rId20"/>
    <p:sldId id="275" r:id="rId21"/>
    <p:sldId id="432" r:id="rId22"/>
    <p:sldId id="277" r:id="rId23"/>
    <p:sldId id="278" r:id="rId24"/>
    <p:sldId id="400" r:id="rId25"/>
    <p:sldId id="280" r:id="rId26"/>
    <p:sldId id="281" r:id="rId27"/>
    <p:sldId id="411" r:id="rId28"/>
    <p:sldId id="283" r:id="rId29"/>
    <p:sldId id="422" r:id="rId30"/>
    <p:sldId id="389" r:id="rId31"/>
    <p:sldId id="286" r:id="rId32"/>
    <p:sldId id="433" r:id="rId33"/>
    <p:sldId id="288" r:id="rId34"/>
    <p:sldId id="289" r:id="rId35"/>
    <p:sldId id="401" r:id="rId36"/>
    <p:sldId id="291" r:id="rId37"/>
    <p:sldId id="412" r:id="rId38"/>
    <p:sldId id="293" r:id="rId39"/>
    <p:sldId id="423" r:id="rId40"/>
    <p:sldId id="390" r:id="rId41"/>
    <p:sldId id="296" r:id="rId42"/>
    <p:sldId id="434" r:id="rId43"/>
    <p:sldId id="298" r:id="rId44"/>
    <p:sldId id="299" r:id="rId45"/>
    <p:sldId id="402" r:id="rId46"/>
    <p:sldId id="301" r:id="rId47"/>
    <p:sldId id="302" r:id="rId48"/>
    <p:sldId id="413" r:id="rId49"/>
    <p:sldId id="304" r:id="rId50"/>
    <p:sldId id="424" r:id="rId51"/>
    <p:sldId id="391" r:id="rId52"/>
    <p:sldId id="307" r:id="rId53"/>
    <p:sldId id="435" r:id="rId54"/>
    <p:sldId id="309" r:id="rId55"/>
    <p:sldId id="310" r:id="rId56"/>
    <p:sldId id="311" r:id="rId57"/>
    <p:sldId id="403" r:id="rId58"/>
    <p:sldId id="313" r:id="rId59"/>
    <p:sldId id="414" r:id="rId60"/>
    <p:sldId id="315" r:id="rId61"/>
    <p:sldId id="425" r:id="rId62"/>
    <p:sldId id="392" r:id="rId63"/>
    <p:sldId id="319" r:id="rId64"/>
    <p:sldId id="436" r:id="rId65"/>
    <p:sldId id="321" r:id="rId66"/>
    <p:sldId id="322" r:id="rId67"/>
    <p:sldId id="323" r:id="rId68"/>
    <p:sldId id="404" r:id="rId69"/>
    <p:sldId id="325" r:id="rId70"/>
    <p:sldId id="415" r:id="rId71"/>
    <p:sldId id="327" r:id="rId72"/>
    <p:sldId id="328" r:id="rId73"/>
    <p:sldId id="426" r:id="rId74"/>
    <p:sldId id="393" r:id="rId75"/>
    <p:sldId id="331" r:id="rId76"/>
    <p:sldId id="437" r:id="rId77"/>
    <p:sldId id="333" r:id="rId78"/>
    <p:sldId id="334" r:id="rId79"/>
    <p:sldId id="335" r:id="rId80"/>
    <p:sldId id="405" r:id="rId81"/>
    <p:sldId id="337" r:id="rId82"/>
    <p:sldId id="316" r:id="rId83"/>
    <p:sldId id="416" r:id="rId84"/>
    <p:sldId id="339" r:id="rId85"/>
    <p:sldId id="427" r:id="rId86"/>
    <p:sldId id="394" r:id="rId87"/>
    <p:sldId id="342" r:id="rId88"/>
    <p:sldId id="438" r:id="rId89"/>
    <p:sldId id="344" r:id="rId90"/>
    <p:sldId id="345" r:id="rId91"/>
    <p:sldId id="406" r:id="rId92"/>
    <p:sldId id="347" r:id="rId93"/>
    <p:sldId id="348" r:id="rId94"/>
    <p:sldId id="417" r:id="rId95"/>
    <p:sldId id="350" r:id="rId96"/>
    <p:sldId id="428" r:id="rId97"/>
    <p:sldId id="395" r:id="rId98"/>
    <p:sldId id="353" r:id="rId99"/>
    <p:sldId id="439" r:id="rId100"/>
    <p:sldId id="355" r:id="rId101"/>
    <p:sldId id="356" r:id="rId102"/>
    <p:sldId id="407" r:id="rId103"/>
    <p:sldId id="358" r:id="rId104"/>
    <p:sldId id="359" r:id="rId105"/>
    <p:sldId id="418" r:id="rId106"/>
    <p:sldId id="361" r:id="rId107"/>
    <p:sldId id="429" r:id="rId108"/>
    <p:sldId id="396" r:id="rId109"/>
    <p:sldId id="364" r:id="rId110"/>
    <p:sldId id="440" r:id="rId111"/>
    <p:sldId id="366" r:id="rId112"/>
    <p:sldId id="367" r:id="rId113"/>
    <p:sldId id="368" r:id="rId114"/>
    <p:sldId id="408" r:id="rId115"/>
    <p:sldId id="370" r:id="rId116"/>
    <p:sldId id="419" r:id="rId117"/>
    <p:sldId id="372" r:id="rId118"/>
    <p:sldId id="430" r:id="rId119"/>
    <p:sldId id="397" r:id="rId120"/>
    <p:sldId id="375" r:id="rId121"/>
    <p:sldId id="441" r:id="rId122"/>
    <p:sldId id="377" r:id="rId123"/>
    <p:sldId id="378" r:id="rId124"/>
    <p:sldId id="379" r:id="rId125"/>
    <p:sldId id="409" r:id="rId126"/>
    <p:sldId id="381" r:id="rId127"/>
    <p:sldId id="420" r:id="rId128"/>
    <p:sldId id="383" r:id="rId129"/>
    <p:sldId id="431" r:id="rId130"/>
    <p:sldId id="398" r:id="rId131"/>
    <p:sldId id="386" r:id="rId132"/>
    <p:sldId id="442" r:id="rId133"/>
  </p:sldIdLst>
  <p:sldSz cx="18288000" cy="10287000"/>
  <p:notesSz cx="6858000" cy="9144000"/>
  <p:embeddedFontLst>
    <p:embeddedFont>
      <p:font typeface="Calibri (MS)" panose="020B0604020202020204" charset="0"/>
      <p:regular r:id="rId135"/>
    </p:embeddedFont>
    <p:embeddedFont>
      <p:font typeface="Calibri (MS) Bold" panose="020B0604020202020204" charset="0"/>
      <p:regular r:id="rId136"/>
      <p:bold r:id="rId137"/>
    </p:embeddedFont>
    <p:embeddedFont>
      <p:font typeface="Calibri (MS) Bold Italics" panose="020B0604020202020204" charset="0"/>
      <p:regular r:id="rId138"/>
      <p:bold r:id="rId139"/>
      <p:italic r:id="rId140"/>
      <p:boldItalic r:id="rId141"/>
    </p:embeddedFont>
    <p:embeddedFont>
      <p:font typeface="Calibri (MS) Italics" panose="020B0604020202020204" charset="0"/>
      <p:regular r:id="rId142"/>
      <p:italic r:id="rId143"/>
    </p:embeddedFont>
    <p:embeddedFont>
      <p:font typeface="Cloud Soft" panose="020B0604020202020204" charset="0"/>
      <p:regular r:id="rId144"/>
    </p:embeddedFont>
    <p:embeddedFont>
      <p:font typeface="Cloud Soft Bold" panose="020B0604020202020204" charset="0"/>
      <p:regular r:id="rId145"/>
      <p:bold r:id="rId146"/>
    </p:embeddedFont>
    <p:embeddedFont>
      <p:font typeface="Roca Two Bold" panose="020B0604020202020204" charset="0"/>
      <p:regular r:id="rId147"/>
      <p:bold r:id="rId1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C48616-5C21-0979-DC1A-7EFDC3F0E22E}" name="Marie Brodeur Gélinas" initials="MB" userId="8eb19d0835955e95" providerId="Windows Live"/>
  <p188:author id="{28903A50-BD75-4BF6-D4D6-120D18EE2932}" name="Camille René" initials="CR" userId="e5b516187f4fdb3b" providerId="Windows Live"/>
  <p188:author id="{09501B80-0DA9-9D92-63DE-5C241AA5F00C}" name="Perrine Curé" initials="PC" userId="S::PCure@aqoci.qc.ca::55346b46-7553-4b48-99d6-d5d7b26cee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A8112C-DC23-4A04-9207-34848D20E0C9}" v="1" dt="2026-04-12T20:55:18.4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69" autoAdjust="0"/>
    <p:restoredTop sz="89286" autoAdjust="0"/>
  </p:normalViewPr>
  <p:slideViewPr>
    <p:cSldViewPr>
      <p:cViewPr varScale="1">
        <p:scale>
          <a:sx n="52" d="100"/>
          <a:sy n="52" d="100"/>
        </p:scale>
        <p:origin x="270"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font" Target="fonts/font4.fntdata"/><Relationship Id="rId154" Type="http://schemas.microsoft.com/office/2015/10/relationships/revisionInfo" Target="revisionInfo.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font" Target="fonts/font10.fntdata"/><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139" Type="http://schemas.openxmlformats.org/officeDocument/2006/relationships/font" Target="fonts/font5.fntdata"/><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55" Type="http://schemas.microsoft.com/office/2018/10/relationships/authors" Target="author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font" Target="fonts/font6.fntdata"/><Relationship Id="rId145" Type="http://schemas.openxmlformats.org/officeDocument/2006/relationships/font" Target="fonts/font11.fntdata"/><Relationship Id="rId15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font" Target="fonts/font1.fntdata"/><Relationship Id="rId143" Type="http://schemas.openxmlformats.org/officeDocument/2006/relationships/font" Target="fonts/font9.fntdata"/><Relationship Id="rId148" Type="http://schemas.openxmlformats.org/officeDocument/2006/relationships/font" Target="fonts/font14.fntdata"/><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7.fntdata"/><Relationship Id="rId14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font" Target="fonts/font8.fntdata"/><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rine Curé" userId="55346b46-7553-4b48-99d6-d5d7b26cee0d" providerId="ADAL" clId="{059E0C56-8208-4F95-B0FE-A599834935CA}"/>
    <pc:docChg chg="undo custSel modSld">
      <pc:chgData name="Perrine Curé" userId="55346b46-7553-4b48-99d6-d5d7b26cee0d" providerId="ADAL" clId="{059E0C56-8208-4F95-B0FE-A599834935CA}" dt="2026-04-12T23:36:22.419" v="618" actId="1076"/>
      <pc:docMkLst>
        <pc:docMk/>
      </pc:docMkLst>
      <pc:sldChg chg="modSp mod">
        <pc:chgData name="Perrine Curé" userId="55346b46-7553-4b48-99d6-d5d7b26cee0d" providerId="ADAL" clId="{059E0C56-8208-4F95-B0FE-A599834935CA}" dt="2026-04-12T20:38:36.130" v="0" actId="1076"/>
        <pc:sldMkLst>
          <pc:docMk/>
          <pc:sldMk cId="0" sldId="259"/>
        </pc:sldMkLst>
        <pc:spChg chg="mod">
          <ac:chgData name="Perrine Curé" userId="55346b46-7553-4b48-99d6-d5d7b26cee0d" providerId="ADAL" clId="{059E0C56-8208-4F95-B0FE-A599834935CA}" dt="2026-04-12T20:38:36.130" v="0" actId="1076"/>
          <ac:spMkLst>
            <pc:docMk/>
            <pc:sldMk cId="0" sldId="259"/>
            <ac:spMk id="18" creationId="{00000000-0000-0000-0000-000000000000}"/>
          </ac:spMkLst>
        </pc:spChg>
      </pc:sldChg>
      <pc:sldChg chg="modSp mod">
        <pc:chgData name="Perrine Curé" userId="55346b46-7553-4b48-99d6-d5d7b26cee0d" providerId="ADAL" clId="{059E0C56-8208-4F95-B0FE-A599834935CA}" dt="2026-04-12T20:39:30.749" v="3" actId="20577"/>
        <pc:sldMkLst>
          <pc:docMk/>
          <pc:sldMk cId="0" sldId="260"/>
        </pc:sldMkLst>
        <pc:spChg chg="mod">
          <ac:chgData name="Perrine Curé" userId="55346b46-7553-4b48-99d6-d5d7b26cee0d" providerId="ADAL" clId="{059E0C56-8208-4F95-B0FE-A599834935CA}" dt="2026-04-12T20:39:30.749" v="3" actId="20577"/>
          <ac:spMkLst>
            <pc:docMk/>
            <pc:sldMk cId="0" sldId="260"/>
            <ac:spMk id="15" creationId="{00000000-0000-0000-0000-000000000000}"/>
          </ac:spMkLst>
        </pc:spChg>
      </pc:sldChg>
      <pc:sldChg chg="modSp mod">
        <pc:chgData name="Perrine Curé" userId="55346b46-7553-4b48-99d6-d5d7b26cee0d" providerId="ADAL" clId="{059E0C56-8208-4F95-B0FE-A599834935CA}" dt="2026-04-12T20:45:32.371" v="44" actId="20577"/>
        <pc:sldMkLst>
          <pc:docMk/>
          <pc:sldMk cId="0" sldId="262"/>
        </pc:sldMkLst>
        <pc:spChg chg="mod">
          <ac:chgData name="Perrine Curé" userId="55346b46-7553-4b48-99d6-d5d7b26cee0d" providerId="ADAL" clId="{059E0C56-8208-4F95-B0FE-A599834935CA}" dt="2026-04-12T20:44:44.487" v="39" actId="14100"/>
          <ac:spMkLst>
            <pc:docMk/>
            <pc:sldMk cId="0" sldId="262"/>
            <ac:spMk id="14" creationId="{00000000-0000-0000-0000-000000000000}"/>
          </ac:spMkLst>
        </pc:spChg>
        <pc:spChg chg="mod">
          <ac:chgData name="Perrine Curé" userId="55346b46-7553-4b48-99d6-d5d7b26cee0d" providerId="ADAL" clId="{059E0C56-8208-4F95-B0FE-A599834935CA}" dt="2026-04-12T20:45:32.371" v="44" actId="20577"/>
          <ac:spMkLst>
            <pc:docMk/>
            <pc:sldMk cId="0" sldId="262"/>
            <ac:spMk id="15" creationId="{00000000-0000-0000-0000-000000000000}"/>
          </ac:spMkLst>
        </pc:spChg>
      </pc:sldChg>
      <pc:sldChg chg="modSp mod">
        <pc:chgData name="Perrine Curé" userId="55346b46-7553-4b48-99d6-d5d7b26cee0d" providerId="ADAL" clId="{059E0C56-8208-4F95-B0FE-A599834935CA}" dt="2026-04-12T20:47:44.218" v="50" actId="20577"/>
        <pc:sldMkLst>
          <pc:docMk/>
          <pc:sldMk cId="0" sldId="264"/>
        </pc:sldMkLst>
        <pc:spChg chg="mod">
          <ac:chgData name="Perrine Curé" userId="55346b46-7553-4b48-99d6-d5d7b26cee0d" providerId="ADAL" clId="{059E0C56-8208-4F95-B0FE-A599834935CA}" dt="2026-04-12T20:47:00.105" v="46" actId="2711"/>
          <ac:spMkLst>
            <pc:docMk/>
            <pc:sldMk cId="0" sldId="264"/>
            <ac:spMk id="13" creationId="{00000000-0000-0000-0000-000000000000}"/>
          </ac:spMkLst>
        </pc:spChg>
        <pc:spChg chg="mod">
          <ac:chgData name="Perrine Curé" userId="55346b46-7553-4b48-99d6-d5d7b26cee0d" providerId="ADAL" clId="{059E0C56-8208-4F95-B0FE-A599834935CA}" dt="2026-04-12T20:47:44.218" v="50" actId="20577"/>
          <ac:spMkLst>
            <pc:docMk/>
            <pc:sldMk cId="0" sldId="264"/>
            <ac:spMk id="18" creationId="{00000000-0000-0000-0000-000000000000}"/>
          </ac:spMkLst>
        </pc:spChg>
        <pc:grpChg chg="mod">
          <ac:chgData name="Perrine Curé" userId="55346b46-7553-4b48-99d6-d5d7b26cee0d" providerId="ADAL" clId="{059E0C56-8208-4F95-B0FE-A599834935CA}" dt="2026-04-12T20:47:23.569" v="48" actId="1076"/>
          <ac:grpSpMkLst>
            <pc:docMk/>
            <pc:sldMk cId="0" sldId="264"/>
            <ac:grpSpMk id="14" creationId="{00000000-0000-0000-0000-000000000000}"/>
          </ac:grpSpMkLst>
        </pc:grpChg>
      </pc:sldChg>
      <pc:sldChg chg="modSp mod">
        <pc:chgData name="Perrine Curé" userId="55346b46-7553-4b48-99d6-d5d7b26cee0d" providerId="ADAL" clId="{059E0C56-8208-4F95-B0FE-A599834935CA}" dt="2026-04-12T20:49:30.380" v="61" actId="1076"/>
        <pc:sldMkLst>
          <pc:docMk/>
          <pc:sldMk cId="0" sldId="265"/>
        </pc:sldMkLst>
        <pc:spChg chg="mod">
          <ac:chgData name="Perrine Curé" userId="55346b46-7553-4b48-99d6-d5d7b26cee0d" providerId="ADAL" clId="{059E0C56-8208-4F95-B0FE-A599834935CA}" dt="2026-04-12T20:49:09.173" v="59" actId="20577"/>
          <ac:spMkLst>
            <pc:docMk/>
            <pc:sldMk cId="0" sldId="265"/>
            <ac:spMk id="3" creationId="{00000000-0000-0000-0000-000000000000}"/>
          </ac:spMkLst>
        </pc:spChg>
        <pc:spChg chg="mod">
          <ac:chgData name="Perrine Curé" userId="55346b46-7553-4b48-99d6-d5d7b26cee0d" providerId="ADAL" clId="{059E0C56-8208-4F95-B0FE-A599834935CA}" dt="2026-04-12T20:49:19.720" v="60" actId="1076"/>
          <ac:spMkLst>
            <pc:docMk/>
            <pc:sldMk cId="0" sldId="265"/>
            <ac:spMk id="4" creationId="{00000000-0000-0000-0000-000000000000}"/>
          </ac:spMkLst>
        </pc:spChg>
        <pc:spChg chg="mod">
          <ac:chgData name="Perrine Curé" userId="55346b46-7553-4b48-99d6-d5d7b26cee0d" providerId="ADAL" clId="{059E0C56-8208-4F95-B0FE-A599834935CA}" dt="2026-04-12T20:49:30.380" v="61" actId="1076"/>
          <ac:spMkLst>
            <pc:docMk/>
            <pc:sldMk cId="0" sldId="265"/>
            <ac:spMk id="14" creationId="{00000000-0000-0000-0000-000000000000}"/>
          </ac:spMkLst>
        </pc:spChg>
      </pc:sldChg>
      <pc:sldChg chg="modSp mod">
        <pc:chgData name="Perrine Curé" userId="55346b46-7553-4b48-99d6-d5d7b26cee0d" providerId="ADAL" clId="{059E0C56-8208-4F95-B0FE-A599834935CA}" dt="2026-04-12T20:51:53.757" v="65" actId="255"/>
        <pc:sldMkLst>
          <pc:docMk/>
          <pc:sldMk cId="0" sldId="270"/>
        </pc:sldMkLst>
        <pc:spChg chg="mod">
          <ac:chgData name="Perrine Curé" userId="55346b46-7553-4b48-99d6-d5d7b26cee0d" providerId="ADAL" clId="{059E0C56-8208-4F95-B0FE-A599834935CA}" dt="2026-04-12T20:51:53.757" v="65" actId="255"/>
          <ac:spMkLst>
            <pc:docMk/>
            <pc:sldMk cId="0" sldId="270"/>
            <ac:spMk id="3" creationId="{00000000-0000-0000-0000-000000000000}"/>
          </ac:spMkLst>
        </pc:spChg>
        <pc:spChg chg="mod">
          <ac:chgData name="Perrine Curé" userId="55346b46-7553-4b48-99d6-d5d7b26cee0d" providerId="ADAL" clId="{059E0C56-8208-4F95-B0FE-A599834935CA}" dt="2026-04-12T20:51:23.432" v="64" actId="1076"/>
          <ac:spMkLst>
            <pc:docMk/>
            <pc:sldMk cId="0" sldId="270"/>
            <ac:spMk id="16" creationId="{00000000-0000-0000-0000-000000000000}"/>
          </ac:spMkLst>
        </pc:spChg>
      </pc:sldChg>
      <pc:sldChg chg="modSp mod">
        <pc:chgData name="Perrine Curé" userId="55346b46-7553-4b48-99d6-d5d7b26cee0d" providerId="ADAL" clId="{059E0C56-8208-4F95-B0FE-A599834935CA}" dt="2026-04-12T20:56:00.473" v="74" actId="14100"/>
        <pc:sldMkLst>
          <pc:docMk/>
          <pc:sldMk cId="0" sldId="272"/>
        </pc:sldMkLst>
        <pc:spChg chg="mod">
          <ac:chgData name="Perrine Curé" userId="55346b46-7553-4b48-99d6-d5d7b26cee0d" providerId="ADAL" clId="{059E0C56-8208-4F95-B0FE-A599834935CA}" dt="2026-04-12T20:55:42.550" v="73" actId="14100"/>
          <ac:spMkLst>
            <pc:docMk/>
            <pc:sldMk cId="0" sldId="272"/>
            <ac:spMk id="14" creationId="{00000000-0000-0000-0000-000000000000}"/>
          </ac:spMkLst>
        </pc:spChg>
        <pc:spChg chg="mod">
          <ac:chgData name="Perrine Curé" userId="55346b46-7553-4b48-99d6-d5d7b26cee0d" providerId="ADAL" clId="{059E0C56-8208-4F95-B0FE-A599834935CA}" dt="2026-04-12T20:53:47.701" v="69" actId="2711"/>
          <ac:spMkLst>
            <pc:docMk/>
            <pc:sldMk cId="0" sldId="272"/>
            <ac:spMk id="17" creationId="{00000000-0000-0000-0000-000000000000}"/>
          </ac:spMkLst>
        </pc:spChg>
        <pc:spChg chg="mod">
          <ac:chgData name="Perrine Curé" userId="55346b46-7553-4b48-99d6-d5d7b26cee0d" providerId="ADAL" clId="{059E0C56-8208-4F95-B0FE-A599834935CA}" dt="2026-04-12T20:54:58.475" v="71" actId="20577"/>
          <ac:spMkLst>
            <pc:docMk/>
            <pc:sldMk cId="0" sldId="272"/>
            <ac:spMk id="18" creationId="{00000000-0000-0000-0000-000000000000}"/>
          </ac:spMkLst>
        </pc:spChg>
        <pc:grpChg chg="mod">
          <ac:chgData name="Perrine Curé" userId="55346b46-7553-4b48-99d6-d5d7b26cee0d" providerId="ADAL" clId="{059E0C56-8208-4F95-B0FE-A599834935CA}" dt="2026-04-12T20:56:00.473" v="74" actId="14100"/>
          <ac:grpSpMkLst>
            <pc:docMk/>
            <pc:sldMk cId="0" sldId="272"/>
            <ac:grpSpMk id="12" creationId="{00000000-0000-0000-0000-000000000000}"/>
          </ac:grpSpMkLst>
        </pc:grpChg>
      </pc:sldChg>
      <pc:sldChg chg="modSp mod">
        <pc:chgData name="Perrine Curé" userId="55346b46-7553-4b48-99d6-d5d7b26cee0d" providerId="ADAL" clId="{059E0C56-8208-4F95-B0FE-A599834935CA}" dt="2026-04-12T21:00:58.258" v="106" actId="20577"/>
        <pc:sldMkLst>
          <pc:docMk/>
          <pc:sldMk cId="0" sldId="275"/>
        </pc:sldMkLst>
        <pc:spChg chg="mod">
          <ac:chgData name="Perrine Curé" userId="55346b46-7553-4b48-99d6-d5d7b26cee0d" providerId="ADAL" clId="{059E0C56-8208-4F95-B0FE-A599834935CA}" dt="2026-04-12T20:58:58.398" v="91" actId="20577"/>
          <ac:spMkLst>
            <pc:docMk/>
            <pc:sldMk cId="0" sldId="275"/>
            <ac:spMk id="3" creationId="{00000000-0000-0000-0000-000000000000}"/>
          </ac:spMkLst>
        </pc:spChg>
        <pc:spChg chg="mod">
          <ac:chgData name="Perrine Curé" userId="55346b46-7553-4b48-99d6-d5d7b26cee0d" providerId="ADAL" clId="{059E0C56-8208-4F95-B0FE-A599834935CA}" dt="2026-04-12T20:59:09.617" v="92" actId="1076"/>
          <ac:spMkLst>
            <pc:docMk/>
            <pc:sldMk cId="0" sldId="275"/>
            <ac:spMk id="4" creationId="{00000000-0000-0000-0000-000000000000}"/>
          </ac:spMkLst>
        </pc:spChg>
        <pc:spChg chg="mod">
          <ac:chgData name="Perrine Curé" userId="55346b46-7553-4b48-99d6-d5d7b26cee0d" providerId="ADAL" clId="{059E0C56-8208-4F95-B0FE-A599834935CA}" dt="2026-04-12T20:59:50.739" v="97" actId="2711"/>
          <ac:spMkLst>
            <pc:docMk/>
            <pc:sldMk cId="0" sldId="275"/>
            <ac:spMk id="14" creationId="{00000000-0000-0000-0000-000000000000}"/>
          </ac:spMkLst>
        </pc:spChg>
        <pc:spChg chg="mod">
          <ac:chgData name="Perrine Curé" userId="55346b46-7553-4b48-99d6-d5d7b26cee0d" providerId="ADAL" clId="{059E0C56-8208-4F95-B0FE-A599834935CA}" dt="2026-04-12T21:00:58.258" v="106" actId="20577"/>
          <ac:spMkLst>
            <pc:docMk/>
            <pc:sldMk cId="0" sldId="275"/>
            <ac:spMk id="18" creationId="{00000000-0000-0000-0000-000000000000}"/>
          </ac:spMkLst>
        </pc:spChg>
        <pc:grpChg chg="mod">
          <ac:chgData name="Perrine Curé" userId="55346b46-7553-4b48-99d6-d5d7b26cee0d" providerId="ADAL" clId="{059E0C56-8208-4F95-B0FE-A599834935CA}" dt="2026-04-12T21:00:05.693" v="98" actId="14100"/>
          <ac:grpSpMkLst>
            <pc:docMk/>
            <pc:sldMk cId="0" sldId="275"/>
            <ac:grpSpMk id="15" creationId="{00000000-0000-0000-0000-000000000000}"/>
          </ac:grpSpMkLst>
        </pc:grpChg>
      </pc:sldChg>
      <pc:sldChg chg="modSp mod">
        <pc:chgData name="Perrine Curé" userId="55346b46-7553-4b48-99d6-d5d7b26cee0d" providerId="ADAL" clId="{059E0C56-8208-4F95-B0FE-A599834935CA}" dt="2026-04-12T21:02:44.447" v="117" actId="255"/>
        <pc:sldMkLst>
          <pc:docMk/>
          <pc:sldMk cId="0" sldId="278"/>
        </pc:sldMkLst>
        <pc:spChg chg="mod">
          <ac:chgData name="Perrine Curé" userId="55346b46-7553-4b48-99d6-d5d7b26cee0d" providerId="ADAL" clId="{059E0C56-8208-4F95-B0FE-A599834935CA}" dt="2026-04-12T21:02:44.447" v="117" actId="255"/>
          <ac:spMkLst>
            <pc:docMk/>
            <pc:sldMk cId="0" sldId="278"/>
            <ac:spMk id="3" creationId="{00000000-0000-0000-0000-000000000000}"/>
          </ac:spMkLst>
        </pc:spChg>
        <pc:spChg chg="mod">
          <ac:chgData name="Perrine Curé" userId="55346b46-7553-4b48-99d6-d5d7b26cee0d" providerId="ADAL" clId="{059E0C56-8208-4F95-B0FE-A599834935CA}" dt="2026-04-12T21:01:28.528" v="107" actId="1076"/>
          <ac:spMkLst>
            <pc:docMk/>
            <pc:sldMk cId="0" sldId="278"/>
            <ac:spMk id="13" creationId="{00000000-0000-0000-0000-000000000000}"/>
          </ac:spMkLst>
        </pc:spChg>
        <pc:spChg chg="mod">
          <ac:chgData name="Perrine Curé" userId="55346b46-7553-4b48-99d6-d5d7b26cee0d" providerId="ADAL" clId="{059E0C56-8208-4F95-B0FE-A599834935CA}" dt="2026-04-12T21:01:58.279" v="111" actId="1076"/>
          <ac:spMkLst>
            <pc:docMk/>
            <pc:sldMk cId="0" sldId="278"/>
            <ac:spMk id="15" creationId="{00000000-0000-0000-0000-000000000000}"/>
          </ac:spMkLst>
        </pc:spChg>
        <pc:spChg chg="mod">
          <ac:chgData name="Perrine Curé" userId="55346b46-7553-4b48-99d6-d5d7b26cee0d" providerId="ADAL" clId="{059E0C56-8208-4F95-B0FE-A599834935CA}" dt="2026-04-12T21:02:32.063" v="116" actId="14100"/>
          <ac:spMkLst>
            <pc:docMk/>
            <pc:sldMk cId="0" sldId="278"/>
            <ac:spMk id="16" creationId="{00000000-0000-0000-0000-000000000000}"/>
          </ac:spMkLst>
        </pc:spChg>
        <pc:grpChg chg="mod">
          <ac:chgData name="Perrine Curé" userId="55346b46-7553-4b48-99d6-d5d7b26cee0d" providerId="ADAL" clId="{059E0C56-8208-4F95-B0FE-A599834935CA}" dt="2026-04-12T21:02:25.803" v="115" actId="14100"/>
          <ac:grpSpMkLst>
            <pc:docMk/>
            <pc:sldMk cId="0" sldId="278"/>
            <ac:grpSpMk id="14" creationId="{00000000-0000-0000-0000-000000000000}"/>
          </ac:grpSpMkLst>
        </pc:grpChg>
      </pc:sldChg>
      <pc:sldChg chg="modSp mod">
        <pc:chgData name="Perrine Curé" userId="55346b46-7553-4b48-99d6-d5d7b26cee0d" providerId="ADAL" clId="{059E0C56-8208-4F95-B0FE-A599834935CA}" dt="2026-04-12T21:04:48.237" v="127" actId="20577"/>
        <pc:sldMkLst>
          <pc:docMk/>
          <pc:sldMk cId="0" sldId="280"/>
        </pc:sldMkLst>
        <pc:spChg chg="mod">
          <ac:chgData name="Perrine Curé" userId="55346b46-7553-4b48-99d6-d5d7b26cee0d" providerId="ADAL" clId="{059E0C56-8208-4F95-B0FE-A599834935CA}" dt="2026-04-12T21:04:48.237" v="127" actId="20577"/>
          <ac:spMkLst>
            <pc:docMk/>
            <pc:sldMk cId="0" sldId="280"/>
            <ac:spMk id="13" creationId="{00000000-0000-0000-0000-000000000000}"/>
          </ac:spMkLst>
        </pc:spChg>
        <pc:spChg chg="mod">
          <ac:chgData name="Perrine Curé" userId="55346b46-7553-4b48-99d6-d5d7b26cee0d" providerId="ADAL" clId="{059E0C56-8208-4F95-B0FE-A599834935CA}" dt="2026-04-12T21:03:14.962" v="119" actId="255"/>
          <ac:spMkLst>
            <pc:docMk/>
            <pc:sldMk cId="0" sldId="280"/>
            <ac:spMk id="15" creationId="{00000000-0000-0000-0000-000000000000}"/>
          </ac:spMkLst>
        </pc:spChg>
      </pc:sldChg>
      <pc:sldChg chg="modSp mod">
        <pc:chgData name="Perrine Curé" userId="55346b46-7553-4b48-99d6-d5d7b26cee0d" providerId="ADAL" clId="{059E0C56-8208-4F95-B0FE-A599834935CA}" dt="2026-04-12T21:05:28.868" v="131" actId="1076"/>
        <pc:sldMkLst>
          <pc:docMk/>
          <pc:sldMk cId="0" sldId="281"/>
        </pc:sldMkLst>
        <pc:spChg chg="mod">
          <ac:chgData name="Perrine Curé" userId="55346b46-7553-4b48-99d6-d5d7b26cee0d" providerId="ADAL" clId="{059E0C56-8208-4F95-B0FE-A599834935CA}" dt="2026-04-12T21:05:05.928" v="128" actId="1076"/>
          <ac:spMkLst>
            <pc:docMk/>
            <pc:sldMk cId="0" sldId="281"/>
            <ac:spMk id="16" creationId="{00000000-0000-0000-0000-000000000000}"/>
          </ac:spMkLst>
        </pc:spChg>
        <pc:spChg chg="mod">
          <ac:chgData name="Perrine Curé" userId="55346b46-7553-4b48-99d6-d5d7b26cee0d" providerId="ADAL" clId="{059E0C56-8208-4F95-B0FE-A599834935CA}" dt="2026-04-12T21:05:12.609" v="129" actId="255"/>
          <ac:spMkLst>
            <pc:docMk/>
            <pc:sldMk cId="0" sldId="281"/>
            <ac:spMk id="17" creationId="{00000000-0000-0000-0000-000000000000}"/>
          </ac:spMkLst>
        </pc:spChg>
        <pc:spChg chg="mod">
          <ac:chgData name="Perrine Curé" userId="55346b46-7553-4b48-99d6-d5d7b26cee0d" providerId="ADAL" clId="{059E0C56-8208-4F95-B0FE-A599834935CA}" dt="2026-04-12T21:05:28.868" v="131" actId="1076"/>
          <ac:spMkLst>
            <pc:docMk/>
            <pc:sldMk cId="0" sldId="281"/>
            <ac:spMk id="18" creationId="{00000000-0000-0000-0000-000000000000}"/>
          </ac:spMkLst>
        </pc:spChg>
        <pc:grpChg chg="mod">
          <ac:chgData name="Perrine Curé" userId="55346b46-7553-4b48-99d6-d5d7b26cee0d" providerId="ADAL" clId="{059E0C56-8208-4F95-B0FE-A599834935CA}" dt="2026-04-12T21:05:22.027" v="130" actId="1076"/>
          <ac:grpSpMkLst>
            <pc:docMk/>
            <pc:sldMk cId="0" sldId="281"/>
            <ac:grpSpMk id="13" creationId="{00000000-0000-0000-0000-000000000000}"/>
          </ac:grpSpMkLst>
        </pc:grpChg>
      </pc:sldChg>
      <pc:sldChg chg="modSp mod">
        <pc:chgData name="Perrine Curé" userId="55346b46-7553-4b48-99d6-d5d7b26cee0d" providerId="ADAL" clId="{059E0C56-8208-4F95-B0FE-A599834935CA}" dt="2026-04-12T21:06:49.101" v="139" actId="1076"/>
        <pc:sldMkLst>
          <pc:docMk/>
          <pc:sldMk cId="0" sldId="283"/>
        </pc:sldMkLst>
        <pc:spChg chg="mod">
          <ac:chgData name="Perrine Curé" userId="55346b46-7553-4b48-99d6-d5d7b26cee0d" providerId="ADAL" clId="{059E0C56-8208-4F95-B0FE-A599834935CA}" dt="2026-04-12T21:06:12.502" v="135" actId="1076"/>
          <ac:spMkLst>
            <pc:docMk/>
            <pc:sldMk cId="0" sldId="283"/>
            <ac:spMk id="3" creationId="{00000000-0000-0000-0000-000000000000}"/>
          </ac:spMkLst>
        </pc:spChg>
        <pc:spChg chg="mod">
          <ac:chgData name="Perrine Curé" userId="55346b46-7553-4b48-99d6-d5d7b26cee0d" providerId="ADAL" clId="{059E0C56-8208-4F95-B0FE-A599834935CA}" dt="2026-04-12T21:06:49.101" v="139" actId="1076"/>
          <ac:spMkLst>
            <pc:docMk/>
            <pc:sldMk cId="0" sldId="283"/>
            <ac:spMk id="13" creationId="{00000000-0000-0000-0000-000000000000}"/>
          </ac:spMkLst>
        </pc:spChg>
        <pc:spChg chg="mod">
          <ac:chgData name="Perrine Curé" userId="55346b46-7553-4b48-99d6-d5d7b26cee0d" providerId="ADAL" clId="{059E0C56-8208-4F95-B0FE-A599834935CA}" dt="2026-04-12T21:06:24.066" v="136" actId="1076"/>
          <ac:spMkLst>
            <pc:docMk/>
            <pc:sldMk cId="0" sldId="283"/>
            <ac:spMk id="17" creationId="{00000000-0000-0000-0000-000000000000}"/>
          </ac:spMkLst>
        </pc:spChg>
        <pc:spChg chg="mod">
          <ac:chgData name="Perrine Curé" userId="55346b46-7553-4b48-99d6-d5d7b26cee0d" providerId="ADAL" clId="{059E0C56-8208-4F95-B0FE-A599834935CA}" dt="2026-04-12T21:06:26.699" v="137" actId="1076"/>
          <ac:spMkLst>
            <pc:docMk/>
            <pc:sldMk cId="0" sldId="283"/>
            <ac:spMk id="18" creationId="{00000000-0000-0000-0000-000000000000}"/>
          </ac:spMkLst>
        </pc:spChg>
      </pc:sldChg>
      <pc:sldChg chg="modSp mod">
        <pc:chgData name="Perrine Curé" userId="55346b46-7553-4b48-99d6-d5d7b26cee0d" providerId="ADAL" clId="{059E0C56-8208-4F95-B0FE-A599834935CA}" dt="2026-04-12T21:09:48.531" v="156" actId="1076"/>
        <pc:sldMkLst>
          <pc:docMk/>
          <pc:sldMk cId="0" sldId="286"/>
        </pc:sldMkLst>
        <pc:spChg chg="mod">
          <ac:chgData name="Perrine Curé" userId="55346b46-7553-4b48-99d6-d5d7b26cee0d" providerId="ADAL" clId="{059E0C56-8208-4F95-B0FE-A599834935CA}" dt="2026-04-12T21:09:48.531" v="156" actId="1076"/>
          <ac:spMkLst>
            <pc:docMk/>
            <pc:sldMk cId="0" sldId="286"/>
            <ac:spMk id="3" creationId="{00000000-0000-0000-0000-000000000000}"/>
          </ac:spMkLst>
        </pc:spChg>
        <pc:spChg chg="mod">
          <ac:chgData name="Perrine Curé" userId="55346b46-7553-4b48-99d6-d5d7b26cee0d" providerId="ADAL" clId="{059E0C56-8208-4F95-B0FE-A599834935CA}" dt="2026-04-12T21:09:43.269" v="155" actId="1076"/>
          <ac:spMkLst>
            <pc:docMk/>
            <pc:sldMk cId="0" sldId="286"/>
            <ac:spMk id="4" creationId="{00000000-0000-0000-0000-000000000000}"/>
          </ac:spMkLst>
        </pc:spChg>
        <pc:spChg chg="mod">
          <ac:chgData name="Perrine Curé" userId="55346b46-7553-4b48-99d6-d5d7b26cee0d" providerId="ADAL" clId="{059E0C56-8208-4F95-B0FE-A599834935CA}" dt="2026-04-12T21:09:34.706" v="154" actId="14100"/>
          <ac:spMkLst>
            <pc:docMk/>
            <pc:sldMk cId="0" sldId="286"/>
            <ac:spMk id="14" creationId="{00000000-0000-0000-0000-000000000000}"/>
          </ac:spMkLst>
        </pc:spChg>
        <pc:spChg chg="mod">
          <ac:chgData name="Perrine Curé" userId="55346b46-7553-4b48-99d6-d5d7b26cee0d" providerId="ADAL" clId="{059E0C56-8208-4F95-B0FE-A599834935CA}" dt="2026-04-12T21:09:08.296" v="152" actId="1076"/>
          <ac:spMkLst>
            <pc:docMk/>
            <pc:sldMk cId="0" sldId="286"/>
            <ac:spMk id="17" creationId="{00000000-0000-0000-0000-000000000000}"/>
          </ac:spMkLst>
        </pc:spChg>
        <pc:grpChg chg="mod">
          <ac:chgData name="Perrine Curé" userId="55346b46-7553-4b48-99d6-d5d7b26cee0d" providerId="ADAL" clId="{059E0C56-8208-4F95-B0FE-A599834935CA}" dt="2026-04-12T21:09:01.151" v="151" actId="1076"/>
          <ac:grpSpMkLst>
            <pc:docMk/>
            <pc:sldMk cId="0" sldId="286"/>
            <ac:grpSpMk id="15" creationId="{00000000-0000-0000-0000-000000000000}"/>
          </ac:grpSpMkLst>
        </pc:grpChg>
      </pc:sldChg>
      <pc:sldChg chg="modSp mod">
        <pc:chgData name="Perrine Curé" userId="55346b46-7553-4b48-99d6-d5d7b26cee0d" providerId="ADAL" clId="{059E0C56-8208-4F95-B0FE-A599834935CA}" dt="2026-04-12T21:10:25.549" v="157" actId="20577"/>
        <pc:sldMkLst>
          <pc:docMk/>
          <pc:sldMk cId="0" sldId="288"/>
        </pc:sldMkLst>
        <pc:spChg chg="mod">
          <ac:chgData name="Perrine Curé" userId="55346b46-7553-4b48-99d6-d5d7b26cee0d" providerId="ADAL" clId="{059E0C56-8208-4F95-B0FE-A599834935CA}" dt="2026-04-12T21:10:25.549" v="157" actId="20577"/>
          <ac:spMkLst>
            <pc:docMk/>
            <pc:sldMk cId="0" sldId="288"/>
            <ac:spMk id="35" creationId="{00000000-0000-0000-0000-000000000000}"/>
          </ac:spMkLst>
        </pc:spChg>
      </pc:sldChg>
      <pc:sldChg chg="modSp mod">
        <pc:chgData name="Perrine Curé" userId="55346b46-7553-4b48-99d6-d5d7b26cee0d" providerId="ADAL" clId="{059E0C56-8208-4F95-B0FE-A599834935CA}" dt="2026-04-12T21:11:24.793" v="161" actId="20577"/>
        <pc:sldMkLst>
          <pc:docMk/>
          <pc:sldMk cId="0" sldId="289"/>
        </pc:sldMkLst>
        <pc:spChg chg="mod">
          <ac:chgData name="Perrine Curé" userId="55346b46-7553-4b48-99d6-d5d7b26cee0d" providerId="ADAL" clId="{059E0C56-8208-4F95-B0FE-A599834935CA}" dt="2026-04-12T21:10:39.706" v="158" actId="255"/>
          <ac:spMkLst>
            <pc:docMk/>
            <pc:sldMk cId="0" sldId="289"/>
            <ac:spMk id="3" creationId="{00000000-0000-0000-0000-000000000000}"/>
          </ac:spMkLst>
        </pc:spChg>
        <pc:spChg chg="mod">
          <ac:chgData name="Perrine Curé" userId="55346b46-7553-4b48-99d6-d5d7b26cee0d" providerId="ADAL" clId="{059E0C56-8208-4F95-B0FE-A599834935CA}" dt="2026-04-12T21:11:24.793" v="161" actId="20577"/>
          <ac:spMkLst>
            <pc:docMk/>
            <pc:sldMk cId="0" sldId="289"/>
            <ac:spMk id="13" creationId="{00000000-0000-0000-0000-000000000000}"/>
          </ac:spMkLst>
        </pc:spChg>
        <pc:spChg chg="mod">
          <ac:chgData name="Perrine Curé" userId="55346b46-7553-4b48-99d6-d5d7b26cee0d" providerId="ADAL" clId="{059E0C56-8208-4F95-B0FE-A599834935CA}" dt="2026-04-12T21:11:13.799" v="160" actId="114"/>
          <ac:spMkLst>
            <pc:docMk/>
            <pc:sldMk cId="0" sldId="289"/>
            <ac:spMk id="16" creationId="{00000000-0000-0000-0000-000000000000}"/>
          </ac:spMkLst>
        </pc:spChg>
      </pc:sldChg>
      <pc:sldChg chg="modSp mod">
        <pc:chgData name="Perrine Curé" userId="55346b46-7553-4b48-99d6-d5d7b26cee0d" providerId="ADAL" clId="{059E0C56-8208-4F95-B0FE-A599834935CA}" dt="2026-04-12T21:19:11.666" v="174" actId="1076"/>
        <pc:sldMkLst>
          <pc:docMk/>
          <pc:sldMk cId="0" sldId="291"/>
        </pc:sldMkLst>
        <pc:spChg chg="mod">
          <ac:chgData name="Perrine Curé" userId="55346b46-7553-4b48-99d6-d5d7b26cee0d" providerId="ADAL" clId="{059E0C56-8208-4F95-B0FE-A599834935CA}" dt="2026-04-12T21:12:22.562" v="170" actId="20577"/>
          <ac:spMkLst>
            <pc:docMk/>
            <pc:sldMk cId="0" sldId="291"/>
            <ac:spMk id="13" creationId="{00000000-0000-0000-0000-000000000000}"/>
          </ac:spMkLst>
        </pc:spChg>
        <pc:spChg chg="mod">
          <ac:chgData name="Perrine Curé" userId="55346b46-7553-4b48-99d6-d5d7b26cee0d" providerId="ADAL" clId="{059E0C56-8208-4F95-B0FE-A599834935CA}" dt="2026-04-12T21:19:11.666" v="174" actId="1076"/>
          <ac:spMkLst>
            <pc:docMk/>
            <pc:sldMk cId="0" sldId="291"/>
            <ac:spMk id="14" creationId="{00000000-0000-0000-0000-000000000000}"/>
          </ac:spMkLst>
        </pc:spChg>
        <pc:spChg chg="mod">
          <ac:chgData name="Perrine Curé" userId="55346b46-7553-4b48-99d6-d5d7b26cee0d" providerId="ADAL" clId="{059E0C56-8208-4F95-B0FE-A599834935CA}" dt="2026-04-12T21:16:40.927" v="173" actId="1076"/>
          <ac:spMkLst>
            <pc:docMk/>
            <pc:sldMk cId="0" sldId="291"/>
            <ac:spMk id="19" creationId="{00000000-0000-0000-0000-000000000000}"/>
          </ac:spMkLst>
        </pc:spChg>
      </pc:sldChg>
      <pc:sldChg chg="modSp mod">
        <pc:chgData name="Perrine Curé" userId="55346b46-7553-4b48-99d6-d5d7b26cee0d" providerId="ADAL" clId="{059E0C56-8208-4F95-B0FE-A599834935CA}" dt="2026-04-12T22:22:11.054" v="201" actId="1076"/>
        <pc:sldMkLst>
          <pc:docMk/>
          <pc:sldMk cId="0" sldId="296"/>
        </pc:sldMkLst>
        <pc:spChg chg="mod">
          <ac:chgData name="Perrine Curé" userId="55346b46-7553-4b48-99d6-d5d7b26cee0d" providerId="ADAL" clId="{059E0C56-8208-4F95-B0FE-A599834935CA}" dt="2026-04-12T22:22:11.054" v="201" actId="1076"/>
          <ac:spMkLst>
            <pc:docMk/>
            <pc:sldMk cId="0" sldId="296"/>
            <ac:spMk id="3" creationId="{00000000-0000-0000-0000-000000000000}"/>
          </ac:spMkLst>
        </pc:spChg>
        <pc:spChg chg="mod">
          <ac:chgData name="Perrine Curé" userId="55346b46-7553-4b48-99d6-d5d7b26cee0d" providerId="ADAL" clId="{059E0C56-8208-4F95-B0FE-A599834935CA}" dt="2026-04-12T22:22:06.871" v="200" actId="1076"/>
          <ac:spMkLst>
            <pc:docMk/>
            <pc:sldMk cId="0" sldId="296"/>
            <ac:spMk id="4" creationId="{00000000-0000-0000-0000-000000000000}"/>
          </ac:spMkLst>
        </pc:spChg>
        <pc:spChg chg="mod">
          <ac:chgData name="Perrine Curé" userId="55346b46-7553-4b48-99d6-d5d7b26cee0d" providerId="ADAL" clId="{059E0C56-8208-4F95-B0FE-A599834935CA}" dt="2026-04-12T22:21:48.504" v="197" actId="1076"/>
          <ac:spMkLst>
            <pc:docMk/>
            <pc:sldMk cId="0" sldId="296"/>
            <ac:spMk id="14" creationId="{00000000-0000-0000-0000-000000000000}"/>
          </ac:spMkLst>
        </pc:spChg>
        <pc:spChg chg="mod">
          <ac:chgData name="Perrine Curé" userId="55346b46-7553-4b48-99d6-d5d7b26cee0d" providerId="ADAL" clId="{059E0C56-8208-4F95-B0FE-A599834935CA}" dt="2026-04-12T22:22:03.066" v="199" actId="1076"/>
          <ac:spMkLst>
            <pc:docMk/>
            <pc:sldMk cId="0" sldId="296"/>
            <ac:spMk id="15" creationId="{00000000-0000-0000-0000-000000000000}"/>
          </ac:spMkLst>
        </pc:spChg>
      </pc:sldChg>
      <pc:sldChg chg="modSp mod modCm">
        <pc:chgData name="Perrine Curé" userId="55346b46-7553-4b48-99d6-d5d7b26cee0d" providerId="ADAL" clId="{059E0C56-8208-4F95-B0FE-A599834935CA}" dt="2026-04-12T22:23:47.564" v="209" actId="20577"/>
        <pc:sldMkLst>
          <pc:docMk/>
          <pc:sldMk cId="0" sldId="299"/>
        </pc:sldMkLst>
        <pc:spChg chg="mod">
          <ac:chgData name="Perrine Curé" userId="55346b46-7553-4b48-99d6-d5d7b26cee0d" providerId="ADAL" clId="{059E0C56-8208-4F95-B0FE-A599834935CA}" dt="2026-04-12T22:23:34.354" v="207" actId="1076"/>
          <ac:spMkLst>
            <pc:docMk/>
            <pc:sldMk cId="0" sldId="299"/>
            <ac:spMk id="3" creationId="{00000000-0000-0000-0000-000000000000}"/>
          </ac:spMkLst>
        </pc:spChg>
        <pc:spChg chg="mod">
          <ac:chgData name="Perrine Curé" userId="55346b46-7553-4b48-99d6-d5d7b26cee0d" providerId="ADAL" clId="{059E0C56-8208-4F95-B0FE-A599834935CA}" dt="2026-04-12T22:23:47.564" v="209" actId="20577"/>
          <ac:spMkLst>
            <pc:docMk/>
            <pc:sldMk cId="0" sldId="299"/>
            <ac:spMk id="13" creationId="{00000000-0000-0000-0000-000000000000}"/>
          </ac:spMkLst>
        </pc:spChg>
        <pc:spChg chg="mod">
          <ac:chgData name="Perrine Curé" userId="55346b46-7553-4b48-99d6-d5d7b26cee0d" providerId="ADAL" clId="{059E0C56-8208-4F95-B0FE-A599834935CA}" dt="2026-04-12T22:23:10.431" v="205" actId="1076"/>
          <ac:spMkLst>
            <pc:docMk/>
            <pc:sldMk cId="0" sldId="299"/>
            <ac:spMk id="17" creationId="{00000000-0000-0000-0000-000000000000}"/>
          </ac:spMkLst>
        </pc:spChg>
        <pc:spChg chg="mod">
          <ac:chgData name="Perrine Curé" userId="55346b46-7553-4b48-99d6-d5d7b26cee0d" providerId="ADAL" clId="{059E0C56-8208-4F95-B0FE-A599834935CA}" dt="2026-04-12T22:23:04.162" v="204" actId="1076"/>
          <ac:spMkLst>
            <pc:docMk/>
            <pc:sldMk cId="0" sldId="299"/>
            <ac:spMk id="18" creationId="{00000000-0000-0000-0000-000000000000}"/>
          </ac:spMkLst>
        </pc:spChg>
        <pc:grpChg chg="mod">
          <ac:chgData name="Perrine Curé" userId="55346b46-7553-4b48-99d6-d5d7b26cee0d" providerId="ADAL" clId="{059E0C56-8208-4F95-B0FE-A599834935CA}" dt="2026-04-12T22:22:57.628" v="203" actId="1076"/>
          <ac:grpSpMkLst>
            <pc:docMk/>
            <pc:sldMk cId="0" sldId="299"/>
            <ac:grpSpMk id="14" creationId="{00000000-0000-0000-0000-000000000000}"/>
          </ac:grpSpMkLst>
        </pc:grpChg>
        <pc:extLst>
          <p:ext xmlns:p="http://schemas.openxmlformats.org/presentationml/2006/main" uri="{D6D511B9-2390-475A-947B-AFAB55BFBCF1}">
            <pc226:cmChg xmlns:pc226="http://schemas.microsoft.com/office/powerpoint/2022/06/main/command" chg="mod">
              <pc226:chgData name="Perrine Curé" userId="55346b46-7553-4b48-99d6-d5d7b26cee0d" providerId="ADAL" clId="{059E0C56-8208-4F95-B0FE-A599834935CA}" dt="2026-04-12T22:23:47.564" v="209" actId="20577"/>
              <pc2:cmMkLst xmlns:pc2="http://schemas.microsoft.com/office/powerpoint/2019/9/main/command">
                <pc:docMk/>
                <pc:sldMk cId="0" sldId="299"/>
                <pc2:cmMk id="{F48A5ADA-E2B2-4F6A-8D30-03061E925FE1}"/>
              </pc2:cmMkLst>
            </pc226:cmChg>
          </p:ext>
        </pc:extLst>
      </pc:sldChg>
      <pc:sldChg chg="modSp mod">
        <pc:chgData name="Perrine Curé" userId="55346b46-7553-4b48-99d6-d5d7b26cee0d" providerId="ADAL" clId="{059E0C56-8208-4F95-B0FE-A599834935CA}" dt="2026-04-12T22:25:12.733" v="218" actId="14100"/>
        <pc:sldMkLst>
          <pc:docMk/>
          <pc:sldMk cId="0" sldId="301"/>
        </pc:sldMkLst>
        <pc:spChg chg="mod">
          <ac:chgData name="Perrine Curé" userId="55346b46-7553-4b48-99d6-d5d7b26cee0d" providerId="ADAL" clId="{059E0C56-8208-4F95-B0FE-A599834935CA}" dt="2026-04-12T22:25:12.733" v="218" actId="14100"/>
          <ac:spMkLst>
            <pc:docMk/>
            <pc:sldMk cId="0" sldId="301"/>
            <ac:spMk id="13" creationId="{00000000-0000-0000-0000-000000000000}"/>
          </ac:spMkLst>
        </pc:spChg>
        <pc:spChg chg="mod">
          <ac:chgData name="Perrine Curé" userId="55346b46-7553-4b48-99d6-d5d7b26cee0d" providerId="ADAL" clId="{059E0C56-8208-4F95-B0FE-A599834935CA}" dt="2026-04-12T22:25:00.087" v="216" actId="1076"/>
          <ac:spMkLst>
            <pc:docMk/>
            <pc:sldMk cId="0" sldId="301"/>
            <ac:spMk id="15" creationId="{00000000-0000-0000-0000-000000000000}"/>
          </ac:spMkLst>
        </pc:spChg>
      </pc:sldChg>
      <pc:sldChg chg="modSp mod">
        <pc:chgData name="Perrine Curé" userId="55346b46-7553-4b48-99d6-d5d7b26cee0d" providerId="ADAL" clId="{059E0C56-8208-4F95-B0FE-A599834935CA}" dt="2026-04-12T22:25:31.196" v="219" actId="1076"/>
        <pc:sldMkLst>
          <pc:docMk/>
          <pc:sldMk cId="0" sldId="302"/>
        </pc:sldMkLst>
        <pc:spChg chg="mod">
          <ac:chgData name="Perrine Curé" userId="55346b46-7553-4b48-99d6-d5d7b26cee0d" providerId="ADAL" clId="{059E0C56-8208-4F95-B0FE-A599834935CA}" dt="2026-04-12T22:25:31.196" v="219" actId="1076"/>
          <ac:spMkLst>
            <pc:docMk/>
            <pc:sldMk cId="0" sldId="302"/>
            <ac:spMk id="16" creationId="{00000000-0000-0000-0000-000000000000}"/>
          </ac:spMkLst>
        </pc:spChg>
      </pc:sldChg>
      <pc:sldChg chg="modSp mod">
        <pc:chgData name="Perrine Curé" userId="55346b46-7553-4b48-99d6-d5d7b26cee0d" providerId="ADAL" clId="{059E0C56-8208-4F95-B0FE-A599834935CA}" dt="2026-04-12T22:26:17.762" v="223" actId="1076"/>
        <pc:sldMkLst>
          <pc:docMk/>
          <pc:sldMk cId="0" sldId="304"/>
        </pc:sldMkLst>
        <pc:spChg chg="mod">
          <ac:chgData name="Perrine Curé" userId="55346b46-7553-4b48-99d6-d5d7b26cee0d" providerId="ADAL" clId="{059E0C56-8208-4F95-B0FE-A599834935CA}" dt="2026-04-12T22:26:17.762" v="223" actId="1076"/>
          <ac:spMkLst>
            <pc:docMk/>
            <pc:sldMk cId="0" sldId="304"/>
            <ac:spMk id="3" creationId="{00000000-0000-0000-0000-000000000000}"/>
          </ac:spMkLst>
        </pc:spChg>
        <pc:spChg chg="mod">
          <ac:chgData name="Perrine Curé" userId="55346b46-7553-4b48-99d6-d5d7b26cee0d" providerId="ADAL" clId="{059E0C56-8208-4F95-B0FE-A599834935CA}" dt="2026-04-12T22:25:49.286" v="220" actId="1076"/>
          <ac:spMkLst>
            <pc:docMk/>
            <pc:sldMk cId="0" sldId="304"/>
            <ac:spMk id="13" creationId="{00000000-0000-0000-0000-000000000000}"/>
          </ac:spMkLst>
        </pc:spChg>
      </pc:sldChg>
      <pc:sldChg chg="modSp mod">
        <pc:chgData name="Perrine Curé" userId="55346b46-7553-4b48-99d6-d5d7b26cee0d" providerId="ADAL" clId="{059E0C56-8208-4F95-B0FE-A599834935CA}" dt="2026-04-12T22:27:37.086" v="232" actId="1076"/>
        <pc:sldMkLst>
          <pc:docMk/>
          <pc:sldMk cId="0" sldId="307"/>
        </pc:sldMkLst>
        <pc:spChg chg="mod">
          <ac:chgData name="Perrine Curé" userId="55346b46-7553-4b48-99d6-d5d7b26cee0d" providerId="ADAL" clId="{059E0C56-8208-4F95-B0FE-A599834935CA}" dt="2026-04-12T22:27:37.086" v="232" actId="1076"/>
          <ac:spMkLst>
            <pc:docMk/>
            <pc:sldMk cId="0" sldId="307"/>
            <ac:spMk id="3" creationId="{00000000-0000-0000-0000-000000000000}"/>
          </ac:spMkLst>
        </pc:spChg>
        <pc:spChg chg="mod">
          <ac:chgData name="Perrine Curé" userId="55346b46-7553-4b48-99d6-d5d7b26cee0d" providerId="ADAL" clId="{059E0C56-8208-4F95-B0FE-A599834935CA}" dt="2026-04-12T22:27:29.263" v="231" actId="1076"/>
          <ac:spMkLst>
            <pc:docMk/>
            <pc:sldMk cId="0" sldId="307"/>
            <ac:spMk id="4" creationId="{00000000-0000-0000-0000-000000000000}"/>
          </ac:spMkLst>
        </pc:spChg>
        <pc:spChg chg="mod">
          <ac:chgData name="Perrine Curé" userId="55346b46-7553-4b48-99d6-d5d7b26cee0d" providerId="ADAL" clId="{059E0C56-8208-4F95-B0FE-A599834935CA}" dt="2026-04-12T22:27:20.580" v="230" actId="1076"/>
          <ac:spMkLst>
            <pc:docMk/>
            <pc:sldMk cId="0" sldId="307"/>
            <ac:spMk id="14" creationId="{00000000-0000-0000-0000-000000000000}"/>
          </ac:spMkLst>
        </pc:spChg>
      </pc:sldChg>
      <pc:sldChg chg="modSp mod">
        <pc:chgData name="Perrine Curé" userId="55346b46-7553-4b48-99d6-d5d7b26cee0d" providerId="ADAL" clId="{059E0C56-8208-4F95-B0FE-A599834935CA}" dt="2026-04-12T22:31:25.580" v="256" actId="14100"/>
        <pc:sldMkLst>
          <pc:docMk/>
          <pc:sldMk cId="0" sldId="310"/>
        </pc:sldMkLst>
        <pc:spChg chg="mod">
          <ac:chgData name="Perrine Curé" userId="55346b46-7553-4b48-99d6-d5d7b26cee0d" providerId="ADAL" clId="{059E0C56-8208-4F95-B0FE-A599834935CA}" dt="2026-04-12T22:31:18.838" v="255" actId="14100"/>
          <ac:spMkLst>
            <pc:docMk/>
            <pc:sldMk cId="0" sldId="310"/>
            <ac:spMk id="2" creationId="{00000000-0000-0000-0000-000000000000}"/>
          </ac:spMkLst>
        </pc:spChg>
        <pc:spChg chg="mod">
          <ac:chgData name="Perrine Curé" userId="55346b46-7553-4b48-99d6-d5d7b26cee0d" providerId="ADAL" clId="{059E0C56-8208-4F95-B0FE-A599834935CA}" dt="2026-04-12T22:29:41.986" v="245" actId="1076"/>
          <ac:spMkLst>
            <pc:docMk/>
            <pc:sldMk cId="0" sldId="310"/>
            <ac:spMk id="4" creationId="{00000000-0000-0000-0000-000000000000}"/>
          </ac:spMkLst>
        </pc:spChg>
        <pc:spChg chg="mod">
          <ac:chgData name="Perrine Curé" userId="55346b46-7553-4b48-99d6-d5d7b26cee0d" providerId="ADAL" clId="{059E0C56-8208-4F95-B0FE-A599834935CA}" dt="2026-04-12T22:31:25.580" v="256" actId="14100"/>
          <ac:spMkLst>
            <pc:docMk/>
            <pc:sldMk cId="0" sldId="310"/>
            <ac:spMk id="14" creationId="{00000000-0000-0000-0000-000000000000}"/>
          </ac:spMkLst>
        </pc:spChg>
        <pc:spChg chg="mod">
          <ac:chgData name="Perrine Curé" userId="55346b46-7553-4b48-99d6-d5d7b26cee0d" providerId="ADAL" clId="{059E0C56-8208-4F95-B0FE-A599834935CA}" dt="2026-04-12T22:30:53.596" v="252" actId="1076"/>
          <ac:spMkLst>
            <pc:docMk/>
            <pc:sldMk cId="0" sldId="310"/>
            <ac:spMk id="15" creationId="{00000000-0000-0000-0000-000000000000}"/>
          </ac:spMkLst>
        </pc:spChg>
        <pc:spChg chg="mod">
          <ac:chgData name="Perrine Curé" userId="55346b46-7553-4b48-99d6-d5d7b26cee0d" providerId="ADAL" clId="{059E0C56-8208-4F95-B0FE-A599834935CA}" dt="2026-04-12T22:28:33.200" v="237" actId="1076"/>
          <ac:spMkLst>
            <pc:docMk/>
            <pc:sldMk cId="0" sldId="310"/>
            <ac:spMk id="17" creationId="{00000000-0000-0000-0000-000000000000}"/>
          </ac:spMkLst>
        </pc:spChg>
        <pc:grpChg chg="mod">
          <ac:chgData name="Perrine Curé" userId="55346b46-7553-4b48-99d6-d5d7b26cee0d" providerId="ADAL" clId="{059E0C56-8208-4F95-B0FE-A599834935CA}" dt="2026-04-12T22:28:42.485" v="238" actId="1076"/>
          <ac:grpSpMkLst>
            <pc:docMk/>
            <pc:sldMk cId="0" sldId="310"/>
            <ac:grpSpMk id="16" creationId="{00000000-0000-0000-0000-000000000000}"/>
          </ac:grpSpMkLst>
        </pc:grpChg>
      </pc:sldChg>
      <pc:sldChg chg="modSp mod">
        <pc:chgData name="Perrine Curé" userId="55346b46-7553-4b48-99d6-d5d7b26cee0d" providerId="ADAL" clId="{059E0C56-8208-4F95-B0FE-A599834935CA}" dt="2026-04-12T22:31:51.355" v="260" actId="20577"/>
        <pc:sldMkLst>
          <pc:docMk/>
          <pc:sldMk cId="0" sldId="311"/>
        </pc:sldMkLst>
        <pc:spChg chg="mod">
          <ac:chgData name="Perrine Curé" userId="55346b46-7553-4b48-99d6-d5d7b26cee0d" providerId="ADAL" clId="{059E0C56-8208-4F95-B0FE-A599834935CA}" dt="2026-04-12T22:31:39.211" v="257" actId="1076"/>
          <ac:spMkLst>
            <pc:docMk/>
            <pc:sldMk cId="0" sldId="311"/>
            <ac:spMk id="2" creationId="{4BB33F51-6FB2-3B18-CD1B-A8D6466F73F2}"/>
          </ac:spMkLst>
        </pc:spChg>
        <pc:spChg chg="mod">
          <ac:chgData name="Perrine Curé" userId="55346b46-7553-4b48-99d6-d5d7b26cee0d" providerId="ADAL" clId="{059E0C56-8208-4F95-B0FE-A599834935CA}" dt="2026-04-12T22:31:44.277" v="259" actId="1076"/>
          <ac:spMkLst>
            <pc:docMk/>
            <pc:sldMk cId="0" sldId="311"/>
            <ac:spMk id="29" creationId="{00000000-0000-0000-0000-000000000000}"/>
          </ac:spMkLst>
        </pc:spChg>
        <pc:spChg chg="mod">
          <ac:chgData name="Perrine Curé" userId="55346b46-7553-4b48-99d6-d5d7b26cee0d" providerId="ADAL" clId="{059E0C56-8208-4F95-B0FE-A599834935CA}" dt="2026-04-12T22:31:51.355" v="260" actId="20577"/>
          <ac:spMkLst>
            <pc:docMk/>
            <pc:sldMk cId="0" sldId="311"/>
            <ac:spMk id="30" creationId="{00000000-0000-0000-0000-000000000000}"/>
          </ac:spMkLst>
        </pc:spChg>
      </pc:sldChg>
      <pc:sldChg chg="modSp mod">
        <pc:chgData name="Perrine Curé" userId="55346b46-7553-4b48-99d6-d5d7b26cee0d" providerId="ADAL" clId="{059E0C56-8208-4F95-B0FE-A599834935CA}" dt="2026-04-12T22:33:01.012" v="269" actId="1076"/>
        <pc:sldMkLst>
          <pc:docMk/>
          <pc:sldMk cId="0" sldId="313"/>
        </pc:sldMkLst>
        <pc:spChg chg="mod">
          <ac:chgData name="Perrine Curé" userId="55346b46-7553-4b48-99d6-d5d7b26cee0d" providerId="ADAL" clId="{059E0C56-8208-4F95-B0FE-A599834935CA}" dt="2026-04-12T22:33:01.012" v="269" actId="1076"/>
          <ac:spMkLst>
            <pc:docMk/>
            <pc:sldMk cId="0" sldId="313"/>
            <ac:spMk id="17" creationId="{00000000-0000-0000-0000-000000000000}"/>
          </ac:spMkLst>
        </pc:spChg>
        <pc:spChg chg="mod">
          <ac:chgData name="Perrine Curé" userId="55346b46-7553-4b48-99d6-d5d7b26cee0d" providerId="ADAL" clId="{059E0C56-8208-4F95-B0FE-A599834935CA}" dt="2026-04-12T22:32:47.549" v="267" actId="14100"/>
          <ac:spMkLst>
            <pc:docMk/>
            <pc:sldMk cId="0" sldId="313"/>
            <ac:spMk id="18" creationId="{00000000-0000-0000-0000-000000000000}"/>
          </ac:spMkLst>
        </pc:spChg>
      </pc:sldChg>
      <pc:sldChg chg="modSp mod">
        <pc:chgData name="Perrine Curé" userId="55346b46-7553-4b48-99d6-d5d7b26cee0d" providerId="ADAL" clId="{059E0C56-8208-4F95-B0FE-A599834935CA}" dt="2026-04-12T22:33:51.925" v="273" actId="1076"/>
        <pc:sldMkLst>
          <pc:docMk/>
          <pc:sldMk cId="0" sldId="315"/>
        </pc:sldMkLst>
        <pc:spChg chg="mod">
          <ac:chgData name="Perrine Curé" userId="55346b46-7553-4b48-99d6-d5d7b26cee0d" providerId="ADAL" clId="{059E0C56-8208-4F95-B0FE-A599834935CA}" dt="2026-04-12T22:33:51.925" v="273" actId="1076"/>
          <ac:spMkLst>
            <pc:docMk/>
            <pc:sldMk cId="0" sldId="315"/>
            <ac:spMk id="3" creationId="{00000000-0000-0000-0000-000000000000}"/>
          </ac:spMkLst>
        </pc:spChg>
        <pc:spChg chg="mod">
          <ac:chgData name="Perrine Curé" userId="55346b46-7553-4b48-99d6-d5d7b26cee0d" providerId="ADAL" clId="{059E0C56-8208-4F95-B0FE-A599834935CA}" dt="2026-04-12T22:33:30.503" v="270" actId="1076"/>
          <ac:spMkLst>
            <pc:docMk/>
            <pc:sldMk cId="0" sldId="315"/>
            <ac:spMk id="13" creationId="{00000000-0000-0000-0000-000000000000}"/>
          </ac:spMkLst>
        </pc:spChg>
      </pc:sldChg>
      <pc:sldChg chg="modSp mod">
        <pc:chgData name="Perrine Curé" userId="55346b46-7553-4b48-99d6-d5d7b26cee0d" providerId="ADAL" clId="{059E0C56-8208-4F95-B0FE-A599834935CA}" dt="2026-04-12T23:05:46.237" v="372" actId="1076"/>
        <pc:sldMkLst>
          <pc:docMk/>
          <pc:sldMk cId="0" sldId="316"/>
        </pc:sldMkLst>
        <pc:spChg chg="mod">
          <ac:chgData name="Perrine Curé" userId="55346b46-7553-4b48-99d6-d5d7b26cee0d" providerId="ADAL" clId="{059E0C56-8208-4F95-B0FE-A599834935CA}" dt="2026-04-12T23:05:39.679" v="371" actId="1076"/>
          <ac:spMkLst>
            <pc:docMk/>
            <pc:sldMk cId="0" sldId="316"/>
            <ac:spMk id="29" creationId="{00000000-0000-0000-0000-000000000000}"/>
          </ac:spMkLst>
        </pc:spChg>
        <pc:spChg chg="mod">
          <ac:chgData name="Perrine Curé" userId="55346b46-7553-4b48-99d6-d5d7b26cee0d" providerId="ADAL" clId="{059E0C56-8208-4F95-B0FE-A599834935CA}" dt="2026-04-12T23:05:34.905" v="370" actId="1076"/>
          <ac:spMkLst>
            <pc:docMk/>
            <pc:sldMk cId="0" sldId="316"/>
            <ac:spMk id="31" creationId="{00000000-0000-0000-0000-000000000000}"/>
          </ac:spMkLst>
        </pc:spChg>
        <pc:spChg chg="mod">
          <ac:chgData name="Perrine Curé" userId="55346b46-7553-4b48-99d6-d5d7b26cee0d" providerId="ADAL" clId="{059E0C56-8208-4F95-B0FE-A599834935CA}" dt="2026-04-12T23:05:46.237" v="372" actId="1076"/>
          <ac:spMkLst>
            <pc:docMk/>
            <pc:sldMk cId="0" sldId="316"/>
            <ac:spMk id="32" creationId="{00000000-0000-0000-0000-000000000000}"/>
          </ac:spMkLst>
        </pc:spChg>
        <pc:grpChg chg="mod">
          <ac:chgData name="Perrine Curé" userId="55346b46-7553-4b48-99d6-d5d7b26cee0d" providerId="ADAL" clId="{059E0C56-8208-4F95-B0FE-A599834935CA}" dt="2026-04-12T23:05:28.416" v="369" actId="1076"/>
          <ac:grpSpMkLst>
            <pc:docMk/>
            <pc:sldMk cId="0" sldId="316"/>
            <ac:grpSpMk id="26" creationId="{00000000-0000-0000-0000-000000000000}"/>
          </ac:grpSpMkLst>
        </pc:grpChg>
      </pc:sldChg>
      <pc:sldChg chg="modSp mod">
        <pc:chgData name="Perrine Curé" userId="55346b46-7553-4b48-99d6-d5d7b26cee0d" providerId="ADAL" clId="{059E0C56-8208-4F95-B0FE-A599834935CA}" dt="2026-04-12T22:35:53.442" v="288" actId="14100"/>
        <pc:sldMkLst>
          <pc:docMk/>
          <pc:sldMk cId="0" sldId="319"/>
        </pc:sldMkLst>
        <pc:spChg chg="mod">
          <ac:chgData name="Perrine Curé" userId="55346b46-7553-4b48-99d6-d5d7b26cee0d" providerId="ADAL" clId="{059E0C56-8208-4F95-B0FE-A599834935CA}" dt="2026-04-12T22:35:42.303" v="286" actId="1076"/>
          <ac:spMkLst>
            <pc:docMk/>
            <pc:sldMk cId="0" sldId="319"/>
            <ac:spMk id="3" creationId="{00000000-0000-0000-0000-000000000000}"/>
          </ac:spMkLst>
        </pc:spChg>
        <pc:spChg chg="mod">
          <ac:chgData name="Perrine Curé" userId="55346b46-7553-4b48-99d6-d5d7b26cee0d" providerId="ADAL" clId="{059E0C56-8208-4F95-B0FE-A599834935CA}" dt="2026-04-12T22:35:38.602" v="285" actId="1076"/>
          <ac:spMkLst>
            <pc:docMk/>
            <pc:sldMk cId="0" sldId="319"/>
            <ac:spMk id="13" creationId="{00000000-0000-0000-0000-000000000000}"/>
          </ac:spMkLst>
        </pc:spChg>
        <pc:spChg chg="mod">
          <ac:chgData name="Perrine Curé" userId="55346b46-7553-4b48-99d6-d5d7b26cee0d" providerId="ADAL" clId="{059E0C56-8208-4F95-B0FE-A599834935CA}" dt="2026-04-12T22:35:53.442" v="288" actId="14100"/>
          <ac:spMkLst>
            <pc:docMk/>
            <pc:sldMk cId="0" sldId="319"/>
            <ac:spMk id="14" creationId="{00000000-0000-0000-0000-000000000000}"/>
          </ac:spMkLst>
        </pc:spChg>
        <pc:spChg chg="mod">
          <ac:chgData name="Perrine Curé" userId="55346b46-7553-4b48-99d6-d5d7b26cee0d" providerId="ADAL" clId="{059E0C56-8208-4F95-B0FE-A599834935CA}" dt="2026-04-12T22:35:46.776" v="287" actId="1076"/>
          <ac:spMkLst>
            <pc:docMk/>
            <pc:sldMk cId="0" sldId="319"/>
            <ac:spMk id="15" creationId="{00000000-0000-0000-0000-000000000000}"/>
          </ac:spMkLst>
        </pc:spChg>
      </pc:sldChg>
      <pc:sldChg chg="modSp mod">
        <pc:chgData name="Perrine Curé" userId="55346b46-7553-4b48-99d6-d5d7b26cee0d" providerId="ADAL" clId="{059E0C56-8208-4F95-B0FE-A599834935CA}" dt="2026-04-12T22:36:07.467" v="289" actId="20577"/>
        <pc:sldMkLst>
          <pc:docMk/>
          <pc:sldMk cId="0" sldId="321"/>
        </pc:sldMkLst>
        <pc:spChg chg="mod">
          <ac:chgData name="Perrine Curé" userId="55346b46-7553-4b48-99d6-d5d7b26cee0d" providerId="ADAL" clId="{059E0C56-8208-4F95-B0FE-A599834935CA}" dt="2026-04-12T22:36:07.467" v="289" actId="20577"/>
          <ac:spMkLst>
            <pc:docMk/>
            <pc:sldMk cId="0" sldId="321"/>
            <ac:spMk id="35" creationId="{00000000-0000-0000-0000-000000000000}"/>
          </ac:spMkLst>
        </pc:spChg>
      </pc:sldChg>
      <pc:sldChg chg="modSp mod">
        <pc:chgData name="Perrine Curé" userId="55346b46-7553-4b48-99d6-d5d7b26cee0d" providerId="ADAL" clId="{059E0C56-8208-4F95-B0FE-A599834935CA}" dt="2026-04-12T22:36:37.008" v="293" actId="1076"/>
        <pc:sldMkLst>
          <pc:docMk/>
          <pc:sldMk cId="0" sldId="322"/>
        </pc:sldMkLst>
        <pc:spChg chg="mod">
          <ac:chgData name="Perrine Curé" userId="55346b46-7553-4b48-99d6-d5d7b26cee0d" providerId="ADAL" clId="{059E0C56-8208-4F95-B0FE-A599834935CA}" dt="2026-04-12T22:36:23.733" v="291" actId="1076"/>
          <ac:spMkLst>
            <pc:docMk/>
            <pc:sldMk cId="0" sldId="322"/>
            <ac:spMk id="4" creationId="{00000000-0000-0000-0000-000000000000}"/>
          </ac:spMkLst>
        </pc:spChg>
        <pc:spChg chg="mod">
          <ac:chgData name="Perrine Curé" userId="55346b46-7553-4b48-99d6-d5d7b26cee0d" providerId="ADAL" clId="{059E0C56-8208-4F95-B0FE-A599834935CA}" dt="2026-04-12T22:36:31.044" v="292" actId="1076"/>
          <ac:spMkLst>
            <pc:docMk/>
            <pc:sldMk cId="0" sldId="322"/>
            <ac:spMk id="14" creationId="{00000000-0000-0000-0000-000000000000}"/>
          </ac:spMkLst>
        </pc:spChg>
        <pc:spChg chg="mod">
          <ac:chgData name="Perrine Curé" userId="55346b46-7553-4b48-99d6-d5d7b26cee0d" providerId="ADAL" clId="{059E0C56-8208-4F95-B0FE-A599834935CA}" dt="2026-04-12T22:36:37.008" v="293" actId="1076"/>
          <ac:spMkLst>
            <pc:docMk/>
            <pc:sldMk cId="0" sldId="322"/>
            <ac:spMk id="15" creationId="{00000000-0000-0000-0000-000000000000}"/>
          </ac:spMkLst>
        </pc:spChg>
      </pc:sldChg>
      <pc:sldChg chg="modSp mod">
        <pc:chgData name="Perrine Curé" userId="55346b46-7553-4b48-99d6-d5d7b26cee0d" providerId="ADAL" clId="{059E0C56-8208-4F95-B0FE-A599834935CA}" dt="2026-04-12T22:37:44.468" v="300" actId="1076"/>
        <pc:sldMkLst>
          <pc:docMk/>
          <pc:sldMk cId="0" sldId="325"/>
        </pc:sldMkLst>
        <pc:spChg chg="mod">
          <ac:chgData name="Perrine Curé" userId="55346b46-7553-4b48-99d6-d5d7b26cee0d" providerId="ADAL" clId="{059E0C56-8208-4F95-B0FE-A599834935CA}" dt="2026-04-12T22:37:44.468" v="300" actId="1076"/>
          <ac:spMkLst>
            <pc:docMk/>
            <pc:sldMk cId="0" sldId="325"/>
            <ac:spMk id="17" creationId="{00000000-0000-0000-0000-000000000000}"/>
          </ac:spMkLst>
        </pc:spChg>
        <pc:spChg chg="mod">
          <ac:chgData name="Perrine Curé" userId="55346b46-7553-4b48-99d6-d5d7b26cee0d" providerId="ADAL" clId="{059E0C56-8208-4F95-B0FE-A599834935CA}" dt="2026-04-12T22:37:32.594" v="298" actId="1076"/>
          <ac:spMkLst>
            <pc:docMk/>
            <pc:sldMk cId="0" sldId="325"/>
            <ac:spMk id="18" creationId="{00000000-0000-0000-0000-000000000000}"/>
          </ac:spMkLst>
        </pc:spChg>
        <pc:spChg chg="mod">
          <ac:chgData name="Perrine Curé" userId="55346b46-7553-4b48-99d6-d5d7b26cee0d" providerId="ADAL" clId="{059E0C56-8208-4F95-B0FE-A599834935CA}" dt="2026-04-12T22:37:25.525" v="297" actId="1076"/>
          <ac:spMkLst>
            <pc:docMk/>
            <pc:sldMk cId="0" sldId="325"/>
            <ac:spMk id="19" creationId="{00000000-0000-0000-0000-000000000000}"/>
          </ac:spMkLst>
        </pc:spChg>
        <pc:grpChg chg="mod">
          <ac:chgData name="Perrine Curé" userId="55346b46-7553-4b48-99d6-d5d7b26cee0d" providerId="ADAL" clId="{059E0C56-8208-4F95-B0FE-A599834935CA}" dt="2026-04-12T22:37:14.406" v="296" actId="1076"/>
          <ac:grpSpMkLst>
            <pc:docMk/>
            <pc:sldMk cId="0" sldId="325"/>
            <ac:grpSpMk id="12" creationId="{00000000-0000-0000-0000-000000000000}"/>
          </ac:grpSpMkLst>
        </pc:grpChg>
      </pc:sldChg>
      <pc:sldChg chg="modSp mod">
        <pc:chgData name="Perrine Curé" userId="55346b46-7553-4b48-99d6-d5d7b26cee0d" providerId="ADAL" clId="{059E0C56-8208-4F95-B0FE-A599834935CA}" dt="2026-04-12T22:38:56.308" v="307" actId="1076"/>
        <pc:sldMkLst>
          <pc:docMk/>
          <pc:sldMk cId="0" sldId="327"/>
        </pc:sldMkLst>
        <pc:spChg chg="mod">
          <ac:chgData name="Perrine Curé" userId="55346b46-7553-4b48-99d6-d5d7b26cee0d" providerId="ADAL" clId="{059E0C56-8208-4F95-B0FE-A599834935CA}" dt="2026-04-12T22:38:56.308" v="307" actId="1076"/>
          <ac:spMkLst>
            <pc:docMk/>
            <pc:sldMk cId="0" sldId="327"/>
            <ac:spMk id="12" creationId="{00000000-0000-0000-0000-000000000000}"/>
          </ac:spMkLst>
        </pc:spChg>
        <pc:spChg chg="mod">
          <ac:chgData name="Perrine Curé" userId="55346b46-7553-4b48-99d6-d5d7b26cee0d" providerId="ADAL" clId="{059E0C56-8208-4F95-B0FE-A599834935CA}" dt="2026-04-12T22:38:43.249" v="306" actId="1076"/>
          <ac:spMkLst>
            <pc:docMk/>
            <pc:sldMk cId="0" sldId="327"/>
            <ac:spMk id="14" creationId="{00000000-0000-0000-0000-000000000000}"/>
          </ac:spMkLst>
        </pc:spChg>
        <pc:spChg chg="mod">
          <ac:chgData name="Perrine Curé" userId="55346b46-7553-4b48-99d6-d5d7b26cee0d" providerId="ADAL" clId="{059E0C56-8208-4F95-B0FE-A599834935CA}" dt="2026-04-12T22:38:37.345" v="305" actId="1076"/>
          <ac:spMkLst>
            <pc:docMk/>
            <pc:sldMk cId="0" sldId="327"/>
            <ac:spMk id="15" creationId="{00000000-0000-0000-0000-000000000000}"/>
          </ac:spMkLst>
        </pc:spChg>
      </pc:sldChg>
      <pc:sldChg chg="modSp mod">
        <pc:chgData name="Perrine Curé" userId="55346b46-7553-4b48-99d6-d5d7b26cee0d" providerId="ADAL" clId="{059E0C56-8208-4F95-B0FE-A599834935CA}" dt="2026-04-12T22:39:46.401" v="312" actId="1076"/>
        <pc:sldMkLst>
          <pc:docMk/>
          <pc:sldMk cId="0" sldId="328"/>
        </pc:sldMkLst>
        <pc:spChg chg="mod">
          <ac:chgData name="Perrine Curé" userId="55346b46-7553-4b48-99d6-d5d7b26cee0d" providerId="ADAL" clId="{059E0C56-8208-4F95-B0FE-A599834935CA}" dt="2026-04-12T22:39:40.475" v="311" actId="1076"/>
          <ac:spMkLst>
            <pc:docMk/>
            <pc:sldMk cId="0" sldId="328"/>
            <ac:spMk id="30" creationId="{00000000-0000-0000-0000-000000000000}"/>
          </ac:spMkLst>
        </pc:spChg>
        <pc:spChg chg="mod">
          <ac:chgData name="Perrine Curé" userId="55346b46-7553-4b48-99d6-d5d7b26cee0d" providerId="ADAL" clId="{059E0C56-8208-4F95-B0FE-A599834935CA}" dt="2026-04-12T22:39:46.401" v="312" actId="1076"/>
          <ac:spMkLst>
            <pc:docMk/>
            <pc:sldMk cId="0" sldId="328"/>
            <ac:spMk id="31" creationId="{00000000-0000-0000-0000-000000000000}"/>
          </ac:spMkLst>
        </pc:spChg>
        <pc:grpChg chg="mod">
          <ac:chgData name="Perrine Curé" userId="55346b46-7553-4b48-99d6-d5d7b26cee0d" providerId="ADAL" clId="{059E0C56-8208-4F95-B0FE-A599834935CA}" dt="2026-04-12T22:39:26.281" v="309" actId="14100"/>
          <ac:grpSpMkLst>
            <pc:docMk/>
            <pc:sldMk cId="0" sldId="328"/>
            <ac:grpSpMk id="26" creationId="{00000000-0000-0000-0000-000000000000}"/>
          </ac:grpSpMkLst>
        </pc:grpChg>
      </pc:sldChg>
      <pc:sldChg chg="modSp mod">
        <pc:chgData name="Perrine Curé" userId="55346b46-7553-4b48-99d6-d5d7b26cee0d" providerId="ADAL" clId="{059E0C56-8208-4F95-B0FE-A599834935CA}" dt="2026-04-12T22:40:55.093" v="321" actId="1076"/>
        <pc:sldMkLst>
          <pc:docMk/>
          <pc:sldMk cId="0" sldId="331"/>
        </pc:sldMkLst>
        <pc:spChg chg="mod">
          <ac:chgData name="Perrine Curé" userId="55346b46-7553-4b48-99d6-d5d7b26cee0d" providerId="ADAL" clId="{059E0C56-8208-4F95-B0FE-A599834935CA}" dt="2026-04-12T22:40:55.093" v="321" actId="1076"/>
          <ac:spMkLst>
            <pc:docMk/>
            <pc:sldMk cId="0" sldId="331"/>
            <ac:spMk id="3" creationId="{00000000-0000-0000-0000-000000000000}"/>
          </ac:spMkLst>
        </pc:spChg>
        <pc:spChg chg="mod">
          <ac:chgData name="Perrine Curé" userId="55346b46-7553-4b48-99d6-d5d7b26cee0d" providerId="ADAL" clId="{059E0C56-8208-4F95-B0FE-A599834935CA}" dt="2026-04-12T22:40:40.701" v="319" actId="1076"/>
          <ac:spMkLst>
            <pc:docMk/>
            <pc:sldMk cId="0" sldId="331"/>
            <ac:spMk id="4" creationId="{00000000-0000-0000-0000-000000000000}"/>
          </ac:spMkLst>
        </pc:spChg>
        <pc:spChg chg="mod">
          <ac:chgData name="Perrine Curé" userId="55346b46-7553-4b48-99d6-d5d7b26cee0d" providerId="ADAL" clId="{059E0C56-8208-4F95-B0FE-A599834935CA}" dt="2026-04-12T22:40:33.231" v="318" actId="1076"/>
          <ac:spMkLst>
            <pc:docMk/>
            <pc:sldMk cId="0" sldId="331"/>
            <ac:spMk id="14" creationId="{00000000-0000-0000-0000-000000000000}"/>
          </ac:spMkLst>
        </pc:spChg>
      </pc:sldChg>
      <pc:sldChg chg="modSp mod">
        <pc:chgData name="Perrine Curé" userId="55346b46-7553-4b48-99d6-d5d7b26cee0d" providerId="ADAL" clId="{059E0C56-8208-4F95-B0FE-A599834935CA}" dt="2026-04-12T23:01:14.593" v="338" actId="2711"/>
        <pc:sldMkLst>
          <pc:docMk/>
          <pc:sldMk cId="0" sldId="334"/>
        </pc:sldMkLst>
        <pc:spChg chg="mod">
          <ac:chgData name="Perrine Curé" userId="55346b46-7553-4b48-99d6-d5d7b26cee0d" providerId="ADAL" clId="{059E0C56-8208-4F95-B0FE-A599834935CA}" dt="2026-04-12T23:00:15.002" v="330" actId="14100"/>
          <ac:spMkLst>
            <pc:docMk/>
            <pc:sldMk cId="0" sldId="334"/>
            <ac:spMk id="2" creationId="{00000000-0000-0000-0000-000000000000}"/>
          </ac:spMkLst>
        </pc:spChg>
        <pc:spChg chg="mod">
          <ac:chgData name="Perrine Curé" userId="55346b46-7553-4b48-99d6-d5d7b26cee0d" providerId="ADAL" clId="{059E0C56-8208-4F95-B0FE-A599834935CA}" dt="2026-04-12T22:59:40.273" v="323" actId="1076"/>
          <ac:spMkLst>
            <pc:docMk/>
            <pc:sldMk cId="0" sldId="334"/>
            <ac:spMk id="14" creationId="{00000000-0000-0000-0000-000000000000}"/>
          </ac:spMkLst>
        </pc:spChg>
        <pc:spChg chg="mod">
          <ac:chgData name="Perrine Curé" userId="55346b46-7553-4b48-99d6-d5d7b26cee0d" providerId="ADAL" clId="{059E0C56-8208-4F95-B0FE-A599834935CA}" dt="2026-04-12T23:00:47.847" v="335" actId="2711"/>
          <ac:spMkLst>
            <pc:docMk/>
            <pc:sldMk cId="0" sldId="334"/>
            <ac:spMk id="15" creationId="{00000000-0000-0000-0000-000000000000}"/>
          </ac:spMkLst>
        </pc:spChg>
        <pc:spChg chg="mod">
          <ac:chgData name="Perrine Curé" userId="55346b46-7553-4b48-99d6-d5d7b26cee0d" providerId="ADAL" clId="{059E0C56-8208-4F95-B0FE-A599834935CA}" dt="2026-04-12T23:01:14.593" v="338" actId="2711"/>
          <ac:spMkLst>
            <pc:docMk/>
            <pc:sldMk cId="0" sldId="334"/>
            <ac:spMk id="16" creationId="{00000000-0000-0000-0000-000000000000}"/>
          </ac:spMkLst>
        </pc:spChg>
      </pc:sldChg>
      <pc:sldChg chg="modSp mod">
        <pc:chgData name="Perrine Curé" userId="55346b46-7553-4b48-99d6-d5d7b26cee0d" providerId="ADAL" clId="{059E0C56-8208-4F95-B0FE-A599834935CA}" dt="2026-04-12T23:02:37.089" v="348" actId="14100"/>
        <pc:sldMkLst>
          <pc:docMk/>
          <pc:sldMk cId="0" sldId="335"/>
        </pc:sldMkLst>
        <pc:spChg chg="mod">
          <ac:chgData name="Perrine Curé" userId="55346b46-7553-4b48-99d6-d5d7b26cee0d" providerId="ADAL" clId="{059E0C56-8208-4F95-B0FE-A599834935CA}" dt="2026-04-12T23:01:37.239" v="340" actId="688"/>
          <ac:spMkLst>
            <pc:docMk/>
            <pc:sldMk cId="0" sldId="335"/>
            <ac:spMk id="29" creationId="{00000000-0000-0000-0000-000000000000}"/>
          </ac:spMkLst>
        </pc:spChg>
        <pc:spChg chg="mod">
          <ac:chgData name="Perrine Curé" userId="55346b46-7553-4b48-99d6-d5d7b26cee0d" providerId="ADAL" clId="{059E0C56-8208-4F95-B0FE-A599834935CA}" dt="2026-04-12T23:02:24.819" v="347" actId="1076"/>
          <ac:spMkLst>
            <pc:docMk/>
            <pc:sldMk cId="0" sldId="335"/>
            <ac:spMk id="31" creationId="{00000000-0000-0000-0000-000000000000}"/>
          </ac:spMkLst>
        </pc:spChg>
        <pc:spChg chg="mod">
          <ac:chgData name="Perrine Curé" userId="55346b46-7553-4b48-99d6-d5d7b26cee0d" providerId="ADAL" clId="{059E0C56-8208-4F95-B0FE-A599834935CA}" dt="2026-04-12T23:02:04.221" v="344" actId="1076"/>
          <ac:spMkLst>
            <pc:docMk/>
            <pc:sldMk cId="0" sldId="335"/>
            <ac:spMk id="32" creationId="{00000000-0000-0000-0000-000000000000}"/>
          </ac:spMkLst>
        </pc:spChg>
        <pc:grpChg chg="mod">
          <ac:chgData name="Perrine Curé" userId="55346b46-7553-4b48-99d6-d5d7b26cee0d" providerId="ADAL" clId="{059E0C56-8208-4F95-B0FE-A599834935CA}" dt="2026-04-12T23:02:37.089" v="348" actId="14100"/>
          <ac:grpSpMkLst>
            <pc:docMk/>
            <pc:sldMk cId="0" sldId="335"/>
            <ac:grpSpMk id="26" creationId="{00000000-0000-0000-0000-000000000000}"/>
          </ac:grpSpMkLst>
        </pc:grpChg>
      </pc:sldChg>
      <pc:sldChg chg="modSp mod">
        <pc:chgData name="Perrine Curé" userId="55346b46-7553-4b48-99d6-d5d7b26cee0d" providerId="ADAL" clId="{059E0C56-8208-4F95-B0FE-A599834935CA}" dt="2026-04-12T23:05:18.404" v="368" actId="1076"/>
        <pc:sldMkLst>
          <pc:docMk/>
          <pc:sldMk cId="0" sldId="337"/>
        </pc:sldMkLst>
        <pc:spChg chg="mod">
          <ac:chgData name="Perrine Curé" userId="55346b46-7553-4b48-99d6-d5d7b26cee0d" providerId="ADAL" clId="{059E0C56-8208-4F95-B0FE-A599834935CA}" dt="2026-04-12T23:05:13.211" v="367" actId="1076"/>
          <ac:spMkLst>
            <pc:docMk/>
            <pc:sldMk cId="0" sldId="337"/>
            <ac:spMk id="16" creationId="{00000000-0000-0000-0000-000000000000}"/>
          </ac:spMkLst>
        </pc:spChg>
        <pc:spChg chg="mod">
          <ac:chgData name="Perrine Curé" userId="55346b46-7553-4b48-99d6-d5d7b26cee0d" providerId="ADAL" clId="{059E0C56-8208-4F95-B0FE-A599834935CA}" dt="2026-04-12T23:05:18.404" v="368" actId="1076"/>
          <ac:spMkLst>
            <pc:docMk/>
            <pc:sldMk cId="0" sldId="337"/>
            <ac:spMk id="17" creationId="{00000000-0000-0000-0000-000000000000}"/>
          </ac:spMkLst>
        </pc:spChg>
        <pc:spChg chg="mod">
          <ac:chgData name="Perrine Curé" userId="55346b46-7553-4b48-99d6-d5d7b26cee0d" providerId="ADAL" clId="{059E0C56-8208-4F95-B0FE-A599834935CA}" dt="2026-04-12T23:04:44.962" v="363" actId="1076"/>
          <ac:spMkLst>
            <pc:docMk/>
            <pc:sldMk cId="0" sldId="337"/>
            <ac:spMk id="18" creationId="{00000000-0000-0000-0000-000000000000}"/>
          </ac:spMkLst>
        </pc:spChg>
        <pc:spChg chg="mod">
          <ac:chgData name="Perrine Curé" userId="55346b46-7553-4b48-99d6-d5d7b26cee0d" providerId="ADAL" clId="{059E0C56-8208-4F95-B0FE-A599834935CA}" dt="2026-04-12T23:03:43.989" v="356" actId="1076"/>
          <ac:spMkLst>
            <pc:docMk/>
            <pc:sldMk cId="0" sldId="337"/>
            <ac:spMk id="19" creationId="{00000000-0000-0000-0000-000000000000}"/>
          </ac:spMkLst>
        </pc:spChg>
        <pc:spChg chg="mod">
          <ac:chgData name="Perrine Curé" userId="55346b46-7553-4b48-99d6-d5d7b26cee0d" providerId="ADAL" clId="{059E0C56-8208-4F95-B0FE-A599834935CA}" dt="2026-04-12T23:04:35.423" v="362" actId="1076"/>
          <ac:spMkLst>
            <pc:docMk/>
            <pc:sldMk cId="0" sldId="337"/>
            <ac:spMk id="20" creationId="{00000000-0000-0000-0000-000000000000}"/>
          </ac:spMkLst>
        </pc:spChg>
        <pc:grpChg chg="mod">
          <ac:chgData name="Perrine Curé" userId="55346b46-7553-4b48-99d6-d5d7b26cee0d" providerId="ADAL" clId="{059E0C56-8208-4F95-B0FE-A599834935CA}" dt="2026-04-12T23:03:30.872" v="355" actId="1076"/>
          <ac:grpSpMkLst>
            <pc:docMk/>
            <pc:sldMk cId="0" sldId="337"/>
            <ac:grpSpMk id="12" creationId="{00000000-0000-0000-0000-000000000000}"/>
          </ac:grpSpMkLst>
        </pc:grpChg>
      </pc:sldChg>
      <pc:sldChg chg="modSp mod">
        <pc:chgData name="Perrine Curé" userId="55346b46-7553-4b48-99d6-d5d7b26cee0d" providerId="ADAL" clId="{059E0C56-8208-4F95-B0FE-A599834935CA}" dt="2026-04-12T23:07:08.863" v="384" actId="14100"/>
        <pc:sldMkLst>
          <pc:docMk/>
          <pc:sldMk cId="0" sldId="339"/>
        </pc:sldMkLst>
        <pc:spChg chg="mod">
          <ac:chgData name="Perrine Curé" userId="55346b46-7553-4b48-99d6-d5d7b26cee0d" providerId="ADAL" clId="{059E0C56-8208-4F95-B0FE-A599834935CA}" dt="2026-04-12T23:06:32.441" v="377" actId="1076"/>
          <ac:spMkLst>
            <pc:docMk/>
            <pc:sldMk cId="0" sldId="339"/>
            <ac:spMk id="3" creationId="{00000000-0000-0000-0000-000000000000}"/>
          </ac:spMkLst>
        </pc:spChg>
        <pc:spChg chg="mod">
          <ac:chgData name="Perrine Curé" userId="55346b46-7553-4b48-99d6-d5d7b26cee0d" providerId="ADAL" clId="{059E0C56-8208-4F95-B0FE-A599834935CA}" dt="2026-04-12T23:06:09.206" v="374" actId="1076"/>
          <ac:spMkLst>
            <pc:docMk/>
            <pc:sldMk cId="0" sldId="339"/>
            <ac:spMk id="16" creationId="{00000000-0000-0000-0000-000000000000}"/>
          </ac:spMkLst>
        </pc:spChg>
        <pc:spChg chg="mod">
          <ac:chgData name="Perrine Curé" userId="55346b46-7553-4b48-99d6-d5d7b26cee0d" providerId="ADAL" clId="{059E0C56-8208-4F95-B0FE-A599834935CA}" dt="2026-04-12T23:06:54.877" v="381" actId="1076"/>
          <ac:spMkLst>
            <pc:docMk/>
            <pc:sldMk cId="0" sldId="339"/>
            <ac:spMk id="17" creationId="{00000000-0000-0000-0000-000000000000}"/>
          </ac:spMkLst>
        </pc:spChg>
        <pc:spChg chg="mod">
          <ac:chgData name="Perrine Curé" userId="55346b46-7553-4b48-99d6-d5d7b26cee0d" providerId="ADAL" clId="{059E0C56-8208-4F95-B0FE-A599834935CA}" dt="2026-04-12T23:07:08.863" v="384" actId="14100"/>
          <ac:spMkLst>
            <pc:docMk/>
            <pc:sldMk cId="0" sldId="339"/>
            <ac:spMk id="18" creationId="{00000000-0000-0000-0000-000000000000}"/>
          </ac:spMkLst>
        </pc:spChg>
        <pc:spChg chg="mod">
          <ac:chgData name="Perrine Curé" userId="55346b46-7553-4b48-99d6-d5d7b26cee0d" providerId="ADAL" clId="{059E0C56-8208-4F95-B0FE-A599834935CA}" dt="2026-04-12T23:07:00.005" v="382" actId="1076"/>
          <ac:spMkLst>
            <pc:docMk/>
            <pc:sldMk cId="0" sldId="339"/>
            <ac:spMk id="19" creationId="{00000000-0000-0000-0000-000000000000}"/>
          </ac:spMkLst>
        </pc:spChg>
      </pc:sldChg>
      <pc:sldChg chg="modSp mod modCm">
        <pc:chgData name="Perrine Curé" userId="55346b46-7553-4b48-99d6-d5d7b26cee0d" providerId="ADAL" clId="{059E0C56-8208-4F95-B0FE-A599834935CA}" dt="2026-04-12T23:09:00.522" v="401" actId="1076"/>
        <pc:sldMkLst>
          <pc:docMk/>
          <pc:sldMk cId="0" sldId="342"/>
        </pc:sldMkLst>
        <pc:spChg chg="mod">
          <ac:chgData name="Perrine Curé" userId="55346b46-7553-4b48-99d6-d5d7b26cee0d" providerId="ADAL" clId="{059E0C56-8208-4F95-B0FE-A599834935CA}" dt="2026-04-12T23:09:00.522" v="401" actId="1076"/>
          <ac:spMkLst>
            <pc:docMk/>
            <pc:sldMk cId="0" sldId="342"/>
            <ac:spMk id="3" creationId="{00000000-0000-0000-0000-000000000000}"/>
          </ac:spMkLst>
        </pc:spChg>
        <pc:spChg chg="mod">
          <ac:chgData name="Perrine Curé" userId="55346b46-7553-4b48-99d6-d5d7b26cee0d" providerId="ADAL" clId="{059E0C56-8208-4F95-B0FE-A599834935CA}" dt="2026-04-12T23:08:56.760" v="400" actId="1076"/>
          <ac:spMkLst>
            <pc:docMk/>
            <pc:sldMk cId="0" sldId="342"/>
            <ac:spMk id="4" creationId="{00000000-0000-0000-0000-000000000000}"/>
          </ac:spMkLst>
        </pc:spChg>
        <pc:spChg chg="mod">
          <ac:chgData name="Perrine Curé" userId="55346b46-7553-4b48-99d6-d5d7b26cee0d" providerId="ADAL" clId="{059E0C56-8208-4F95-B0FE-A599834935CA}" dt="2026-04-12T23:08:51.471" v="399" actId="20577"/>
          <ac:spMkLst>
            <pc:docMk/>
            <pc:sldMk cId="0" sldId="342"/>
            <ac:spMk id="14" creationId="{00000000-0000-0000-0000-000000000000}"/>
          </ac:spMkLst>
        </pc:spChg>
        <pc:spChg chg="mod">
          <ac:chgData name="Perrine Curé" userId="55346b46-7553-4b48-99d6-d5d7b26cee0d" providerId="ADAL" clId="{059E0C56-8208-4F95-B0FE-A599834935CA}" dt="2026-04-12T23:08:30.446" v="396" actId="1076"/>
          <ac:spMkLst>
            <pc:docMk/>
            <pc:sldMk cId="0" sldId="342"/>
            <ac:spMk id="16" creationId="{00000000-0000-0000-0000-000000000000}"/>
          </ac:spMkLst>
        </pc:spChg>
        <pc:spChg chg="mod">
          <ac:chgData name="Perrine Curé" userId="55346b46-7553-4b48-99d6-d5d7b26cee0d" providerId="ADAL" clId="{059E0C56-8208-4F95-B0FE-A599834935CA}" dt="2026-04-12T23:08:25.227" v="395" actId="1076"/>
          <ac:spMkLst>
            <pc:docMk/>
            <pc:sldMk cId="0" sldId="342"/>
            <ac:spMk id="17" creationId="{00000000-0000-0000-0000-000000000000}"/>
          </ac:spMkLst>
        </pc:spChg>
        <pc:grpChg chg="mod">
          <ac:chgData name="Perrine Curé" userId="55346b46-7553-4b48-99d6-d5d7b26cee0d" providerId="ADAL" clId="{059E0C56-8208-4F95-B0FE-A599834935CA}" dt="2026-04-12T23:08:36.659" v="397" actId="1076"/>
          <ac:grpSpMkLst>
            <pc:docMk/>
            <pc:sldMk cId="0" sldId="342"/>
            <ac:grpSpMk id="15" creationId="{00000000-0000-0000-0000-000000000000}"/>
          </ac:grpSpMkLst>
        </pc:grpChg>
        <pc:extLst>
          <p:ext xmlns:p="http://schemas.openxmlformats.org/presentationml/2006/main" uri="{D6D511B9-2390-475A-947B-AFAB55BFBCF1}">
            <pc226:cmChg xmlns:pc226="http://schemas.microsoft.com/office/powerpoint/2022/06/main/command" chg="mod">
              <pc226:chgData name="Perrine Curé" userId="55346b46-7553-4b48-99d6-d5d7b26cee0d" providerId="ADAL" clId="{059E0C56-8208-4F95-B0FE-A599834935CA}" dt="2026-04-12T23:08:51.471" v="399" actId="20577"/>
              <pc2:cmMkLst xmlns:pc2="http://schemas.microsoft.com/office/powerpoint/2019/9/main/command">
                <pc:docMk/>
                <pc:sldMk cId="0" sldId="342"/>
                <pc2:cmMk id="{390F2DED-A4EE-4F66-90FB-C967872000FD}"/>
              </pc2:cmMkLst>
            </pc226:cmChg>
          </p:ext>
        </pc:extLst>
      </pc:sldChg>
      <pc:sldChg chg="modSp mod">
        <pc:chgData name="Perrine Curé" userId="55346b46-7553-4b48-99d6-d5d7b26cee0d" providerId="ADAL" clId="{059E0C56-8208-4F95-B0FE-A599834935CA}" dt="2026-04-12T23:10:52.440" v="412" actId="1076"/>
        <pc:sldMkLst>
          <pc:docMk/>
          <pc:sldMk cId="0" sldId="345"/>
        </pc:sldMkLst>
        <pc:spChg chg="mod">
          <ac:chgData name="Perrine Curé" userId="55346b46-7553-4b48-99d6-d5d7b26cee0d" providerId="ADAL" clId="{059E0C56-8208-4F95-B0FE-A599834935CA}" dt="2026-04-12T23:10:52.440" v="412" actId="1076"/>
          <ac:spMkLst>
            <pc:docMk/>
            <pc:sldMk cId="0" sldId="345"/>
            <ac:spMk id="4" creationId="{00000000-0000-0000-0000-000000000000}"/>
          </ac:spMkLst>
        </pc:spChg>
        <pc:spChg chg="mod">
          <ac:chgData name="Perrine Curé" userId="55346b46-7553-4b48-99d6-d5d7b26cee0d" providerId="ADAL" clId="{059E0C56-8208-4F95-B0FE-A599834935CA}" dt="2026-04-12T23:10:40.242" v="410" actId="255"/>
          <ac:spMkLst>
            <pc:docMk/>
            <pc:sldMk cId="0" sldId="345"/>
            <ac:spMk id="14" creationId="{00000000-0000-0000-0000-000000000000}"/>
          </ac:spMkLst>
        </pc:spChg>
        <pc:spChg chg="mod">
          <ac:chgData name="Perrine Curé" userId="55346b46-7553-4b48-99d6-d5d7b26cee0d" providerId="ADAL" clId="{059E0C56-8208-4F95-B0FE-A599834935CA}" dt="2026-04-12T23:10:12.729" v="407" actId="255"/>
          <ac:spMkLst>
            <pc:docMk/>
            <pc:sldMk cId="0" sldId="345"/>
            <ac:spMk id="15" creationId="{00000000-0000-0000-0000-000000000000}"/>
          </ac:spMkLst>
        </pc:spChg>
        <pc:spChg chg="mod">
          <ac:chgData name="Perrine Curé" userId="55346b46-7553-4b48-99d6-d5d7b26cee0d" providerId="ADAL" clId="{059E0C56-8208-4F95-B0FE-A599834935CA}" dt="2026-04-12T23:09:40.313" v="403" actId="1076"/>
          <ac:spMkLst>
            <pc:docMk/>
            <pc:sldMk cId="0" sldId="345"/>
            <ac:spMk id="19" creationId="{00000000-0000-0000-0000-000000000000}"/>
          </ac:spMkLst>
        </pc:spChg>
        <pc:grpChg chg="mod">
          <ac:chgData name="Perrine Curé" userId="55346b46-7553-4b48-99d6-d5d7b26cee0d" providerId="ADAL" clId="{059E0C56-8208-4F95-B0FE-A599834935CA}" dt="2026-04-12T23:09:34.871" v="402" actId="1076"/>
          <ac:grpSpMkLst>
            <pc:docMk/>
            <pc:sldMk cId="0" sldId="345"/>
            <ac:grpSpMk id="16" creationId="{00000000-0000-0000-0000-000000000000}"/>
          </ac:grpSpMkLst>
        </pc:grpChg>
      </pc:sldChg>
      <pc:sldChg chg="modSp mod">
        <pc:chgData name="Perrine Curé" userId="55346b46-7553-4b48-99d6-d5d7b26cee0d" providerId="ADAL" clId="{059E0C56-8208-4F95-B0FE-A599834935CA}" dt="2026-04-12T23:12:41.469" v="426" actId="1076"/>
        <pc:sldMkLst>
          <pc:docMk/>
          <pc:sldMk cId="0" sldId="347"/>
        </pc:sldMkLst>
        <pc:spChg chg="mod">
          <ac:chgData name="Perrine Curé" userId="55346b46-7553-4b48-99d6-d5d7b26cee0d" providerId="ADAL" clId="{059E0C56-8208-4F95-B0FE-A599834935CA}" dt="2026-04-12T23:12:41.469" v="426" actId="1076"/>
          <ac:spMkLst>
            <pc:docMk/>
            <pc:sldMk cId="0" sldId="347"/>
            <ac:spMk id="16" creationId="{00000000-0000-0000-0000-000000000000}"/>
          </ac:spMkLst>
        </pc:spChg>
        <pc:spChg chg="mod">
          <ac:chgData name="Perrine Curé" userId="55346b46-7553-4b48-99d6-d5d7b26cee0d" providerId="ADAL" clId="{059E0C56-8208-4F95-B0FE-A599834935CA}" dt="2026-04-12T23:11:42.798" v="419" actId="1076"/>
          <ac:spMkLst>
            <pc:docMk/>
            <pc:sldMk cId="0" sldId="347"/>
            <ac:spMk id="17" creationId="{00000000-0000-0000-0000-000000000000}"/>
          </ac:spMkLst>
        </pc:spChg>
        <pc:spChg chg="mod">
          <ac:chgData name="Perrine Curé" userId="55346b46-7553-4b48-99d6-d5d7b26cee0d" providerId="ADAL" clId="{059E0C56-8208-4F95-B0FE-A599834935CA}" dt="2026-04-12T23:11:55.925" v="420" actId="1076"/>
          <ac:spMkLst>
            <pc:docMk/>
            <pc:sldMk cId="0" sldId="347"/>
            <ac:spMk id="18" creationId="{00000000-0000-0000-0000-000000000000}"/>
          </ac:spMkLst>
        </pc:spChg>
        <pc:spChg chg="mod">
          <ac:chgData name="Perrine Curé" userId="55346b46-7553-4b48-99d6-d5d7b26cee0d" providerId="ADAL" clId="{059E0C56-8208-4F95-B0FE-A599834935CA}" dt="2026-04-12T23:12:30.337" v="425" actId="688"/>
          <ac:spMkLst>
            <pc:docMk/>
            <pc:sldMk cId="0" sldId="347"/>
            <ac:spMk id="20" creationId="{00000000-0000-0000-0000-000000000000}"/>
          </ac:spMkLst>
        </pc:spChg>
      </pc:sldChg>
      <pc:sldChg chg="modSp mod">
        <pc:chgData name="Perrine Curé" userId="55346b46-7553-4b48-99d6-d5d7b26cee0d" providerId="ADAL" clId="{059E0C56-8208-4F95-B0FE-A599834935CA}" dt="2026-04-12T23:14:25.339" v="441" actId="14100"/>
        <pc:sldMkLst>
          <pc:docMk/>
          <pc:sldMk cId="0" sldId="348"/>
        </pc:sldMkLst>
        <pc:spChg chg="mod">
          <ac:chgData name="Perrine Curé" userId="55346b46-7553-4b48-99d6-d5d7b26cee0d" providerId="ADAL" clId="{059E0C56-8208-4F95-B0FE-A599834935CA}" dt="2026-04-12T23:13:46.735" v="435" actId="1076"/>
          <ac:spMkLst>
            <pc:docMk/>
            <pc:sldMk cId="0" sldId="348"/>
            <ac:spMk id="14" creationId="{00000000-0000-0000-0000-000000000000}"/>
          </ac:spMkLst>
        </pc:spChg>
        <pc:spChg chg="mod">
          <ac:chgData name="Perrine Curé" userId="55346b46-7553-4b48-99d6-d5d7b26cee0d" providerId="ADAL" clId="{059E0C56-8208-4F95-B0FE-A599834935CA}" dt="2026-04-12T23:14:25.339" v="441" actId="14100"/>
          <ac:spMkLst>
            <pc:docMk/>
            <pc:sldMk cId="0" sldId="348"/>
            <ac:spMk id="15" creationId="{00000000-0000-0000-0000-000000000000}"/>
          </ac:spMkLst>
        </pc:spChg>
        <pc:spChg chg="mod">
          <ac:chgData name="Perrine Curé" userId="55346b46-7553-4b48-99d6-d5d7b26cee0d" providerId="ADAL" clId="{059E0C56-8208-4F95-B0FE-A599834935CA}" dt="2026-04-12T23:14:11.553" v="438" actId="1076"/>
          <ac:spMkLst>
            <pc:docMk/>
            <pc:sldMk cId="0" sldId="348"/>
            <ac:spMk id="16" creationId="{00000000-0000-0000-0000-000000000000}"/>
          </ac:spMkLst>
        </pc:spChg>
        <pc:grpChg chg="mod">
          <ac:chgData name="Perrine Curé" userId="55346b46-7553-4b48-99d6-d5d7b26cee0d" providerId="ADAL" clId="{059E0C56-8208-4F95-B0FE-A599834935CA}" dt="2026-04-12T23:13:38.527" v="434" actId="14100"/>
          <ac:grpSpMkLst>
            <pc:docMk/>
            <pc:sldMk cId="0" sldId="348"/>
            <ac:grpSpMk id="12" creationId="{00000000-0000-0000-0000-000000000000}"/>
          </ac:grpSpMkLst>
        </pc:grpChg>
      </pc:sldChg>
      <pc:sldChg chg="modSp mod">
        <pc:chgData name="Perrine Curé" userId="55346b46-7553-4b48-99d6-d5d7b26cee0d" providerId="ADAL" clId="{059E0C56-8208-4F95-B0FE-A599834935CA}" dt="2026-04-12T23:17:14.404" v="460" actId="1076"/>
        <pc:sldMkLst>
          <pc:docMk/>
          <pc:sldMk cId="0" sldId="350"/>
        </pc:sldMkLst>
        <pc:spChg chg="mod">
          <ac:chgData name="Perrine Curé" userId="55346b46-7553-4b48-99d6-d5d7b26cee0d" providerId="ADAL" clId="{059E0C56-8208-4F95-B0FE-A599834935CA}" dt="2026-04-12T23:17:14.404" v="460" actId="1076"/>
          <ac:spMkLst>
            <pc:docMk/>
            <pc:sldMk cId="0" sldId="350"/>
            <ac:spMk id="15" creationId="{00000000-0000-0000-0000-000000000000}"/>
          </ac:spMkLst>
        </pc:spChg>
        <pc:spChg chg="mod">
          <ac:chgData name="Perrine Curé" userId="55346b46-7553-4b48-99d6-d5d7b26cee0d" providerId="ADAL" clId="{059E0C56-8208-4F95-B0FE-A599834935CA}" dt="2026-04-12T23:15:49.006" v="452" actId="1076"/>
          <ac:spMkLst>
            <pc:docMk/>
            <pc:sldMk cId="0" sldId="350"/>
            <ac:spMk id="17" creationId="{00000000-0000-0000-0000-000000000000}"/>
          </ac:spMkLst>
        </pc:spChg>
        <pc:spChg chg="mod">
          <ac:chgData name="Perrine Curé" userId="55346b46-7553-4b48-99d6-d5d7b26cee0d" providerId="ADAL" clId="{059E0C56-8208-4F95-B0FE-A599834935CA}" dt="2026-04-12T23:15:16.422" v="449" actId="1076"/>
          <ac:spMkLst>
            <pc:docMk/>
            <pc:sldMk cId="0" sldId="350"/>
            <ac:spMk id="18" creationId="{00000000-0000-0000-0000-000000000000}"/>
          </ac:spMkLst>
        </pc:spChg>
        <pc:spChg chg="mod">
          <ac:chgData name="Perrine Curé" userId="55346b46-7553-4b48-99d6-d5d7b26cee0d" providerId="ADAL" clId="{059E0C56-8208-4F95-B0FE-A599834935CA}" dt="2026-04-12T23:17:04.609" v="459" actId="1076"/>
          <ac:spMkLst>
            <pc:docMk/>
            <pc:sldMk cId="0" sldId="350"/>
            <ac:spMk id="19" creationId="{00000000-0000-0000-0000-000000000000}"/>
          </ac:spMkLst>
        </pc:spChg>
        <pc:spChg chg="mod">
          <ac:chgData name="Perrine Curé" userId="55346b46-7553-4b48-99d6-d5d7b26cee0d" providerId="ADAL" clId="{059E0C56-8208-4F95-B0FE-A599834935CA}" dt="2026-04-12T23:16:33.804" v="457" actId="14100"/>
          <ac:spMkLst>
            <pc:docMk/>
            <pc:sldMk cId="0" sldId="350"/>
            <ac:spMk id="22" creationId="{2F252A0D-8EB3-2E99-BD1D-3413E61B76C4}"/>
          </ac:spMkLst>
        </pc:spChg>
        <pc:grpChg chg="mod">
          <ac:chgData name="Perrine Curé" userId="55346b46-7553-4b48-99d6-d5d7b26cee0d" providerId="ADAL" clId="{059E0C56-8208-4F95-B0FE-A599834935CA}" dt="2026-04-12T23:16:49.225" v="458" actId="14100"/>
          <ac:grpSpMkLst>
            <pc:docMk/>
            <pc:sldMk cId="0" sldId="350"/>
            <ac:grpSpMk id="12" creationId="{00000000-0000-0000-0000-000000000000}"/>
          </ac:grpSpMkLst>
        </pc:grpChg>
      </pc:sldChg>
      <pc:sldChg chg="modSp mod">
        <pc:chgData name="Perrine Curé" userId="55346b46-7553-4b48-99d6-d5d7b26cee0d" providerId="ADAL" clId="{059E0C56-8208-4F95-B0FE-A599834935CA}" dt="2026-04-12T23:18:45.453" v="477" actId="1076"/>
        <pc:sldMkLst>
          <pc:docMk/>
          <pc:sldMk cId="0" sldId="353"/>
        </pc:sldMkLst>
        <pc:spChg chg="mod">
          <ac:chgData name="Perrine Curé" userId="55346b46-7553-4b48-99d6-d5d7b26cee0d" providerId="ADAL" clId="{059E0C56-8208-4F95-B0FE-A599834935CA}" dt="2026-04-12T23:18:45.453" v="477" actId="1076"/>
          <ac:spMkLst>
            <pc:docMk/>
            <pc:sldMk cId="0" sldId="353"/>
            <ac:spMk id="3" creationId="{00000000-0000-0000-0000-000000000000}"/>
          </ac:spMkLst>
        </pc:spChg>
        <pc:spChg chg="mod">
          <ac:chgData name="Perrine Curé" userId="55346b46-7553-4b48-99d6-d5d7b26cee0d" providerId="ADAL" clId="{059E0C56-8208-4F95-B0FE-A599834935CA}" dt="2026-04-12T23:18:26.760" v="472" actId="1076"/>
          <ac:spMkLst>
            <pc:docMk/>
            <pc:sldMk cId="0" sldId="353"/>
            <ac:spMk id="4" creationId="{00000000-0000-0000-0000-000000000000}"/>
          </ac:spMkLst>
        </pc:spChg>
        <pc:spChg chg="mod">
          <ac:chgData name="Perrine Curé" userId="55346b46-7553-4b48-99d6-d5d7b26cee0d" providerId="ADAL" clId="{059E0C56-8208-4F95-B0FE-A599834935CA}" dt="2026-04-12T23:18:22.027" v="471" actId="1076"/>
          <ac:spMkLst>
            <pc:docMk/>
            <pc:sldMk cId="0" sldId="353"/>
            <ac:spMk id="15" creationId="{00000000-0000-0000-0000-000000000000}"/>
          </ac:spMkLst>
        </pc:spChg>
      </pc:sldChg>
      <pc:sldChg chg="modSp mod">
        <pc:chgData name="Perrine Curé" userId="55346b46-7553-4b48-99d6-d5d7b26cee0d" providerId="ADAL" clId="{059E0C56-8208-4F95-B0FE-A599834935CA}" dt="2026-04-12T23:19:25.984" v="481" actId="1076"/>
        <pc:sldMkLst>
          <pc:docMk/>
          <pc:sldMk cId="0" sldId="356"/>
        </pc:sldMkLst>
        <pc:spChg chg="mod">
          <ac:chgData name="Perrine Curé" userId="55346b46-7553-4b48-99d6-d5d7b26cee0d" providerId="ADAL" clId="{059E0C56-8208-4F95-B0FE-A599834935CA}" dt="2026-04-12T23:19:19.610" v="480" actId="1076"/>
          <ac:spMkLst>
            <pc:docMk/>
            <pc:sldMk cId="0" sldId="356"/>
            <ac:spMk id="4" creationId="{00000000-0000-0000-0000-000000000000}"/>
          </ac:spMkLst>
        </pc:spChg>
        <pc:spChg chg="mod">
          <ac:chgData name="Perrine Curé" userId="55346b46-7553-4b48-99d6-d5d7b26cee0d" providerId="ADAL" clId="{059E0C56-8208-4F95-B0FE-A599834935CA}" dt="2026-04-12T23:19:16.484" v="479" actId="1076"/>
          <ac:spMkLst>
            <pc:docMk/>
            <pc:sldMk cId="0" sldId="356"/>
            <ac:spMk id="14" creationId="{00000000-0000-0000-0000-000000000000}"/>
          </ac:spMkLst>
        </pc:spChg>
        <pc:spChg chg="mod">
          <ac:chgData name="Perrine Curé" userId="55346b46-7553-4b48-99d6-d5d7b26cee0d" providerId="ADAL" clId="{059E0C56-8208-4F95-B0FE-A599834935CA}" dt="2026-04-12T23:19:25.984" v="481" actId="1076"/>
          <ac:spMkLst>
            <pc:docMk/>
            <pc:sldMk cId="0" sldId="356"/>
            <ac:spMk id="18" creationId="{00000000-0000-0000-0000-000000000000}"/>
          </ac:spMkLst>
        </pc:spChg>
      </pc:sldChg>
      <pc:sldChg chg="modSp mod">
        <pc:chgData name="Perrine Curé" userId="55346b46-7553-4b48-99d6-d5d7b26cee0d" providerId="ADAL" clId="{059E0C56-8208-4F95-B0FE-A599834935CA}" dt="2026-04-12T23:20:57.472" v="494" actId="255"/>
        <pc:sldMkLst>
          <pc:docMk/>
          <pc:sldMk cId="0" sldId="358"/>
        </pc:sldMkLst>
        <pc:spChg chg="mod">
          <ac:chgData name="Perrine Curé" userId="55346b46-7553-4b48-99d6-d5d7b26cee0d" providerId="ADAL" clId="{059E0C56-8208-4F95-B0FE-A599834935CA}" dt="2026-04-12T23:20:48.215" v="493" actId="1076"/>
          <ac:spMkLst>
            <pc:docMk/>
            <pc:sldMk cId="0" sldId="358"/>
            <ac:spMk id="15" creationId="{00000000-0000-0000-0000-000000000000}"/>
          </ac:spMkLst>
        </pc:spChg>
        <pc:spChg chg="mod">
          <ac:chgData name="Perrine Curé" userId="55346b46-7553-4b48-99d6-d5d7b26cee0d" providerId="ADAL" clId="{059E0C56-8208-4F95-B0FE-A599834935CA}" dt="2026-04-12T23:20:26.405" v="490" actId="1076"/>
          <ac:spMkLst>
            <pc:docMk/>
            <pc:sldMk cId="0" sldId="358"/>
            <ac:spMk id="16" creationId="{00000000-0000-0000-0000-000000000000}"/>
          </ac:spMkLst>
        </pc:spChg>
        <pc:spChg chg="mod">
          <ac:chgData name="Perrine Curé" userId="55346b46-7553-4b48-99d6-d5d7b26cee0d" providerId="ADAL" clId="{059E0C56-8208-4F95-B0FE-A599834935CA}" dt="2026-04-12T23:20:03.950" v="486" actId="1076"/>
          <ac:spMkLst>
            <pc:docMk/>
            <pc:sldMk cId="0" sldId="358"/>
            <ac:spMk id="17" creationId="{00000000-0000-0000-0000-000000000000}"/>
          </ac:spMkLst>
        </pc:spChg>
        <pc:spChg chg="mod">
          <ac:chgData name="Perrine Curé" userId="55346b46-7553-4b48-99d6-d5d7b26cee0d" providerId="ADAL" clId="{059E0C56-8208-4F95-B0FE-A599834935CA}" dt="2026-04-12T23:20:57.472" v="494" actId="255"/>
          <ac:spMkLst>
            <pc:docMk/>
            <pc:sldMk cId="0" sldId="358"/>
            <ac:spMk id="18" creationId="{00000000-0000-0000-0000-000000000000}"/>
          </ac:spMkLst>
        </pc:spChg>
        <pc:spChg chg="mod">
          <ac:chgData name="Perrine Curé" userId="55346b46-7553-4b48-99d6-d5d7b26cee0d" providerId="ADAL" clId="{059E0C56-8208-4F95-B0FE-A599834935CA}" dt="2026-04-12T23:20:15.086" v="489" actId="14100"/>
          <ac:spMkLst>
            <pc:docMk/>
            <pc:sldMk cId="0" sldId="358"/>
            <ac:spMk id="19" creationId="{00000000-0000-0000-0000-000000000000}"/>
          </ac:spMkLst>
        </pc:spChg>
        <pc:grpChg chg="mod">
          <ac:chgData name="Perrine Curé" userId="55346b46-7553-4b48-99d6-d5d7b26cee0d" providerId="ADAL" clId="{059E0C56-8208-4F95-B0FE-A599834935CA}" dt="2026-04-12T23:19:52.978" v="484" actId="1076"/>
          <ac:grpSpMkLst>
            <pc:docMk/>
            <pc:sldMk cId="0" sldId="358"/>
            <ac:grpSpMk id="12" creationId="{00000000-0000-0000-0000-000000000000}"/>
          </ac:grpSpMkLst>
        </pc:grpChg>
      </pc:sldChg>
      <pc:sldChg chg="modSp mod">
        <pc:chgData name="Perrine Curé" userId="55346b46-7553-4b48-99d6-d5d7b26cee0d" providerId="ADAL" clId="{059E0C56-8208-4F95-B0FE-A599834935CA}" dt="2026-04-12T23:23:19.176" v="512" actId="120"/>
        <pc:sldMkLst>
          <pc:docMk/>
          <pc:sldMk cId="0" sldId="359"/>
        </pc:sldMkLst>
        <pc:spChg chg="mod">
          <ac:chgData name="Perrine Curé" userId="55346b46-7553-4b48-99d6-d5d7b26cee0d" providerId="ADAL" clId="{059E0C56-8208-4F95-B0FE-A599834935CA}" dt="2026-04-12T23:21:58.725" v="503" actId="1076"/>
          <ac:spMkLst>
            <pc:docMk/>
            <pc:sldMk cId="0" sldId="359"/>
            <ac:spMk id="16" creationId="{00000000-0000-0000-0000-000000000000}"/>
          </ac:spMkLst>
        </pc:spChg>
        <pc:spChg chg="mod">
          <ac:chgData name="Perrine Curé" userId="55346b46-7553-4b48-99d6-d5d7b26cee0d" providerId="ADAL" clId="{059E0C56-8208-4F95-B0FE-A599834935CA}" dt="2026-04-12T23:23:19.176" v="512" actId="120"/>
          <ac:spMkLst>
            <pc:docMk/>
            <pc:sldMk cId="0" sldId="359"/>
            <ac:spMk id="17" creationId="{00000000-0000-0000-0000-000000000000}"/>
          </ac:spMkLst>
        </pc:spChg>
        <pc:spChg chg="mod">
          <ac:chgData name="Perrine Curé" userId="55346b46-7553-4b48-99d6-d5d7b26cee0d" providerId="ADAL" clId="{059E0C56-8208-4F95-B0FE-A599834935CA}" dt="2026-04-12T23:21:54.067" v="502" actId="1076"/>
          <ac:spMkLst>
            <pc:docMk/>
            <pc:sldMk cId="0" sldId="359"/>
            <ac:spMk id="18" creationId="{00000000-0000-0000-0000-000000000000}"/>
          </ac:spMkLst>
        </pc:spChg>
        <pc:grpChg chg="mod">
          <ac:chgData name="Perrine Curé" userId="55346b46-7553-4b48-99d6-d5d7b26cee0d" providerId="ADAL" clId="{059E0C56-8208-4F95-B0FE-A599834935CA}" dt="2026-04-12T23:22:42.124" v="509" actId="14100"/>
          <ac:grpSpMkLst>
            <pc:docMk/>
            <pc:sldMk cId="0" sldId="359"/>
            <ac:grpSpMk id="12" creationId="{00000000-0000-0000-0000-000000000000}"/>
          </ac:grpSpMkLst>
        </pc:grpChg>
      </pc:sldChg>
      <pc:sldChg chg="modSp mod">
        <pc:chgData name="Perrine Curé" userId="55346b46-7553-4b48-99d6-d5d7b26cee0d" providerId="ADAL" clId="{059E0C56-8208-4F95-B0FE-A599834935CA}" dt="2026-04-12T23:24:39.185" v="522" actId="14100"/>
        <pc:sldMkLst>
          <pc:docMk/>
          <pc:sldMk cId="0" sldId="361"/>
        </pc:sldMkLst>
        <pc:spChg chg="mod">
          <ac:chgData name="Perrine Curé" userId="55346b46-7553-4b48-99d6-d5d7b26cee0d" providerId="ADAL" clId="{059E0C56-8208-4F95-B0FE-A599834935CA}" dt="2026-04-12T23:24:11.341" v="518" actId="1076"/>
          <ac:spMkLst>
            <pc:docMk/>
            <pc:sldMk cId="0" sldId="361"/>
            <ac:spMk id="12" creationId="{00000000-0000-0000-0000-000000000000}"/>
          </ac:spMkLst>
        </pc:spChg>
        <pc:spChg chg="mod">
          <ac:chgData name="Perrine Curé" userId="55346b46-7553-4b48-99d6-d5d7b26cee0d" providerId="ADAL" clId="{059E0C56-8208-4F95-B0FE-A599834935CA}" dt="2026-04-12T23:24:39.185" v="522" actId="14100"/>
          <ac:spMkLst>
            <pc:docMk/>
            <pc:sldMk cId="0" sldId="361"/>
            <ac:spMk id="13" creationId="{00000000-0000-0000-0000-000000000000}"/>
          </ac:spMkLst>
        </pc:spChg>
      </pc:sldChg>
      <pc:sldChg chg="modSp mod">
        <pc:chgData name="Perrine Curé" userId="55346b46-7553-4b48-99d6-d5d7b26cee0d" providerId="ADAL" clId="{059E0C56-8208-4F95-B0FE-A599834935CA}" dt="2026-04-12T23:26:20.002" v="541" actId="1076"/>
        <pc:sldMkLst>
          <pc:docMk/>
          <pc:sldMk cId="0" sldId="364"/>
        </pc:sldMkLst>
        <pc:spChg chg="mod">
          <ac:chgData name="Perrine Curé" userId="55346b46-7553-4b48-99d6-d5d7b26cee0d" providerId="ADAL" clId="{059E0C56-8208-4F95-B0FE-A599834935CA}" dt="2026-04-12T23:26:15.622" v="540" actId="20577"/>
          <ac:spMkLst>
            <pc:docMk/>
            <pc:sldMk cId="0" sldId="364"/>
            <ac:spMk id="3" creationId="{00000000-0000-0000-0000-000000000000}"/>
          </ac:spMkLst>
        </pc:spChg>
        <pc:spChg chg="mod">
          <ac:chgData name="Perrine Curé" userId="55346b46-7553-4b48-99d6-d5d7b26cee0d" providerId="ADAL" clId="{059E0C56-8208-4F95-B0FE-A599834935CA}" dt="2026-04-12T23:26:20.002" v="541" actId="1076"/>
          <ac:spMkLst>
            <pc:docMk/>
            <pc:sldMk cId="0" sldId="364"/>
            <ac:spMk id="4" creationId="{00000000-0000-0000-0000-000000000000}"/>
          </ac:spMkLst>
        </pc:spChg>
        <pc:spChg chg="mod">
          <ac:chgData name="Perrine Curé" userId="55346b46-7553-4b48-99d6-d5d7b26cee0d" providerId="ADAL" clId="{059E0C56-8208-4F95-B0FE-A599834935CA}" dt="2026-04-12T23:26:06.884" v="537" actId="1076"/>
          <ac:spMkLst>
            <pc:docMk/>
            <pc:sldMk cId="0" sldId="364"/>
            <ac:spMk id="14" creationId="{00000000-0000-0000-0000-000000000000}"/>
          </ac:spMkLst>
        </pc:spChg>
      </pc:sldChg>
      <pc:sldChg chg="modSp mod">
        <pc:chgData name="Perrine Curé" userId="55346b46-7553-4b48-99d6-d5d7b26cee0d" providerId="ADAL" clId="{059E0C56-8208-4F95-B0FE-A599834935CA}" dt="2026-04-12T23:26:49.335" v="543" actId="1076"/>
        <pc:sldMkLst>
          <pc:docMk/>
          <pc:sldMk cId="0" sldId="367"/>
        </pc:sldMkLst>
        <pc:spChg chg="mod">
          <ac:chgData name="Perrine Curé" userId="55346b46-7553-4b48-99d6-d5d7b26cee0d" providerId="ADAL" clId="{059E0C56-8208-4F95-B0FE-A599834935CA}" dt="2026-04-12T23:26:49.335" v="543" actId="1076"/>
          <ac:spMkLst>
            <pc:docMk/>
            <pc:sldMk cId="0" sldId="367"/>
            <ac:spMk id="12" creationId="{00000000-0000-0000-0000-000000000000}"/>
          </ac:spMkLst>
        </pc:spChg>
        <pc:spChg chg="mod">
          <ac:chgData name="Perrine Curé" userId="55346b46-7553-4b48-99d6-d5d7b26cee0d" providerId="ADAL" clId="{059E0C56-8208-4F95-B0FE-A599834935CA}" dt="2026-04-12T23:26:42.386" v="542" actId="255"/>
          <ac:spMkLst>
            <pc:docMk/>
            <pc:sldMk cId="0" sldId="367"/>
            <ac:spMk id="14" creationId="{00000000-0000-0000-0000-000000000000}"/>
          </ac:spMkLst>
        </pc:spChg>
      </pc:sldChg>
      <pc:sldChg chg="modSp mod">
        <pc:chgData name="Perrine Curé" userId="55346b46-7553-4b48-99d6-d5d7b26cee0d" providerId="ADAL" clId="{059E0C56-8208-4F95-B0FE-A599834935CA}" dt="2026-04-12T23:27:51.459" v="551" actId="1076"/>
        <pc:sldMkLst>
          <pc:docMk/>
          <pc:sldMk cId="0" sldId="368"/>
        </pc:sldMkLst>
        <pc:spChg chg="mod">
          <ac:chgData name="Perrine Curé" userId="55346b46-7553-4b48-99d6-d5d7b26cee0d" providerId="ADAL" clId="{059E0C56-8208-4F95-B0FE-A599834935CA}" dt="2026-04-12T23:27:45.017" v="550" actId="1076"/>
          <ac:spMkLst>
            <pc:docMk/>
            <pc:sldMk cId="0" sldId="368"/>
            <ac:spMk id="17" creationId="{00000000-0000-0000-0000-000000000000}"/>
          </ac:spMkLst>
        </pc:spChg>
        <pc:spChg chg="mod">
          <ac:chgData name="Perrine Curé" userId="55346b46-7553-4b48-99d6-d5d7b26cee0d" providerId="ADAL" clId="{059E0C56-8208-4F95-B0FE-A599834935CA}" dt="2026-04-12T23:27:51.459" v="551" actId="1076"/>
          <ac:spMkLst>
            <pc:docMk/>
            <pc:sldMk cId="0" sldId="368"/>
            <ac:spMk id="22" creationId="{681BAC11-E5FD-5817-8210-C699A0887348}"/>
          </ac:spMkLst>
        </pc:spChg>
        <pc:grpChg chg="mod">
          <ac:chgData name="Perrine Curé" userId="55346b46-7553-4b48-99d6-d5d7b26cee0d" providerId="ADAL" clId="{059E0C56-8208-4F95-B0FE-A599834935CA}" dt="2026-04-12T23:27:38.717" v="549" actId="1076"/>
          <ac:grpSpMkLst>
            <pc:docMk/>
            <pc:sldMk cId="0" sldId="368"/>
            <ac:grpSpMk id="13" creationId="{00000000-0000-0000-0000-000000000000}"/>
          </ac:grpSpMkLst>
        </pc:grpChg>
      </pc:sldChg>
      <pc:sldChg chg="modSp mod">
        <pc:chgData name="Perrine Curé" userId="55346b46-7553-4b48-99d6-d5d7b26cee0d" providerId="ADAL" clId="{059E0C56-8208-4F95-B0FE-A599834935CA}" dt="2026-04-12T23:29:29.589" v="565" actId="2711"/>
        <pc:sldMkLst>
          <pc:docMk/>
          <pc:sldMk cId="0" sldId="370"/>
        </pc:sldMkLst>
        <pc:spChg chg="mod">
          <ac:chgData name="Perrine Curé" userId="55346b46-7553-4b48-99d6-d5d7b26cee0d" providerId="ADAL" clId="{059E0C56-8208-4F95-B0FE-A599834935CA}" dt="2026-04-12T23:28:41.473" v="556" actId="1076"/>
          <ac:spMkLst>
            <pc:docMk/>
            <pc:sldMk cId="0" sldId="370"/>
            <ac:spMk id="16" creationId="{00000000-0000-0000-0000-000000000000}"/>
          </ac:spMkLst>
        </pc:spChg>
        <pc:spChg chg="mod">
          <ac:chgData name="Perrine Curé" userId="55346b46-7553-4b48-99d6-d5d7b26cee0d" providerId="ADAL" clId="{059E0C56-8208-4F95-B0FE-A599834935CA}" dt="2026-04-12T23:28:47.512" v="557" actId="1076"/>
          <ac:spMkLst>
            <pc:docMk/>
            <pc:sldMk cId="0" sldId="370"/>
            <ac:spMk id="17" creationId="{00000000-0000-0000-0000-000000000000}"/>
          </ac:spMkLst>
        </pc:spChg>
        <pc:spChg chg="mod">
          <ac:chgData name="Perrine Curé" userId="55346b46-7553-4b48-99d6-d5d7b26cee0d" providerId="ADAL" clId="{059E0C56-8208-4F95-B0FE-A599834935CA}" dt="2026-04-12T23:29:29.589" v="565" actId="2711"/>
          <ac:spMkLst>
            <pc:docMk/>
            <pc:sldMk cId="0" sldId="370"/>
            <ac:spMk id="18" creationId="{00000000-0000-0000-0000-000000000000}"/>
          </ac:spMkLst>
        </pc:spChg>
        <pc:spChg chg="mod">
          <ac:chgData name="Perrine Curé" userId="55346b46-7553-4b48-99d6-d5d7b26cee0d" providerId="ADAL" clId="{059E0C56-8208-4F95-B0FE-A599834935CA}" dt="2026-04-12T23:29:11.971" v="562" actId="1076"/>
          <ac:spMkLst>
            <pc:docMk/>
            <pc:sldMk cId="0" sldId="370"/>
            <ac:spMk id="19" creationId="{00000000-0000-0000-0000-000000000000}"/>
          </ac:spMkLst>
        </pc:spChg>
        <pc:spChg chg="mod">
          <ac:chgData name="Perrine Curé" userId="55346b46-7553-4b48-99d6-d5d7b26cee0d" providerId="ADAL" clId="{059E0C56-8208-4F95-B0FE-A599834935CA}" dt="2026-04-12T23:29:16.734" v="563" actId="1076"/>
          <ac:spMkLst>
            <pc:docMk/>
            <pc:sldMk cId="0" sldId="370"/>
            <ac:spMk id="20" creationId="{00000000-0000-0000-0000-000000000000}"/>
          </ac:spMkLst>
        </pc:spChg>
        <pc:grpChg chg="mod">
          <ac:chgData name="Perrine Curé" userId="55346b46-7553-4b48-99d6-d5d7b26cee0d" providerId="ADAL" clId="{059E0C56-8208-4F95-B0FE-A599834935CA}" dt="2026-04-12T23:28:56.122" v="558" actId="14100"/>
          <ac:grpSpMkLst>
            <pc:docMk/>
            <pc:sldMk cId="0" sldId="370"/>
            <ac:grpSpMk id="12" creationId="{00000000-0000-0000-0000-000000000000}"/>
          </ac:grpSpMkLst>
        </pc:grpChg>
      </pc:sldChg>
      <pc:sldChg chg="modSp mod">
        <pc:chgData name="Perrine Curé" userId="55346b46-7553-4b48-99d6-d5d7b26cee0d" providerId="ADAL" clId="{059E0C56-8208-4F95-B0FE-A599834935CA}" dt="2026-04-12T23:30:16.492" v="570" actId="20577"/>
        <pc:sldMkLst>
          <pc:docMk/>
          <pc:sldMk cId="0" sldId="372"/>
        </pc:sldMkLst>
        <pc:spChg chg="mod">
          <ac:chgData name="Perrine Curé" userId="55346b46-7553-4b48-99d6-d5d7b26cee0d" providerId="ADAL" clId="{059E0C56-8208-4F95-B0FE-A599834935CA}" dt="2026-04-12T23:29:56.006" v="568" actId="255"/>
          <ac:spMkLst>
            <pc:docMk/>
            <pc:sldMk cId="0" sldId="372"/>
            <ac:spMk id="12" creationId="{00000000-0000-0000-0000-000000000000}"/>
          </ac:spMkLst>
        </pc:spChg>
        <pc:spChg chg="mod">
          <ac:chgData name="Perrine Curé" userId="55346b46-7553-4b48-99d6-d5d7b26cee0d" providerId="ADAL" clId="{059E0C56-8208-4F95-B0FE-A599834935CA}" dt="2026-04-12T23:30:16.492" v="570" actId="20577"/>
          <ac:spMkLst>
            <pc:docMk/>
            <pc:sldMk cId="0" sldId="372"/>
            <ac:spMk id="13" creationId="{00000000-0000-0000-0000-000000000000}"/>
          </ac:spMkLst>
        </pc:spChg>
      </pc:sldChg>
      <pc:sldChg chg="modSp mod">
        <pc:chgData name="Perrine Curé" userId="55346b46-7553-4b48-99d6-d5d7b26cee0d" providerId="ADAL" clId="{059E0C56-8208-4F95-B0FE-A599834935CA}" dt="2026-04-12T23:30:59.917" v="576" actId="1076"/>
        <pc:sldMkLst>
          <pc:docMk/>
          <pc:sldMk cId="0" sldId="375"/>
        </pc:sldMkLst>
        <pc:spChg chg="mod">
          <ac:chgData name="Perrine Curé" userId="55346b46-7553-4b48-99d6-d5d7b26cee0d" providerId="ADAL" clId="{059E0C56-8208-4F95-B0FE-A599834935CA}" dt="2026-04-12T23:30:55.508" v="575" actId="1076"/>
          <ac:spMkLst>
            <pc:docMk/>
            <pc:sldMk cId="0" sldId="375"/>
            <ac:spMk id="3" creationId="{00000000-0000-0000-0000-000000000000}"/>
          </ac:spMkLst>
        </pc:spChg>
        <pc:spChg chg="mod">
          <ac:chgData name="Perrine Curé" userId="55346b46-7553-4b48-99d6-d5d7b26cee0d" providerId="ADAL" clId="{059E0C56-8208-4F95-B0FE-A599834935CA}" dt="2026-04-12T23:30:51.414" v="574" actId="1076"/>
          <ac:spMkLst>
            <pc:docMk/>
            <pc:sldMk cId="0" sldId="375"/>
            <ac:spMk id="13" creationId="{00000000-0000-0000-0000-000000000000}"/>
          </ac:spMkLst>
        </pc:spChg>
        <pc:spChg chg="mod">
          <ac:chgData name="Perrine Curé" userId="55346b46-7553-4b48-99d6-d5d7b26cee0d" providerId="ADAL" clId="{059E0C56-8208-4F95-B0FE-A599834935CA}" dt="2026-04-12T23:30:59.917" v="576" actId="1076"/>
          <ac:spMkLst>
            <pc:docMk/>
            <pc:sldMk cId="0" sldId="375"/>
            <ac:spMk id="15" creationId="{00000000-0000-0000-0000-000000000000}"/>
          </ac:spMkLst>
        </pc:spChg>
      </pc:sldChg>
      <pc:sldChg chg="modSp mod">
        <pc:chgData name="Perrine Curé" userId="55346b46-7553-4b48-99d6-d5d7b26cee0d" providerId="ADAL" clId="{059E0C56-8208-4F95-B0FE-A599834935CA}" dt="2026-04-12T23:31:49.081" v="581" actId="1076"/>
        <pc:sldMkLst>
          <pc:docMk/>
          <pc:sldMk cId="0" sldId="378"/>
        </pc:sldMkLst>
        <pc:spChg chg="mod">
          <ac:chgData name="Perrine Curé" userId="55346b46-7553-4b48-99d6-d5d7b26cee0d" providerId="ADAL" clId="{059E0C56-8208-4F95-B0FE-A599834935CA}" dt="2026-04-12T23:31:34.377" v="580" actId="14100"/>
          <ac:spMkLst>
            <pc:docMk/>
            <pc:sldMk cId="0" sldId="378"/>
            <ac:spMk id="12" creationId="{00000000-0000-0000-0000-000000000000}"/>
          </ac:spMkLst>
        </pc:spChg>
        <pc:spChg chg="mod">
          <ac:chgData name="Perrine Curé" userId="55346b46-7553-4b48-99d6-d5d7b26cee0d" providerId="ADAL" clId="{059E0C56-8208-4F95-B0FE-A599834935CA}" dt="2026-04-12T23:31:49.081" v="581" actId="1076"/>
          <ac:spMkLst>
            <pc:docMk/>
            <pc:sldMk cId="0" sldId="378"/>
            <ac:spMk id="14" creationId="{00000000-0000-0000-0000-000000000000}"/>
          </ac:spMkLst>
        </pc:spChg>
      </pc:sldChg>
      <pc:sldChg chg="modSp mod">
        <pc:chgData name="Perrine Curé" userId="55346b46-7553-4b48-99d6-d5d7b26cee0d" providerId="ADAL" clId="{059E0C56-8208-4F95-B0FE-A599834935CA}" dt="2026-04-12T23:32:46.597" v="588" actId="14100"/>
        <pc:sldMkLst>
          <pc:docMk/>
          <pc:sldMk cId="0" sldId="379"/>
        </pc:sldMkLst>
        <pc:spChg chg="mod">
          <ac:chgData name="Perrine Curé" userId="55346b46-7553-4b48-99d6-d5d7b26cee0d" providerId="ADAL" clId="{059E0C56-8208-4F95-B0FE-A599834935CA}" dt="2026-04-12T23:32:41.748" v="587" actId="1076"/>
          <ac:spMkLst>
            <pc:docMk/>
            <pc:sldMk cId="0" sldId="379"/>
            <ac:spMk id="17" creationId="{00000000-0000-0000-0000-000000000000}"/>
          </ac:spMkLst>
        </pc:spChg>
        <pc:grpChg chg="mod">
          <ac:chgData name="Perrine Curé" userId="55346b46-7553-4b48-99d6-d5d7b26cee0d" providerId="ADAL" clId="{059E0C56-8208-4F95-B0FE-A599834935CA}" dt="2026-04-12T23:32:46.597" v="588" actId="14100"/>
          <ac:grpSpMkLst>
            <pc:docMk/>
            <pc:sldMk cId="0" sldId="379"/>
            <ac:grpSpMk id="13" creationId="{00000000-0000-0000-0000-000000000000}"/>
          </ac:grpSpMkLst>
        </pc:grpChg>
      </pc:sldChg>
      <pc:sldChg chg="modSp mod">
        <pc:chgData name="Perrine Curé" userId="55346b46-7553-4b48-99d6-d5d7b26cee0d" providerId="ADAL" clId="{059E0C56-8208-4F95-B0FE-A599834935CA}" dt="2026-04-12T23:33:49.850" v="595" actId="1076"/>
        <pc:sldMkLst>
          <pc:docMk/>
          <pc:sldMk cId="0" sldId="381"/>
        </pc:sldMkLst>
        <pc:spChg chg="mod">
          <ac:chgData name="Perrine Curé" userId="55346b46-7553-4b48-99d6-d5d7b26cee0d" providerId="ADAL" clId="{059E0C56-8208-4F95-B0FE-A599834935CA}" dt="2026-04-12T23:33:39.490" v="593" actId="1076"/>
          <ac:spMkLst>
            <pc:docMk/>
            <pc:sldMk cId="0" sldId="381"/>
            <ac:spMk id="16" creationId="{00000000-0000-0000-0000-000000000000}"/>
          </ac:spMkLst>
        </pc:spChg>
        <pc:spChg chg="mod">
          <ac:chgData name="Perrine Curé" userId="55346b46-7553-4b48-99d6-d5d7b26cee0d" providerId="ADAL" clId="{059E0C56-8208-4F95-B0FE-A599834935CA}" dt="2026-04-12T23:33:43.240" v="594" actId="1076"/>
          <ac:spMkLst>
            <pc:docMk/>
            <pc:sldMk cId="0" sldId="381"/>
            <ac:spMk id="17" creationId="{00000000-0000-0000-0000-000000000000}"/>
          </ac:spMkLst>
        </pc:spChg>
        <pc:spChg chg="mod">
          <ac:chgData name="Perrine Curé" userId="55346b46-7553-4b48-99d6-d5d7b26cee0d" providerId="ADAL" clId="{059E0C56-8208-4F95-B0FE-A599834935CA}" dt="2026-04-12T23:33:49.850" v="595" actId="1076"/>
          <ac:spMkLst>
            <pc:docMk/>
            <pc:sldMk cId="0" sldId="381"/>
            <ac:spMk id="19" creationId="{00000000-0000-0000-0000-000000000000}"/>
          </ac:spMkLst>
        </pc:spChg>
      </pc:sldChg>
      <pc:sldChg chg="modSp mod">
        <pc:chgData name="Perrine Curé" userId="55346b46-7553-4b48-99d6-d5d7b26cee0d" providerId="ADAL" clId="{059E0C56-8208-4F95-B0FE-A599834935CA}" dt="2026-04-12T23:35:44.014" v="612" actId="1076"/>
        <pc:sldMkLst>
          <pc:docMk/>
          <pc:sldMk cId="0" sldId="383"/>
        </pc:sldMkLst>
        <pc:spChg chg="mod">
          <ac:chgData name="Perrine Curé" userId="55346b46-7553-4b48-99d6-d5d7b26cee0d" providerId="ADAL" clId="{059E0C56-8208-4F95-B0FE-A599834935CA}" dt="2026-04-12T23:34:26.774" v="599" actId="1076"/>
          <ac:spMkLst>
            <pc:docMk/>
            <pc:sldMk cId="0" sldId="383"/>
            <ac:spMk id="12" creationId="{00000000-0000-0000-0000-000000000000}"/>
          </ac:spMkLst>
        </pc:spChg>
        <pc:spChg chg="mod">
          <ac:chgData name="Perrine Curé" userId="55346b46-7553-4b48-99d6-d5d7b26cee0d" providerId="ADAL" clId="{059E0C56-8208-4F95-B0FE-A599834935CA}" dt="2026-04-12T23:35:44.014" v="612" actId="1076"/>
          <ac:spMkLst>
            <pc:docMk/>
            <pc:sldMk cId="0" sldId="383"/>
            <ac:spMk id="13" creationId="{00000000-0000-0000-0000-000000000000}"/>
          </ac:spMkLst>
        </pc:spChg>
        <pc:spChg chg="mod">
          <ac:chgData name="Perrine Curé" userId="55346b46-7553-4b48-99d6-d5d7b26cee0d" providerId="ADAL" clId="{059E0C56-8208-4F95-B0FE-A599834935CA}" dt="2026-04-12T23:35:20.556" v="609" actId="14100"/>
          <ac:spMkLst>
            <pc:docMk/>
            <pc:sldMk cId="0" sldId="383"/>
            <ac:spMk id="17" creationId="{00000000-0000-0000-0000-000000000000}"/>
          </ac:spMkLst>
        </pc:spChg>
        <pc:spChg chg="mod">
          <ac:chgData name="Perrine Curé" userId="55346b46-7553-4b48-99d6-d5d7b26cee0d" providerId="ADAL" clId="{059E0C56-8208-4F95-B0FE-A599834935CA}" dt="2026-04-12T23:34:39.374" v="601" actId="1076"/>
          <ac:spMkLst>
            <pc:docMk/>
            <pc:sldMk cId="0" sldId="383"/>
            <ac:spMk id="18" creationId="{00000000-0000-0000-0000-000000000000}"/>
          </ac:spMkLst>
        </pc:spChg>
      </pc:sldChg>
      <pc:sldChg chg="modSp mod">
        <pc:chgData name="Perrine Curé" userId="55346b46-7553-4b48-99d6-d5d7b26cee0d" providerId="ADAL" clId="{059E0C56-8208-4F95-B0FE-A599834935CA}" dt="2026-04-12T23:36:22.419" v="618" actId="1076"/>
        <pc:sldMkLst>
          <pc:docMk/>
          <pc:sldMk cId="0" sldId="386"/>
        </pc:sldMkLst>
        <pc:spChg chg="mod">
          <ac:chgData name="Perrine Curé" userId="55346b46-7553-4b48-99d6-d5d7b26cee0d" providerId="ADAL" clId="{059E0C56-8208-4F95-B0FE-A599834935CA}" dt="2026-04-12T23:36:22.419" v="618" actId="1076"/>
          <ac:spMkLst>
            <pc:docMk/>
            <pc:sldMk cId="0" sldId="386"/>
            <ac:spMk id="4" creationId="{00000000-0000-0000-0000-000000000000}"/>
          </ac:spMkLst>
        </pc:spChg>
        <pc:spChg chg="mod">
          <ac:chgData name="Perrine Curé" userId="55346b46-7553-4b48-99d6-d5d7b26cee0d" providerId="ADAL" clId="{059E0C56-8208-4F95-B0FE-A599834935CA}" dt="2026-04-12T23:36:17.365" v="617" actId="1076"/>
          <ac:spMkLst>
            <pc:docMk/>
            <pc:sldMk cId="0" sldId="386"/>
            <ac:spMk id="14" creationId="{00000000-0000-0000-0000-000000000000}"/>
          </ac:spMkLst>
        </pc:spChg>
      </pc:sldChg>
      <pc:sldChg chg="modSp mod">
        <pc:chgData name="Perrine Curé" userId="55346b46-7553-4b48-99d6-d5d7b26cee0d" providerId="ADAL" clId="{059E0C56-8208-4F95-B0FE-A599834935CA}" dt="2026-04-12T20:58:22.027" v="88" actId="1076"/>
        <pc:sldMkLst>
          <pc:docMk/>
          <pc:sldMk cId="4165038507" sldId="388"/>
        </pc:sldMkLst>
        <pc:spChg chg="mod">
          <ac:chgData name="Perrine Curé" userId="55346b46-7553-4b48-99d6-d5d7b26cee0d" providerId="ADAL" clId="{059E0C56-8208-4F95-B0FE-A599834935CA}" dt="2026-04-12T20:57:54.094" v="86" actId="2711"/>
          <ac:spMkLst>
            <pc:docMk/>
            <pc:sldMk cId="4165038507" sldId="388"/>
            <ac:spMk id="13" creationId="{E00D3D25-3BE2-FE94-3D3D-AFD40D25F637}"/>
          </ac:spMkLst>
        </pc:spChg>
        <pc:spChg chg="mod">
          <ac:chgData name="Perrine Curé" userId="55346b46-7553-4b48-99d6-d5d7b26cee0d" providerId="ADAL" clId="{059E0C56-8208-4F95-B0FE-A599834935CA}" dt="2026-04-12T20:57:26.616" v="83" actId="20577"/>
          <ac:spMkLst>
            <pc:docMk/>
            <pc:sldMk cId="4165038507" sldId="388"/>
            <ac:spMk id="17" creationId="{DDFCD488-90B4-F0E1-5F85-D721432CFEE9}"/>
          </ac:spMkLst>
        </pc:spChg>
        <pc:spChg chg="mod">
          <ac:chgData name="Perrine Curé" userId="55346b46-7553-4b48-99d6-d5d7b26cee0d" providerId="ADAL" clId="{059E0C56-8208-4F95-B0FE-A599834935CA}" dt="2026-04-12T20:58:22.027" v="88" actId="1076"/>
          <ac:spMkLst>
            <pc:docMk/>
            <pc:sldMk cId="4165038507" sldId="388"/>
            <ac:spMk id="20" creationId="{3335EE9A-D15E-7D6B-F11E-1E2BDFA5EC64}"/>
          </ac:spMkLst>
        </pc:spChg>
        <pc:grpChg chg="mod">
          <ac:chgData name="Perrine Curé" userId="55346b46-7553-4b48-99d6-d5d7b26cee0d" providerId="ADAL" clId="{059E0C56-8208-4F95-B0FE-A599834935CA}" dt="2026-04-12T20:58:07.052" v="87" actId="1076"/>
          <ac:grpSpMkLst>
            <pc:docMk/>
            <pc:sldMk cId="4165038507" sldId="388"/>
            <ac:grpSpMk id="14" creationId="{30C6BAC4-BD88-F084-7431-096FC393F0AB}"/>
          </ac:grpSpMkLst>
        </pc:grpChg>
      </pc:sldChg>
      <pc:sldChg chg="modSp mod">
        <pc:chgData name="Perrine Curé" userId="55346b46-7553-4b48-99d6-d5d7b26cee0d" providerId="ADAL" clId="{059E0C56-8208-4F95-B0FE-A599834935CA}" dt="2026-04-12T21:08:29.751" v="148" actId="1076"/>
        <pc:sldMkLst>
          <pc:docMk/>
          <pc:sldMk cId="1063880301" sldId="389"/>
        </pc:sldMkLst>
        <pc:spChg chg="mod">
          <ac:chgData name="Perrine Curé" userId="55346b46-7553-4b48-99d6-d5d7b26cee0d" providerId="ADAL" clId="{059E0C56-8208-4F95-B0FE-A599834935CA}" dt="2026-04-12T21:08:13.666" v="146" actId="1076"/>
          <ac:spMkLst>
            <pc:docMk/>
            <pc:sldMk cId="1063880301" sldId="389"/>
            <ac:spMk id="13" creationId="{4D4B9E1D-EFF7-8C07-4994-206FB8815BDC}"/>
          </ac:spMkLst>
        </pc:spChg>
        <pc:spChg chg="mod">
          <ac:chgData name="Perrine Curé" userId="55346b46-7553-4b48-99d6-d5d7b26cee0d" providerId="ADAL" clId="{059E0C56-8208-4F95-B0FE-A599834935CA}" dt="2026-04-12T21:08:29.751" v="148" actId="1076"/>
          <ac:spMkLst>
            <pc:docMk/>
            <pc:sldMk cId="1063880301" sldId="389"/>
            <ac:spMk id="20" creationId="{039C3A2F-37D7-E9BD-C2CA-C572527AC717}"/>
          </ac:spMkLst>
        </pc:spChg>
        <pc:grpChg chg="mod">
          <ac:chgData name="Perrine Curé" userId="55346b46-7553-4b48-99d6-d5d7b26cee0d" providerId="ADAL" clId="{059E0C56-8208-4F95-B0FE-A599834935CA}" dt="2026-04-12T21:08:21.227" v="147" actId="1076"/>
          <ac:grpSpMkLst>
            <pc:docMk/>
            <pc:sldMk cId="1063880301" sldId="389"/>
            <ac:grpSpMk id="14" creationId="{01A55937-6026-E9A4-31FE-AE803B9A5E6B}"/>
          </ac:grpSpMkLst>
        </pc:grpChg>
      </pc:sldChg>
      <pc:sldChg chg="modSp mod">
        <pc:chgData name="Perrine Curé" userId="55346b46-7553-4b48-99d6-d5d7b26cee0d" providerId="ADAL" clId="{059E0C56-8208-4F95-B0FE-A599834935CA}" dt="2026-04-12T22:20:27.888" v="190" actId="1076"/>
        <pc:sldMkLst>
          <pc:docMk/>
          <pc:sldMk cId="2908742770" sldId="390"/>
        </pc:sldMkLst>
        <pc:spChg chg="mod">
          <ac:chgData name="Perrine Curé" userId="55346b46-7553-4b48-99d6-d5d7b26cee0d" providerId="ADAL" clId="{059E0C56-8208-4F95-B0FE-A599834935CA}" dt="2026-04-12T22:20:27.888" v="190" actId="1076"/>
          <ac:spMkLst>
            <pc:docMk/>
            <pc:sldMk cId="2908742770" sldId="390"/>
            <ac:spMk id="13" creationId="{CE1BFFB6-F51F-3D35-363B-C163AE7B8A7E}"/>
          </ac:spMkLst>
        </pc:spChg>
      </pc:sldChg>
      <pc:sldChg chg="modSp mod">
        <pc:chgData name="Perrine Curé" userId="55346b46-7553-4b48-99d6-d5d7b26cee0d" providerId="ADAL" clId="{059E0C56-8208-4F95-B0FE-A599834935CA}" dt="2026-04-12T22:27:04.531" v="229" actId="2711"/>
        <pc:sldMkLst>
          <pc:docMk/>
          <pc:sldMk cId="2887586734" sldId="391"/>
        </pc:sldMkLst>
        <pc:spChg chg="mod">
          <ac:chgData name="Perrine Curé" userId="55346b46-7553-4b48-99d6-d5d7b26cee0d" providerId="ADAL" clId="{059E0C56-8208-4F95-B0FE-A599834935CA}" dt="2026-04-12T22:27:04.531" v="229" actId="2711"/>
          <ac:spMkLst>
            <pc:docMk/>
            <pc:sldMk cId="2887586734" sldId="391"/>
            <ac:spMk id="13" creationId="{FC6AEE9A-8123-2EEB-3F8A-2F1AFE273884}"/>
          </ac:spMkLst>
        </pc:spChg>
      </pc:sldChg>
      <pc:sldChg chg="modSp mod">
        <pc:chgData name="Perrine Curé" userId="55346b46-7553-4b48-99d6-d5d7b26cee0d" providerId="ADAL" clId="{059E0C56-8208-4F95-B0FE-A599834935CA}" dt="2026-04-12T22:34:52.751" v="280" actId="1076"/>
        <pc:sldMkLst>
          <pc:docMk/>
          <pc:sldMk cId="3573239931" sldId="392"/>
        </pc:sldMkLst>
        <pc:spChg chg="mod">
          <ac:chgData name="Perrine Curé" userId="55346b46-7553-4b48-99d6-d5d7b26cee0d" providerId="ADAL" clId="{059E0C56-8208-4F95-B0FE-A599834935CA}" dt="2026-04-12T22:34:29.301" v="278" actId="1076"/>
          <ac:spMkLst>
            <pc:docMk/>
            <pc:sldMk cId="3573239931" sldId="392"/>
            <ac:spMk id="13" creationId="{A992D5BE-F3CA-1801-263F-4D658C14D8D9}"/>
          </ac:spMkLst>
        </pc:spChg>
        <pc:spChg chg="mod">
          <ac:chgData name="Perrine Curé" userId="55346b46-7553-4b48-99d6-d5d7b26cee0d" providerId="ADAL" clId="{059E0C56-8208-4F95-B0FE-A599834935CA}" dt="2026-04-12T22:34:52.751" v="280" actId="1076"/>
          <ac:spMkLst>
            <pc:docMk/>
            <pc:sldMk cId="3573239931" sldId="392"/>
            <ac:spMk id="20" creationId="{7087DBDD-12EC-3FD3-682A-C738D5E6F7EC}"/>
          </ac:spMkLst>
        </pc:spChg>
        <pc:grpChg chg="mod">
          <ac:chgData name="Perrine Curé" userId="55346b46-7553-4b48-99d6-d5d7b26cee0d" providerId="ADAL" clId="{059E0C56-8208-4F95-B0FE-A599834935CA}" dt="2026-04-12T22:34:41.488" v="279" actId="1076"/>
          <ac:grpSpMkLst>
            <pc:docMk/>
            <pc:sldMk cId="3573239931" sldId="392"/>
            <ac:grpSpMk id="14" creationId="{8D0C34FC-E07A-661B-A89B-C79E911FB279}"/>
          </ac:grpSpMkLst>
        </pc:grpChg>
      </pc:sldChg>
      <pc:sldChg chg="modSp mod">
        <pc:chgData name="Perrine Curé" userId="55346b46-7553-4b48-99d6-d5d7b26cee0d" providerId="ADAL" clId="{059E0C56-8208-4F95-B0FE-A599834935CA}" dt="2026-04-12T22:40:19.585" v="317" actId="1076"/>
        <pc:sldMkLst>
          <pc:docMk/>
          <pc:sldMk cId="1498873140" sldId="393"/>
        </pc:sldMkLst>
        <pc:spChg chg="mod">
          <ac:chgData name="Perrine Curé" userId="55346b46-7553-4b48-99d6-d5d7b26cee0d" providerId="ADAL" clId="{059E0C56-8208-4F95-B0FE-A599834935CA}" dt="2026-04-12T22:40:19.585" v="317" actId="1076"/>
          <ac:spMkLst>
            <pc:docMk/>
            <pc:sldMk cId="1498873140" sldId="393"/>
            <ac:spMk id="13" creationId="{7523FB24-5C62-62AB-E6AA-45C565D3D2BD}"/>
          </ac:spMkLst>
        </pc:spChg>
      </pc:sldChg>
      <pc:sldChg chg="modSp mod">
        <pc:chgData name="Perrine Curé" userId="55346b46-7553-4b48-99d6-d5d7b26cee0d" providerId="ADAL" clId="{059E0C56-8208-4F95-B0FE-A599834935CA}" dt="2026-04-12T23:08:12.370" v="394" actId="1076"/>
        <pc:sldMkLst>
          <pc:docMk/>
          <pc:sldMk cId="3492561815" sldId="394"/>
        </pc:sldMkLst>
        <pc:spChg chg="mod">
          <ac:chgData name="Perrine Curé" userId="55346b46-7553-4b48-99d6-d5d7b26cee0d" providerId="ADAL" clId="{059E0C56-8208-4F95-B0FE-A599834935CA}" dt="2026-04-12T23:07:53.567" v="392" actId="2711"/>
          <ac:spMkLst>
            <pc:docMk/>
            <pc:sldMk cId="3492561815" sldId="394"/>
            <ac:spMk id="13" creationId="{5DA1D188-A2DC-D9AE-8EB9-47E93F2B9129}"/>
          </ac:spMkLst>
        </pc:spChg>
        <pc:spChg chg="mod">
          <ac:chgData name="Perrine Curé" userId="55346b46-7553-4b48-99d6-d5d7b26cee0d" providerId="ADAL" clId="{059E0C56-8208-4F95-B0FE-A599834935CA}" dt="2026-04-12T23:08:12.370" v="394" actId="1076"/>
          <ac:spMkLst>
            <pc:docMk/>
            <pc:sldMk cId="3492561815" sldId="394"/>
            <ac:spMk id="20" creationId="{5D6C5BBF-EDB5-6E93-3EC5-C24EDE432C6A}"/>
          </ac:spMkLst>
        </pc:spChg>
        <pc:grpChg chg="mod">
          <ac:chgData name="Perrine Curé" userId="55346b46-7553-4b48-99d6-d5d7b26cee0d" providerId="ADAL" clId="{059E0C56-8208-4F95-B0FE-A599834935CA}" dt="2026-04-12T23:08:00.378" v="393" actId="1076"/>
          <ac:grpSpMkLst>
            <pc:docMk/>
            <pc:sldMk cId="3492561815" sldId="394"/>
            <ac:grpSpMk id="14" creationId="{9ACDB84F-A608-54E1-0939-24894102EF51}"/>
          </ac:grpSpMkLst>
        </pc:grpChg>
      </pc:sldChg>
      <pc:sldChg chg="modSp mod">
        <pc:chgData name="Perrine Curé" userId="55346b46-7553-4b48-99d6-d5d7b26cee0d" providerId="ADAL" clId="{059E0C56-8208-4F95-B0FE-A599834935CA}" dt="2026-04-12T23:18:12.042" v="470" actId="1076"/>
        <pc:sldMkLst>
          <pc:docMk/>
          <pc:sldMk cId="2056776474" sldId="395"/>
        </pc:sldMkLst>
        <pc:spChg chg="mod">
          <ac:chgData name="Perrine Curé" userId="55346b46-7553-4b48-99d6-d5d7b26cee0d" providerId="ADAL" clId="{059E0C56-8208-4F95-B0FE-A599834935CA}" dt="2026-04-12T23:17:58.186" v="468" actId="2711"/>
          <ac:spMkLst>
            <pc:docMk/>
            <pc:sldMk cId="2056776474" sldId="395"/>
            <ac:spMk id="13" creationId="{9FDF582A-B6E9-81D4-8234-BB1FE20A7A92}"/>
          </ac:spMkLst>
        </pc:spChg>
        <pc:spChg chg="mod">
          <ac:chgData name="Perrine Curé" userId="55346b46-7553-4b48-99d6-d5d7b26cee0d" providerId="ADAL" clId="{059E0C56-8208-4F95-B0FE-A599834935CA}" dt="2026-04-12T23:18:12.042" v="470" actId="1076"/>
          <ac:spMkLst>
            <pc:docMk/>
            <pc:sldMk cId="2056776474" sldId="395"/>
            <ac:spMk id="20" creationId="{A49658D0-6E9D-39E2-A5F9-3313327C978B}"/>
          </ac:spMkLst>
        </pc:spChg>
        <pc:grpChg chg="mod">
          <ac:chgData name="Perrine Curé" userId="55346b46-7553-4b48-99d6-d5d7b26cee0d" providerId="ADAL" clId="{059E0C56-8208-4F95-B0FE-A599834935CA}" dt="2026-04-12T23:18:02.836" v="469" actId="1076"/>
          <ac:grpSpMkLst>
            <pc:docMk/>
            <pc:sldMk cId="2056776474" sldId="395"/>
            <ac:grpSpMk id="14" creationId="{073FDEE1-67CE-04EE-6F89-C2B5215788C7}"/>
          </ac:grpSpMkLst>
        </pc:grpChg>
      </pc:sldChg>
      <pc:sldChg chg="modSp mod">
        <pc:chgData name="Perrine Curé" userId="55346b46-7553-4b48-99d6-d5d7b26cee0d" providerId="ADAL" clId="{059E0C56-8208-4F95-B0FE-A599834935CA}" dt="2026-04-12T23:25:55.133" v="536" actId="2711"/>
        <pc:sldMkLst>
          <pc:docMk/>
          <pc:sldMk cId="2922665044" sldId="396"/>
        </pc:sldMkLst>
        <pc:spChg chg="mod">
          <ac:chgData name="Perrine Curé" userId="55346b46-7553-4b48-99d6-d5d7b26cee0d" providerId="ADAL" clId="{059E0C56-8208-4F95-B0FE-A599834935CA}" dt="2026-04-12T23:25:55.133" v="536" actId="2711"/>
          <ac:spMkLst>
            <pc:docMk/>
            <pc:sldMk cId="2922665044" sldId="396"/>
            <ac:spMk id="13" creationId="{314B30E6-64CE-0D4B-4181-BA059FBCEFD4}"/>
          </ac:spMkLst>
        </pc:spChg>
        <pc:spChg chg="mod">
          <ac:chgData name="Perrine Curé" userId="55346b46-7553-4b48-99d6-d5d7b26cee0d" providerId="ADAL" clId="{059E0C56-8208-4F95-B0FE-A599834935CA}" dt="2026-04-12T23:25:43.836" v="534" actId="1076"/>
          <ac:spMkLst>
            <pc:docMk/>
            <pc:sldMk cId="2922665044" sldId="396"/>
            <ac:spMk id="20" creationId="{7BEDBB18-6F0D-8C64-8D67-2594454EC316}"/>
          </ac:spMkLst>
        </pc:spChg>
        <pc:grpChg chg="mod">
          <ac:chgData name="Perrine Curé" userId="55346b46-7553-4b48-99d6-d5d7b26cee0d" providerId="ADAL" clId="{059E0C56-8208-4F95-B0FE-A599834935CA}" dt="2026-04-12T23:25:38.366" v="533" actId="1076"/>
          <ac:grpSpMkLst>
            <pc:docMk/>
            <pc:sldMk cId="2922665044" sldId="396"/>
            <ac:grpSpMk id="14" creationId="{3522488F-C361-0C2D-34BE-B236FF4352D0}"/>
          </ac:grpSpMkLst>
        </pc:grpChg>
      </pc:sldChg>
      <pc:sldChg chg="modSp mod">
        <pc:chgData name="Perrine Curé" userId="55346b46-7553-4b48-99d6-d5d7b26cee0d" providerId="ADAL" clId="{059E0C56-8208-4F95-B0FE-A599834935CA}" dt="2026-04-12T23:36:07.607" v="616" actId="1076"/>
        <pc:sldMkLst>
          <pc:docMk/>
          <pc:sldMk cId="63922857" sldId="398"/>
        </pc:sldMkLst>
        <pc:spChg chg="mod">
          <ac:chgData name="Perrine Curé" userId="55346b46-7553-4b48-99d6-d5d7b26cee0d" providerId="ADAL" clId="{059E0C56-8208-4F95-B0FE-A599834935CA}" dt="2026-04-12T23:36:07.607" v="616" actId="1076"/>
          <ac:spMkLst>
            <pc:docMk/>
            <pc:sldMk cId="63922857" sldId="398"/>
            <ac:spMk id="13" creationId="{4E748A29-E4BB-7D96-E306-8DD04D94AA38}"/>
          </ac:spMkLst>
        </pc:spChg>
      </pc:sldChg>
      <pc:sldChg chg="modSp mod">
        <pc:chgData name="Perrine Curé" userId="55346b46-7553-4b48-99d6-d5d7b26cee0d" providerId="ADAL" clId="{059E0C56-8208-4F95-B0FE-A599834935CA}" dt="2026-04-12T20:51:03.347" v="63" actId="1076"/>
        <pc:sldMkLst>
          <pc:docMk/>
          <pc:sldMk cId="1073741588" sldId="399"/>
        </pc:sldMkLst>
        <pc:spChg chg="mod">
          <ac:chgData name="Perrine Curé" userId="55346b46-7553-4b48-99d6-d5d7b26cee0d" providerId="ADAL" clId="{059E0C56-8208-4F95-B0FE-A599834935CA}" dt="2026-04-12T20:51:03.347" v="63" actId="1076"/>
          <ac:spMkLst>
            <pc:docMk/>
            <pc:sldMk cId="1073741588" sldId="399"/>
            <ac:spMk id="28" creationId="{3F45287E-425D-61C4-A6C3-C76E027B5782}"/>
          </ac:spMkLst>
        </pc:spChg>
        <pc:graphicFrameChg chg="mod">
          <ac:chgData name="Perrine Curé" userId="55346b46-7553-4b48-99d6-d5d7b26cee0d" providerId="ADAL" clId="{059E0C56-8208-4F95-B0FE-A599834935CA}" dt="2026-04-12T20:50:56.489" v="62" actId="1076"/>
          <ac:graphicFrameMkLst>
            <pc:docMk/>
            <pc:sldMk cId="1073741588" sldId="399"/>
            <ac:graphicFrameMk id="17" creationId="{CBEF21FD-BB53-87E8-8832-9087349FA8AC}"/>
          </ac:graphicFrameMkLst>
        </pc:graphicFrameChg>
      </pc:sldChg>
      <pc:sldChg chg="modSp mod">
        <pc:chgData name="Perrine Curé" userId="55346b46-7553-4b48-99d6-d5d7b26cee0d" providerId="ADAL" clId="{059E0C56-8208-4F95-B0FE-A599834935CA}" dt="2026-04-12T21:03:05.843" v="118" actId="1076"/>
        <pc:sldMkLst>
          <pc:docMk/>
          <pc:sldMk cId="1716704960" sldId="400"/>
        </pc:sldMkLst>
        <pc:spChg chg="mod">
          <ac:chgData name="Perrine Curé" userId="55346b46-7553-4b48-99d6-d5d7b26cee0d" providerId="ADAL" clId="{059E0C56-8208-4F95-B0FE-A599834935CA}" dt="2026-04-12T21:03:05.843" v="118" actId="1076"/>
          <ac:spMkLst>
            <pc:docMk/>
            <pc:sldMk cId="1716704960" sldId="400"/>
            <ac:spMk id="28" creationId="{15456F42-2DA8-7F46-0C2F-CECE46A228D2}"/>
          </ac:spMkLst>
        </pc:spChg>
      </pc:sldChg>
      <pc:sldChg chg="modSp mod">
        <pc:chgData name="Perrine Curé" userId="55346b46-7553-4b48-99d6-d5d7b26cee0d" providerId="ADAL" clId="{059E0C56-8208-4F95-B0FE-A599834935CA}" dt="2026-04-12T21:11:46.530" v="165" actId="1076"/>
        <pc:sldMkLst>
          <pc:docMk/>
          <pc:sldMk cId="4208451463" sldId="401"/>
        </pc:sldMkLst>
        <pc:spChg chg="mod">
          <ac:chgData name="Perrine Curé" userId="55346b46-7553-4b48-99d6-d5d7b26cee0d" providerId="ADAL" clId="{059E0C56-8208-4F95-B0FE-A599834935CA}" dt="2026-04-12T21:11:46.530" v="165" actId="1076"/>
          <ac:spMkLst>
            <pc:docMk/>
            <pc:sldMk cId="4208451463" sldId="401"/>
            <ac:spMk id="28" creationId="{72616CA4-2EB0-5775-BC0F-85B08459D438}"/>
          </ac:spMkLst>
        </pc:spChg>
        <pc:graphicFrameChg chg="mod modGraphic">
          <ac:chgData name="Perrine Curé" userId="55346b46-7553-4b48-99d6-d5d7b26cee0d" providerId="ADAL" clId="{059E0C56-8208-4F95-B0FE-A599834935CA}" dt="2026-04-12T21:11:41.998" v="164" actId="14100"/>
          <ac:graphicFrameMkLst>
            <pc:docMk/>
            <pc:sldMk cId="4208451463" sldId="401"/>
            <ac:graphicFrameMk id="17" creationId="{A7C38568-7BAA-BAFA-2492-2709C7EF9883}"/>
          </ac:graphicFrameMkLst>
        </pc:graphicFrameChg>
      </pc:sldChg>
      <pc:sldChg chg="modSp mod">
        <pc:chgData name="Perrine Curé" userId="55346b46-7553-4b48-99d6-d5d7b26cee0d" providerId="ADAL" clId="{059E0C56-8208-4F95-B0FE-A599834935CA}" dt="2026-04-12T22:24:27.523" v="213" actId="14100"/>
        <pc:sldMkLst>
          <pc:docMk/>
          <pc:sldMk cId="3454252589" sldId="402"/>
        </pc:sldMkLst>
        <pc:spChg chg="mod">
          <ac:chgData name="Perrine Curé" userId="55346b46-7553-4b48-99d6-d5d7b26cee0d" providerId="ADAL" clId="{059E0C56-8208-4F95-B0FE-A599834935CA}" dt="2026-04-12T22:24:18.798" v="211" actId="1076"/>
          <ac:spMkLst>
            <pc:docMk/>
            <pc:sldMk cId="3454252589" sldId="402"/>
            <ac:spMk id="28" creationId="{48D99149-FB46-1490-1EE6-07EBFB6EF00E}"/>
          </ac:spMkLst>
        </pc:spChg>
        <pc:graphicFrameChg chg="mod modGraphic">
          <ac:chgData name="Perrine Curé" userId="55346b46-7553-4b48-99d6-d5d7b26cee0d" providerId="ADAL" clId="{059E0C56-8208-4F95-B0FE-A599834935CA}" dt="2026-04-12T22:24:27.523" v="213" actId="14100"/>
          <ac:graphicFrameMkLst>
            <pc:docMk/>
            <pc:sldMk cId="3454252589" sldId="402"/>
            <ac:graphicFrameMk id="17" creationId="{1470BFE4-7871-1B7A-B4CE-C9214BD37A42}"/>
          </ac:graphicFrameMkLst>
        </pc:graphicFrameChg>
      </pc:sldChg>
      <pc:sldChg chg="modSp mod">
        <pc:chgData name="Perrine Curé" userId="55346b46-7553-4b48-99d6-d5d7b26cee0d" providerId="ADAL" clId="{059E0C56-8208-4F95-B0FE-A599834935CA}" dt="2026-04-12T22:32:28.959" v="265" actId="14734"/>
        <pc:sldMkLst>
          <pc:docMk/>
          <pc:sldMk cId="2154138331" sldId="403"/>
        </pc:sldMkLst>
        <pc:spChg chg="mod">
          <ac:chgData name="Perrine Curé" userId="55346b46-7553-4b48-99d6-d5d7b26cee0d" providerId="ADAL" clId="{059E0C56-8208-4F95-B0FE-A599834935CA}" dt="2026-04-12T22:32:24.693" v="264" actId="1076"/>
          <ac:spMkLst>
            <pc:docMk/>
            <pc:sldMk cId="2154138331" sldId="403"/>
            <ac:spMk id="28" creationId="{22197603-6FE5-3522-75EB-1D6B1C459BFE}"/>
          </ac:spMkLst>
        </pc:spChg>
        <pc:graphicFrameChg chg="mod modGraphic">
          <ac:chgData name="Perrine Curé" userId="55346b46-7553-4b48-99d6-d5d7b26cee0d" providerId="ADAL" clId="{059E0C56-8208-4F95-B0FE-A599834935CA}" dt="2026-04-12T22:32:28.959" v="265" actId="14734"/>
          <ac:graphicFrameMkLst>
            <pc:docMk/>
            <pc:sldMk cId="2154138331" sldId="403"/>
            <ac:graphicFrameMk id="17" creationId="{8AE7F4DF-C5F7-6C01-E6EA-1B131A5454D3}"/>
          </ac:graphicFrameMkLst>
        </pc:graphicFrameChg>
      </pc:sldChg>
      <pc:sldChg chg="modSp mod">
        <pc:chgData name="Perrine Curé" userId="55346b46-7553-4b48-99d6-d5d7b26cee0d" providerId="ADAL" clId="{059E0C56-8208-4F95-B0FE-A599834935CA}" dt="2026-04-12T22:37:00.466" v="295" actId="1076"/>
        <pc:sldMkLst>
          <pc:docMk/>
          <pc:sldMk cId="2020929499" sldId="404"/>
        </pc:sldMkLst>
        <pc:spChg chg="mod">
          <ac:chgData name="Perrine Curé" userId="55346b46-7553-4b48-99d6-d5d7b26cee0d" providerId="ADAL" clId="{059E0C56-8208-4F95-B0FE-A599834935CA}" dt="2026-04-12T22:37:00.466" v="295" actId="1076"/>
          <ac:spMkLst>
            <pc:docMk/>
            <pc:sldMk cId="2020929499" sldId="404"/>
            <ac:spMk id="28" creationId="{42F13ED7-8ECB-1104-0149-0D5808C077F8}"/>
          </ac:spMkLst>
        </pc:spChg>
        <pc:graphicFrameChg chg="modGraphic">
          <ac:chgData name="Perrine Curé" userId="55346b46-7553-4b48-99d6-d5d7b26cee0d" providerId="ADAL" clId="{059E0C56-8208-4F95-B0FE-A599834935CA}" dt="2026-04-12T22:36:55.668" v="294" actId="14734"/>
          <ac:graphicFrameMkLst>
            <pc:docMk/>
            <pc:sldMk cId="2020929499" sldId="404"/>
            <ac:graphicFrameMk id="17" creationId="{0FD80847-0264-4D37-DFC2-377395026316}"/>
          </ac:graphicFrameMkLst>
        </pc:graphicFrameChg>
      </pc:sldChg>
      <pc:sldChg chg="modSp mod">
        <pc:chgData name="Perrine Curé" userId="55346b46-7553-4b48-99d6-d5d7b26cee0d" providerId="ADAL" clId="{059E0C56-8208-4F95-B0FE-A599834935CA}" dt="2026-04-12T23:03:15.914" v="354" actId="14100"/>
        <pc:sldMkLst>
          <pc:docMk/>
          <pc:sldMk cId="3980509506" sldId="405"/>
        </pc:sldMkLst>
        <pc:spChg chg="mod">
          <ac:chgData name="Perrine Curé" userId="55346b46-7553-4b48-99d6-d5d7b26cee0d" providerId="ADAL" clId="{059E0C56-8208-4F95-B0FE-A599834935CA}" dt="2026-04-12T23:02:55.294" v="352" actId="1076"/>
          <ac:spMkLst>
            <pc:docMk/>
            <pc:sldMk cId="3980509506" sldId="405"/>
            <ac:spMk id="18" creationId="{A9D5EE9F-D02C-EB4C-1E11-735469FAF8C7}"/>
          </ac:spMkLst>
        </pc:spChg>
        <pc:spChg chg="mod">
          <ac:chgData name="Perrine Curé" userId="55346b46-7553-4b48-99d6-d5d7b26cee0d" providerId="ADAL" clId="{059E0C56-8208-4F95-B0FE-A599834935CA}" dt="2026-04-12T23:02:48.678" v="350" actId="1076"/>
          <ac:spMkLst>
            <pc:docMk/>
            <pc:sldMk cId="3980509506" sldId="405"/>
            <ac:spMk id="28" creationId="{42A828F4-CE15-F3D5-64EC-493F86C2B97C}"/>
          </ac:spMkLst>
        </pc:spChg>
        <pc:graphicFrameChg chg="mod modGraphic">
          <ac:chgData name="Perrine Curé" userId="55346b46-7553-4b48-99d6-d5d7b26cee0d" providerId="ADAL" clId="{059E0C56-8208-4F95-B0FE-A599834935CA}" dt="2026-04-12T23:03:15.914" v="354" actId="14100"/>
          <ac:graphicFrameMkLst>
            <pc:docMk/>
            <pc:sldMk cId="3980509506" sldId="405"/>
            <ac:graphicFrameMk id="17" creationId="{D6D8AAD7-C52E-13B9-58C4-CC11480B4C3C}"/>
          </ac:graphicFrameMkLst>
        </pc:graphicFrameChg>
      </pc:sldChg>
      <pc:sldChg chg="modSp mod">
        <pc:chgData name="Perrine Curé" userId="55346b46-7553-4b48-99d6-d5d7b26cee0d" providerId="ADAL" clId="{059E0C56-8208-4F95-B0FE-A599834935CA}" dt="2026-04-12T23:11:11.285" v="415" actId="1076"/>
        <pc:sldMkLst>
          <pc:docMk/>
          <pc:sldMk cId="499534551" sldId="406"/>
        </pc:sldMkLst>
        <pc:spChg chg="mod">
          <ac:chgData name="Perrine Curé" userId="55346b46-7553-4b48-99d6-d5d7b26cee0d" providerId="ADAL" clId="{059E0C56-8208-4F95-B0FE-A599834935CA}" dt="2026-04-12T23:11:11.285" v="415" actId="1076"/>
          <ac:spMkLst>
            <pc:docMk/>
            <pc:sldMk cId="499534551" sldId="406"/>
            <ac:spMk id="28" creationId="{848D01CD-F8B5-7B8A-FD87-C38548600057}"/>
          </ac:spMkLst>
        </pc:spChg>
        <pc:graphicFrameChg chg="mod modGraphic">
          <ac:chgData name="Perrine Curé" userId="55346b46-7553-4b48-99d6-d5d7b26cee0d" providerId="ADAL" clId="{059E0C56-8208-4F95-B0FE-A599834935CA}" dt="2026-04-12T23:11:07.810" v="414" actId="14100"/>
          <ac:graphicFrameMkLst>
            <pc:docMk/>
            <pc:sldMk cId="499534551" sldId="406"/>
            <ac:graphicFrameMk id="17" creationId="{8433C8E2-3C02-FCD0-822C-A02F34C31A02}"/>
          </ac:graphicFrameMkLst>
        </pc:graphicFrameChg>
      </pc:sldChg>
      <pc:sldChg chg="modSp mod">
        <pc:chgData name="Perrine Curé" userId="55346b46-7553-4b48-99d6-d5d7b26cee0d" providerId="ADAL" clId="{059E0C56-8208-4F95-B0FE-A599834935CA}" dt="2026-04-12T23:19:40.883" v="483" actId="1076"/>
        <pc:sldMkLst>
          <pc:docMk/>
          <pc:sldMk cId="2144782225" sldId="407"/>
        </pc:sldMkLst>
        <pc:spChg chg="mod">
          <ac:chgData name="Perrine Curé" userId="55346b46-7553-4b48-99d6-d5d7b26cee0d" providerId="ADAL" clId="{059E0C56-8208-4F95-B0FE-A599834935CA}" dt="2026-04-12T23:19:40.883" v="483" actId="1076"/>
          <ac:spMkLst>
            <pc:docMk/>
            <pc:sldMk cId="2144782225" sldId="407"/>
            <ac:spMk id="28" creationId="{9FE01AD7-DD3D-8E8C-9997-A30A29439513}"/>
          </ac:spMkLst>
        </pc:spChg>
        <pc:graphicFrameChg chg="modGraphic">
          <ac:chgData name="Perrine Curé" userId="55346b46-7553-4b48-99d6-d5d7b26cee0d" providerId="ADAL" clId="{059E0C56-8208-4F95-B0FE-A599834935CA}" dt="2026-04-12T23:19:35.544" v="482" actId="14734"/>
          <ac:graphicFrameMkLst>
            <pc:docMk/>
            <pc:sldMk cId="2144782225" sldId="407"/>
            <ac:graphicFrameMk id="17" creationId="{0C055BE1-42FD-5513-43A8-8BFA21DD9315}"/>
          </ac:graphicFrameMkLst>
        </pc:graphicFrameChg>
      </pc:sldChg>
      <pc:sldChg chg="modSp mod">
        <pc:chgData name="Perrine Curé" userId="55346b46-7553-4b48-99d6-d5d7b26cee0d" providerId="ADAL" clId="{059E0C56-8208-4F95-B0FE-A599834935CA}" dt="2026-04-12T23:28:10.294" v="553" actId="14100"/>
        <pc:sldMkLst>
          <pc:docMk/>
          <pc:sldMk cId="3999094195" sldId="408"/>
        </pc:sldMkLst>
        <pc:spChg chg="mod">
          <ac:chgData name="Perrine Curé" userId="55346b46-7553-4b48-99d6-d5d7b26cee0d" providerId="ADAL" clId="{059E0C56-8208-4F95-B0FE-A599834935CA}" dt="2026-04-12T23:28:02.484" v="552" actId="1076"/>
          <ac:spMkLst>
            <pc:docMk/>
            <pc:sldMk cId="3999094195" sldId="408"/>
            <ac:spMk id="28" creationId="{BE24CFD0-EFB3-5924-F4AE-55B9198DF1D1}"/>
          </ac:spMkLst>
        </pc:spChg>
        <pc:graphicFrameChg chg="mod modGraphic">
          <ac:chgData name="Perrine Curé" userId="55346b46-7553-4b48-99d6-d5d7b26cee0d" providerId="ADAL" clId="{059E0C56-8208-4F95-B0FE-A599834935CA}" dt="2026-04-12T23:28:10.294" v="553" actId="14100"/>
          <ac:graphicFrameMkLst>
            <pc:docMk/>
            <pc:sldMk cId="3999094195" sldId="408"/>
            <ac:graphicFrameMk id="17" creationId="{F141A8E8-AF9B-8AD7-0838-DDDBC95E63B4}"/>
          </ac:graphicFrameMkLst>
        </pc:graphicFrameChg>
      </pc:sldChg>
      <pc:sldChg chg="modSp mod">
        <pc:chgData name="Perrine Curé" userId="55346b46-7553-4b48-99d6-d5d7b26cee0d" providerId="ADAL" clId="{059E0C56-8208-4F95-B0FE-A599834935CA}" dt="2026-04-12T23:33:03.898" v="589" actId="1076"/>
        <pc:sldMkLst>
          <pc:docMk/>
          <pc:sldMk cId="73267976" sldId="409"/>
        </pc:sldMkLst>
        <pc:spChg chg="mod">
          <ac:chgData name="Perrine Curé" userId="55346b46-7553-4b48-99d6-d5d7b26cee0d" providerId="ADAL" clId="{059E0C56-8208-4F95-B0FE-A599834935CA}" dt="2026-04-12T23:33:03.898" v="589" actId="1076"/>
          <ac:spMkLst>
            <pc:docMk/>
            <pc:sldMk cId="73267976" sldId="409"/>
            <ac:spMk id="28" creationId="{ACCAC2E8-23D7-21B7-9F06-D4DD79E055FC}"/>
          </ac:spMkLst>
        </pc:spChg>
      </pc:sldChg>
      <pc:sldChg chg="modSp mod">
        <pc:chgData name="Perrine Curé" userId="55346b46-7553-4b48-99d6-d5d7b26cee0d" providerId="ADAL" clId="{059E0C56-8208-4F95-B0FE-A599834935CA}" dt="2026-04-12T21:12:42.933" v="172" actId="1076"/>
        <pc:sldMkLst>
          <pc:docMk/>
          <pc:sldMk cId="1534419200" sldId="412"/>
        </pc:sldMkLst>
        <pc:spChg chg="mod">
          <ac:chgData name="Perrine Curé" userId="55346b46-7553-4b48-99d6-d5d7b26cee0d" providerId="ADAL" clId="{059E0C56-8208-4F95-B0FE-A599834935CA}" dt="2026-04-12T21:12:42.933" v="172" actId="1076"/>
          <ac:spMkLst>
            <pc:docMk/>
            <pc:sldMk cId="1534419200" sldId="412"/>
            <ac:spMk id="18" creationId="{DB282DC1-0623-05DA-D3C7-1CA738256F86}"/>
          </ac:spMkLst>
        </pc:spChg>
        <pc:spChg chg="mod">
          <ac:chgData name="Perrine Curé" userId="55346b46-7553-4b48-99d6-d5d7b26cee0d" providerId="ADAL" clId="{059E0C56-8208-4F95-B0FE-A599834935CA}" dt="2026-04-12T21:12:36" v="171" actId="1076"/>
          <ac:spMkLst>
            <pc:docMk/>
            <pc:sldMk cId="1534419200" sldId="412"/>
            <ac:spMk id="28" creationId="{3BA93EAD-EC61-5B3C-557B-0669FE68ED4A}"/>
          </ac:spMkLst>
        </pc:spChg>
      </pc:sldChg>
      <pc:sldChg chg="modSp mod">
        <pc:chgData name="Perrine Curé" userId="55346b46-7553-4b48-99d6-d5d7b26cee0d" providerId="ADAL" clId="{059E0C56-8208-4F95-B0FE-A599834935CA}" dt="2026-04-12T22:37:53.186" v="301" actId="1076"/>
        <pc:sldMkLst>
          <pc:docMk/>
          <pc:sldMk cId="3221250476" sldId="415"/>
        </pc:sldMkLst>
        <pc:spChg chg="mod">
          <ac:chgData name="Perrine Curé" userId="55346b46-7553-4b48-99d6-d5d7b26cee0d" providerId="ADAL" clId="{059E0C56-8208-4F95-B0FE-A599834935CA}" dt="2026-04-12T22:37:53.186" v="301" actId="1076"/>
          <ac:spMkLst>
            <pc:docMk/>
            <pc:sldMk cId="3221250476" sldId="415"/>
            <ac:spMk id="28" creationId="{F7C831D1-1617-CAF1-607C-7CF6A36E0D67}"/>
          </ac:spMkLst>
        </pc:spChg>
      </pc:sldChg>
      <pc:sldChg chg="modSp mod">
        <pc:chgData name="Perrine Curé" userId="55346b46-7553-4b48-99d6-d5d7b26cee0d" providerId="ADAL" clId="{059E0C56-8208-4F95-B0FE-A599834935CA}" dt="2026-04-12T23:05:58.323" v="373" actId="1076"/>
        <pc:sldMkLst>
          <pc:docMk/>
          <pc:sldMk cId="2295316157" sldId="416"/>
        </pc:sldMkLst>
        <pc:spChg chg="mod">
          <ac:chgData name="Perrine Curé" userId="55346b46-7553-4b48-99d6-d5d7b26cee0d" providerId="ADAL" clId="{059E0C56-8208-4F95-B0FE-A599834935CA}" dt="2026-04-12T23:05:58.323" v="373" actId="1076"/>
          <ac:spMkLst>
            <pc:docMk/>
            <pc:sldMk cId="2295316157" sldId="416"/>
            <ac:spMk id="28" creationId="{640197DC-BAC0-0EC6-5FFB-49B883E46DFE}"/>
          </ac:spMkLst>
        </pc:spChg>
      </pc:sldChg>
      <pc:sldChg chg="modSp mod">
        <pc:chgData name="Perrine Curé" userId="55346b46-7553-4b48-99d6-d5d7b26cee0d" providerId="ADAL" clId="{059E0C56-8208-4F95-B0FE-A599834935CA}" dt="2026-04-12T23:14:32.178" v="442" actId="1076"/>
        <pc:sldMkLst>
          <pc:docMk/>
          <pc:sldMk cId="955459173" sldId="417"/>
        </pc:sldMkLst>
        <pc:spChg chg="mod">
          <ac:chgData name="Perrine Curé" userId="55346b46-7553-4b48-99d6-d5d7b26cee0d" providerId="ADAL" clId="{059E0C56-8208-4F95-B0FE-A599834935CA}" dt="2026-04-12T23:14:32.178" v="442" actId="1076"/>
          <ac:spMkLst>
            <pc:docMk/>
            <pc:sldMk cId="955459173" sldId="417"/>
            <ac:spMk id="28" creationId="{01149514-3962-79DC-03DF-E55ADC04E83C}"/>
          </ac:spMkLst>
        </pc:spChg>
      </pc:sldChg>
      <pc:sldChg chg="modSp mod">
        <pc:chgData name="Perrine Curé" userId="55346b46-7553-4b48-99d6-d5d7b26cee0d" providerId="ADAL" clId="{059E0C56-8208-4F95-B0FE-A599834935CA}" dt="2026-04-12T23:23:35.557" v="513" actId="1076"/>
        <pc:sldMkLst>
          <pc:docMk/>
          <pc:sldMk cId="1672692534" sldId="418"/>
        </pc:sldMkLst>
        <pc:spChg chg="mod">
          <ac:chgData name="Perrine Curé" userId="55346b46-7553-4b48-99d6-d5d7b26cee0d" providerId="ADAL" clId="{059E0C56-8208-4F95-B0FE-A599834935CA}" dt="2026-04-12T23:23:35.557" v="513" actId="1076"/>
          <ac:spMkLst>
            <pc:docMk/>
            <pc:sldMk cId="1672692534" sldId="418"/>
            <ac:spMk id="28" creationId="{AEB646E3-5D5F-FCBB-1F7E-C99374E271BF}"/>
          </ac:spMkLst>
        </pc:spChg>
      </pc:sldChg>
      <pc:sldChg chg="modSp mod">
        <pc:chgData name="Perrine Curé" userId="55346b46-7553-4b48-99d6-d5d7b26cee0d" providerId="ADAL" clId="{059E0C56-8208-4F95-B0FE-A599834935CA}" dt="2026-04-12T23:29:41.081" v="566" actId="1076"/>
        <pc:sldMkLst>
          <pc:docMk/>
          <pc:sldMk cId="2987146615" sldId="419"/>
        </pc:sldMkLst>
        <pc:spChg chg="mod">
          <ac:chgData name="Perrine Curé" userId="55346b46-7553-4b48-99d6-d5d7b26cee0d" providerId="ADAL" clId="{059E0C56-8208-4F95-B0FE-A599834935CA}" dt="2026-04-12T23:29:41.081" v="566" actId="1076"/>
          <ac:spMkLst>
            <pc:docMk/>
            <pc:sldMk cId="2987146615" sldId="419"/>
            <ac:spMk id="28" creationId="{377BE986-AE34-29CE-2DE0-36B65BA9E4E0}"/>
          </ac:spMkLst>
        </pc:spChg>
      </pc:sldChg>
      <pc:sldChg chg="modSp mod">
        <pc:chgData name="Perrine Curé" userId="55346b46-7553-4b48-99d6-d5d7b26cee0d" providerId="ADAL" clId="{059E0C56-8208-4F95-B0FE-A599834935CA}" dt="2026-04-12T23:33:57.586" v="596" actId="1076"/>
        <pc:sldMkLst>
          <pc:docMk/>
          <pc:sldMk cId="2426204607" sldId="420"/>
        </pc:sldMkLst>
        <pc:spChg chg="mod">
          <ac:chgData name="Perrine Curé" userId="55346b46-7553-4b48-99d6-d5d7b26cee0d" providerId="ADAL" clId="{059E0C56-8208-4F95-B0FE-A599834935CA}" dt="2026-04-12T23:33:57.586" v="596" actId="1076"/>
          <ac:spMkLst>
            <pc:docMk/>
            <pc:sldMk cId="2426204607" sldId="420"/>
            <ac:spMk id="28" creationId="{F4ED3A2C-E19E-249E-BA98-498EB3EEF687}"/>
          </ac:spMkLst>
        </pc:spChg>
      </pc:sldChg>
      <pc:sldChg chg="modSp mod">
        <pc:chgData name="Perrine Curé" userId="55346b46-7553-4b48-99d6-d5d7b26cee0d" providerId="ADAL" clId="{059E0C56-8208-4F95-B0FE-A599834935CA}" dt="2026-04-12T20:57:07.035" v="82" actId="1076"/>
        <pc:sldMkLst>
          <pc:docMk/>
          <pc:sldMk cId="396786014" sldId="421"/>
        </pc:sldMkLst>
        <pc:spChg chg="mod">
          <ac:chgData name="Perrine Curé" userId="55346b46-7553-4b48-99d6-d5d7b26cee0d" providerId="ADAL" clId="{059E0C56-8208-4F95-B0FE-A599834935CA}" dt="2026-04-12T20:57:07.035" v="82" actId="1076"/>
          <ac:spMkLst>
            <pc:docMk/>
            <pc:sldMk cId="396786014" sldId="421"/>
            <ac:spMk id="18" creationId="{541870E7-60F1-2209-1EEF-954C04870141}"/>
          </ac:spMkLst>
        </pc:spChg>
        <pc:spChg chg="mod">
          <ac:chgData name="Perrine Curé" userId="55346b46-7553-4b48-99d6-d5d7b26cee0d" providerId="ADAL" clId="{059E0C56-8208-4F95-B0FE-A599834935CA}" dt="2026-04-12T20:57:01.139" v="81" actId="14100"/>
          <ac:spMkLst>
            <pc:docMk/>
            <pc:sldMk cId="396786014" sldId="421"/>
            <ac:spMk id="28" creationId="{DBCE9A50-1A32-067A-C773-F016C137EB40}"/>
          </ac:spMkLst>
        </pc:spChg>
        <pc:graphicFrameChg chg="mod modGraphic">
          <ac:chgData name="Perrine Curé" userId="55346b46-7553-4b48-99d6-d5d7b26cee0d" providerId="ADAL" clId="{059E0C56-8208-4F95-B0FE-A599834935CA}" dt="2026-04-12T20:56:41.154" v="77" actId="14100"/>
          <ac:graphicFrameMkLst>
            <pc:docMk/>
            <pc:sldMk cId="396786014" sldId="421"/>
            <ac:graphicFrameMk id="17" creationId="{5FA53269-1415-955D-9E21-B757A21B884A}"/>
          </ac:graphicFrameMkLst>
        </pc:graphicFrameChg>
      </pc:sldChg>
      <pc:sldChg chg="delSp modSp mod">
        <pc:chgData name="Perrine Curé" userId="55346b46-7553-4b48-99d6-d5d7b26cee0d" providerId="ADAL" clId="{059E0C56-8208-4F95-B0FE-A599834935CA}" dt="2026-04-12T21:07:29.919" v="143" actId="478"/>
        <pc:sldMkLst>
          <pc:docMk/>
          <pc:sldMk cId="625366510" sldId="422"/>
        </pc:sldMkLst>
        <pc:spChg chg="mod">
          <ac:chgData name="Perrine Curé" userId="55346b46-7553-4b48-99d6-d5d7b26cee0d" providerId="ADAL" clId="{059E0C56-8208-4F95-B0FE-A599834935CA}" dt="2026-04-12T21:07:05.467" v="141" actId="1076"/>
          <ac:spMkLst>
            <pc:docMk/>
            <pc:sldMk cId="625366510" sldId="422"/>
            <ac:spMk id="18" creationId="{0B0A5102-DBCC-4413-078D-61BB4986C11A}"/>
          </ac:spMkLst>
        </pc:spChg>
        <pc:spChg chg="mod">
          <ac:chgData name="Perrine Curé" userId="55346b46-7553-4b48-99d6-d5d7b26cee0d" providerId="ADAL" clId="{059E0C56-8208-4F95-B0FE-A599834935CA}" dt="2026-04-12T21:07:03.149" v="140" actId="14100"/>
          <ac:spMkLst>
            <pc:docMk/>
            <pc:sldMk cId="625366510" sldId="422"/>
            <ac:spMk id="28" creationId="{D95CE658-7306-9360-9769-33A646C120B6}"/>
          </ac:spMkLst>
        </pc:spChg>
        <pc:grpChg chg="del">
          <ac:chgData name="Perrine Curé" userId="55346b46-7553-4b48-99d6-d5d7b26cee0d" providerId="ADAL" clId="{059E0C56-8208-4F95-B0FE-A599834935CA}" dt="2026-04-12T21:07:29.919" v="143" actId="478"/>
          <ac:grpSpMkLst>
            <pc:docMk/>
            <pc:sldMk cId="625366510" sldId="422"/>
            <ac:grpSpMk id="2" creationId="{ED481AFB-726B-7172-F5C3-A4258FA64756}"/>
          </ac:grpSpMkLst>
        </pc:grpChg>
        <pc:graphicFrameChg chg="mod modGraphic">
          <ac:chgData name="Perrine Curé" userId="55346b46-7553-4b48-99d6-d5d7b26cee0d" providerId="ADAL" clId="{059E0C56-8208-4F95-B0FE-A599834935CA}" dt="2026-04-12T21:07:14.241" v="142" actId="14100"/>
          <ac:graphicFrameMkLst>
            <pc:docMk/>
            <pc:sldMk cId="625366510" sldId="422"/>
            <ac:graphicFrameMk id="17" creationId="{AD377755-309E-6EEA-C3AA-46EADE8A88FF}"/>
          </ac:graphicFrameMkLst>
        </pc:graphicFrameChg>
      </pc:sldChg>
      <pc:sldChg chg="modSp mod">
        <pc:chgData name="Perrine Curé" userId="55346b46-7553-4b48-99d6-d5d7b26cee0d" providerId="ADAL" clId="{059E0C56-8208-4F95-B0FE-A599834935CA}" dt="2026-04-12T21:33:14.880" v="189" actId="1076"/>
        <pc:sldMkLst>
          <pc:docMk/>
          <pc:sldMk cId="4282494493" sldId="423"/>
        </pc:sldMkLst>
        <pc:spChg chg="mod">
          <ac:chgData name="Perrine Curé" userId="55346b46-7553-4b48-99d6-d5d7b26cee0d" providerId="ADAL" clId="{059E0C56-8208-4F95-B0FE-A599834935CA}" dt="2026-04-12T21:33:14.880" v="189" actId="1076"/>
          <ac:spMkLst>
            <pc:docMk/>
            <pc:sldMk cId="4282494493" sldId="423"/>
            <ac:spMk id="18" creationId="{AD255F04-A1D9-5FAC-CE5A-318FBDFD54EF}"/>
          </ac:spMkLst>
        </pc:spChg>
        <pc:spChg chg="mod">
          <ac:chgData name="Perrine Curé" userId="55346b46-7553-4b48-99d6-d5d7b26cee0d" providerId="ADAL" clId="{059E0C56-8208-4F95-B0FE-A599834935CA}" dt="2026-04-12T21:33:02.523" v="186" actId="1076"/>
          <ac:spMkLst>
            <pc:docMk/>
            <pc:sldMk cId="4282494493" sldId="423"/>
            <ac:spMk id="28" creationId="{BD5E4D53-E245-C60D-1EE7-125BE7FC9F2E}"/>
          </ac:spMkLst>
        </pc:spChg>
        <pc:graphicFrameChg chg="mod modGraphic">
          <ac:chgData name="Perrine Curé" userId="55346b46-7553-4b48-99d6-d5d7b26cee0d" providerId="ADAL" clId="{059E0C56-8208-4F95-B0FE-A599834935CA}" dt="2026-04-12T21:32:55.692" v="185" actId="14100"/>
          <ac:graphicFrameMkLst>
            <pc:docMk/>
            <pc:sldMk cId="4282494493" sldId="423"/>
            <ac:graphicFrameMk id="17" creationId="{55AAA08E-62CD-CB4D-2EAE-6B6A2055F28D}"/>
          </ac:graphicFrameMkLst>
        </pc:graphicFrameChg>
      </pc:sldChg>
      <pc:sldChg chg="modSp mod">
        <pc:chgData name="Perrine Curé" userId="55346b46-7553-4b48-99d6-d5d7b26cee0d" providerId="ADAL" clId="{059E0C56-8208-4F95-B0FE-A599834935CA}" dt="2026-04-12T22:26:40.252" v="226" actId="1076"/>
        <pc:sldMkLst>
          <pc:docMk/>
          <pc:sldMk cId="3182848759" sldId="424"/>
        </pc:sldMkLst>
        <pc:spChg chg="mod">
          <ac:chgData name="Perrine Curé" userId="55346b46-7553-4b48-99d6-d5d7b26cee0d" providerId="ADAL" clId="{059E0C56-8208-4F95-B0FE-A599834935CA}" dt="2026-04-12T22:26:40.252" v="226" actId="1076"/>
          <ac:spMkLst>
            <pc:docMk/>
            <pc:sldMk cId="3182848759" sldId="424"/>
            <ac:spMk id="28" creationId="{57AF610E-87BA-2E3A-0A7F-36D44DE2F0F6}"/>
          </ac:spMkLst>
        </pc:spChg>
        <pc:graphicFrameChg chg="mod modGraphic">
          <ac:chgData name="Perrine Curé" userId="55346b46-7553-4b48-99d6-d5d7b26cee0d" providerId="ADAL" clId="{059E0C56-8208-4F95-B0FE-A599834935CA}" dt="2026-04-12T22:26:34.583" v="225" actId="14100"/>
          <ac:graphicFrameMkLst>
            <pc:docMk/>
            <pc:sldMk cId="3182848759" sldId="424"/>
            <ac:graphicFrameMk id="17" creationId="{00F623E6-EF83-3A11-5699-22A1BE1E687A}"/>
          </ac:graphicFrameMkLst>
        </pc:graphicFrameChg>
      </pc:sldChg>
      <pc:sldChg chg="modSp mod">
        <pc:chgData name="Perrine Curé" userId="55346b46-7553-4b48-99d6-d5d7b26cee0d" providerId="ADAL" clId="{059E0C56-8208-4F95-B0FE-A599834935CA}" dt="2026-04-12T22:34:19.930" v="277" actId="14100"/>
        <pc:sldMkLst>
          <pc:docMk/>
          <pc:sldMk cId="1051159442" sldId="425"/>
        </pc:sldMkLst>
        <pc:spChg chg="mod">
          <ac:chgData name="Perrine Curé" userId="55346b46-7553-4b48-99d6-d5d7b26cee0d" providerId="ADAL" clId="{059E0C56-8208-4F95-B0FE-A599834935CA}" dt="2026-04-12T22:34:14.286" v="276" actId="1076"/>
          <ac:spMkLst>
            <pc:docMk/>
            <pc:sldMk cId="1051159442" sldId="425"/>
            <ac:spMk id="28" creationId="{39E413E1-7B0F-8501-6157-98BFC61460A2}"/>
          </ac:spMkLst>
        </pc:spChg>
        <pc:graphicFrameChg chg="mod modGraphic">
          <ac:chgData name="Perrine Curé" userId="55346b46-7553-4b48-99d6-d5d7b26cee0d" providerId="ADAL" clId="{059E0C56-8208-4F95-B0FE-A599834935CA}" dt="2026-04-12T22:34:19.930" v="277" actId="14100"/>
          <ac:graphicFrameMkLst>
            <pc:docMk/>
            <pc:sldMk cId="1051159442" sldId="425"/>
            <ac:graphicFrameMk id="17" creationId="{894F0788-5953-1D2C-A688-F6F6B490AB0A}"/>
          </ac:graphicFrameMkLst>
        </pc:graphicFrameChg>
      </pc:sldChg>
      <pc:sldChg chg="modSp mod">
        <pc:chgData name="Perrine Curé" userId="55346b46-7553-4b48-99d6-d5d7b26cee0d" providerId="ADAL" clId="{059E0C56-8208-4F95-B0FE-A599834935CA}" dt="2026-04-12T22:40:10.447" v="316" actId="14100"/>
        <pc:sldMkLst>
          <pc:docMk/>
          <pc:sldMk cId="3234131111" sldId="426"/>
        </pc:sldMkLst>
        <pc:spChg chg="mod">
          <ac:chgData name="Perrine Curé" userId="55346b46-7553-4b48-99d6-d5d7b26cee0d" providerId="ADAL" clId="{059E0C56-8208-4F95-B0FE-A599834935CA}" dt="2026-04-12T22:40:05.432" v="315" actId="1076"/>
          <ac:spMkLst>
            <pc:docMk/>
            <pc:sldMk cId="3234131111" sldId="426"/>
            <ac:spMk id="28" creationId="{E7F11928-4B22-375C-5D90-CA68B939AE60}"/>
          </ac:spMkLst>
        </pc:spChg>
        <pc:graphicFrameChg chg="mod modGraphic">
          <ac:chgData name="Perrine Curé" userId="55346b46-7553-4b48-99d6-d5d7b26cee0d" providerId="ADAL" clId="{059E0C56-8208-4F95-B0FE-A599834935CA}" dt="2026-04-12T22:40:10.447" v="316" actId="14100"/>
          <ac:graphicFrameMkLst>
            <pc:docMk/>
            <pc:sldMk cId="3234131111" sldId="426"/>
            <ac:graphicFrameMk id="17" creationId="{B633C06A-48E8-022A-A6E4-33EBD9491D79}"/>
          </ac:graphicFrameMkLst>
        </pc:graphicFrameChg>
      </pc:sldChg>
      <pc:sldChg chg="modSp mod">
        <pc:chgData name="Perrine Curé" userId="55346b46-7553-4b48-99d6-d5d7b26cee0d" providerId="ADAL" clId="{059E0C56-8208-4F95-B0FE-A599834935CA}" dt="2026-04-12T23:07:32.181" v="389" actId="14100"/>
        <pc:sldMkLst>
          <pc:docMk/>
          <pc:sldMk cId="3774435674" sldId="427"/>
        </pc:sldMkLst>
        <pc:spChg chg="mod">
          <ac:chgData name="Perrine Curé" userId="55346b46-7553-4b48-99d6-d5d7b26cee0d" providerId="ADAL" clId="{059E0C56-8208-4F95-B0FE-A599834935CA}" dt="2026-04-12T23:07:24.154" v="387" actId="1076"/>
          <ac:spMkLst>
            <pc:docMk/>
            <pc:sldMk cId="3774435674" sldId="427"/>
            <ac:spMk id="28" creationId="{5163AA83-E0B4-664E-DDB6-A6DAA6B191D7}"/>
          </ac:spMkLst>
        </pc:spChg>
        <pc:graphicFrameChg chg="mod modGraphic">
          <ac:chgData name="Perrine Curé" userId="55346b46-7553-4b48-99d6-d5d7b26cee0d" providerId="ADAL" clId="{059E0C56-8208-4F95-B0FE-A599834935CA}" dt="2026-04-12T23:07:32.181" v="389" actId="14100"/>
          <ac:graphicFrameMkLst>
            <pc:docMk/>
            <pc:sldMk cId="3774435674" sldId="427"/>
            <ac:graphicFrameMk id="17" creationId="{493AAA97-64BD-8541-AA3E-8F8C622E3288}"/>
          </ac:graphicFrameMkLst>
        </pc:graphicFrameChg>
      </pc:sldChg>
      <pc:sldChg chg="delSp modSp mod">
        <pc:chgData name="Perrine Curé" userId="55346b46-7553-4b48-99d6-d5d7b26cee0d" providerId="ADAL" clId="{059E0C56-8208-4F95-B0FE-A599834935CA}" dt="2026-04-12T23:17:40.172" v="465" actId="478"/>
        <pc:sldMkLst>
          <pc:docMk/>
          <pc:sldMk cId="511105141" sldId="428"/>
        </pc:sldMkLst>
        <pc:spChg chg="mod">
          <ac:chgData name="Perrine Curé" userId="55346b46-7553-4b48-99d6-d5d7b26cee0d" providerId="ADAL" clId="{059E0C56-8208-4F95-B0FE-A599834935CA}" dt="2026-04-12T23:17:30.259" v="463" actId="1076"/>
          <ac:spMkLst>
            <pc:docMk/>
            <pc:sldMk cId="511105141" sldId="428"/>
            <ac:spMk id="28" creationId="{CAC6D7F8-B465-9812-B653-4435D0F2B6EA}"/>
          </ac:spMkLst>
        </pc:spChg>
        <pc:grpChg chg="del">
          <ac:chgData name="Perrine Curé" userId="55346b46-7553-4b48-99d6-d5d7b26cee0d" providerId="ADAL" clId="{059E0C56-8208-4F95-B0FE-A599834935CA}" dt="2026-04-12T23:17:40.172" v="465" actId="478"/>
          <ac:grpSpMkLst>
            <pc:docMk/>
            <pc:sldMk cId="511105141" sldId="428"/>
            <ac:grpSpMk id="2" creationId="{09158291-E1CC-FFC5-65F7-C7C37F24DF80}"/>
          </ac:grpSpMkLst>
        </pc:grpChg>
        <pc:graphicFrameChg chg="mod modGraphic">
          <ac:chgData name="Perrine Curé" userId="55346b46-7553-4b48-99d6-d5d7b26cee0d" providerId="ADAL" clId="{059E0C56-8208-4F95-B0FE-A599834935CA}" dt="2026-04-12T23:17:37.663" v="464" actId="14100"/>
          <ac:graphicFrameMkLst>
            <pc:docMk/>
            <pc:sldMk cId="511105141" sldId="428"/>
            <ac:graphicFrameMk id="17" creationId="{00B02E0D-3F84-92FD-6EA1-73C8B21F1885}"/>
          </ac:graphicFrameMkLst>
        </pc:graphicFrameChg>
      </pc:sldChg>
      <pc:sldChg chg="delSp modSp mod">
        <pc:chgData name="Perrine Curé" userId="55346b46-7553-4b48-99d6-d5d7b26cee0d" providerId="ADAL" clId="{059E0C56-8208-4F95-B0FE-A599834935CA}" dt="2026-04-12T23:25:23.650" v="531" actId="14100"/>
        <pc:sldMkLst>
          <pc:docMk/>
          <pc:sldMk cId="3747191288" sldId="429"/>
        </pc:sldMkLst>
        <pc:spChg chg="mod">
          <ac:chgData name="Perrine Curé" userId="55346b46-7553-4b48-99d6-d5d7b26cee0d" providerId="ADAL" clId="{059E0C56-8208-4F95-B0FE-A599834935CA}" dt="2026-04-12T23:24:56.136" v="525" actId="1076"/>
          <ac:spMkLst>
            <pc:docMk/>
            <pc:sldMk cId="3747191288" sldId="429"/>
            <ac:spMk id="28" creationId="{5E4C5B9E-276F-5567-D169-55D0CBF99A0C}"/>
          </ac:spMkLst>
        </pc:spChg>
        <pc:grpChg chg="del">
          <ac:chgData name="Perrine Curé" userId="55346b46-7553-4b48-99d6-d5d7b26cee0d" providerId="ADAL" clId="{059E0C56-8208-4F95-B0FE-A599834935CA}" dt="2026-04-12T23:24:58.187" v="526" actId="478"/>
          <ac:grpSpMkLst>
            <pc:docMk/>
            <pc:sldMk cId="3747191288" sldId="429"/>
            <ac:grpSpMk id="2" creationId="{FDE14FF4-D0A8-A179-4C6B-AC32FEF55B79}"/>
          </ac:grpSpMkLst>
        </pc:grpChg>
        <pc:graphicFrameChg chg="mod modGraphic">
          <ac:chgData name="Perrine Curé" userId="55346b46-7553-4b48-99d6-d5d7b26cee0d" providerId="ADAL" clId="{059E0C56-8208-4F95-B0FE-A599834935CA}" dt="2026-04-12T23:25:23.650" v="531" actId="14100"/>
          <ac:graphicFrameMkLst>
            <pc:docMk/>
            <pc:sldMk cId="3747191288" sldId="429"/>
            <ac:graphicFrameMk id="17" creationId="{7FEBC26D-3F6B-5260-BFD4-D726F5E2909D}"/>
          </ac:graphicFrameMkLst>
        </pc:graphicFrameChg>
      </pc:sldChg>
      <pc:sldChg chg="modSp mod">
        <pc:chgData name="Perrine Curé" userId="55346b46-7553-4b48-99d6-d5d7b26cee0d" providerId="ADAL" clId="{059E0C56-8208-4F95-B0FE-A599834935CA}" dt="2026-04-12T23:30:39.107" v="573" actId="1076"/>
        <pc:sldMkLst>
          <pc:docMk/>
          <pc:sldMk cId="185329801" sldId="430"/>
        </pc:sldMkLst>
        <pc:spChg chg="mod">
          <ac:chgData name="Perrine Curé" userId="55346b46-7553-4b48-99d6-d5d7b26cee0d" providerId="ADAL" clId="{059E0C56-8208-4F95-B0FE-A599834935CA}" dt="2026-04-12T23:30:39.107" v="573" actId="1076"/>
          <ac:spMkLst>
            <pc:docMk/>
            <pc:sldMk cId="185329801" sldId="430"/>
            <ac:spMk id="28" creationId="{EB00DD46-F096-22C8-1F28-6B559F321A4B}"/>
          </ac:spMkLst>
        </pc:spChg>
        <pc:graphicFrameChg chg="mod modGraphic">
          <ac:chgData name="Perrine Curé" userId="55346b46-7553-4b48-99d6-d5d7b26cee0d" providerId="ADAL" clId="{059E0C56-8208-4F95-B0FE-A599834935CA}" dt="2026-04-12T23:30:34.302" v="572" actId="14100"/>
          <ac:graphicFrameMkLst>
            <pc:docMk/>
            <pc:sldMk cId="185329801" sldId="430"/>
            <ac:graphicFrameMk id="17" creationId="{1E656EB6-BFC9-2D0A-32A9-9A05F9DF350C}"/>
          </ac:graphicFrameMkLst>
        </pc:graphicFrameChg>
      </pc:sldChg>
      <pc:sldChg chg="modSp mod">
        <pc:chgData name="Perrine Curé" userId="55346b46-7553-4b48-99d6-d5d7b26cee0d" providerId="ADAL" clId="{059E0C56-8208-4F95-B0FE-A599834935CA}" dt="2026-04-12T23:35:58.355" v="615" actId="1076"/>
        <pc:sldMkLst>
          <pc:docMk/>
          <pc:sldMk cId="447772408" sldId="431"/>
        </pc:sldMkLst>
        <pc:spChg chg="mod">
          <ac:chgData name="Perrine Curé" userId="55346b46-7553-4b48-99d6-d5d7b26cee0d" providerId="ADAL" clId="{059E0C56-8208-4F95-B0FE-A599834935CA}" dt="2026-04-12T23:35:58.355" v="615" actId="1076"/>
          <ac:spMkLst>
            <pc:docMk/>
            <pc:sldMk cId="447772408" sldId="431"/>
            <ac:spMk id="28" creationId="{7F44323A-D008-19E8-C993-68D32AF07E69}"/>
          </ac:spMkLst>
        </pc:spChg>
        <pc:graphicFrameChg chg="mod modGraphic">
          <ac:chgData name="Perrine Curé" userId="55346b46-7553-4b48-99d6-d5d7b26cee0d" providerId="ADAL" clId="{059E0C56-8208-4F95-B0FE-A599834935CA}" dt="2026-04-12T23:35:53.484" v="614" actId="14100"/>
          <ac:graphicFrameMkLst>
            <pc:docMk/>
            <pc:sldMk cId="447772408" sldId="431"/>
            <ac:graphicFrameMk id="17" creationId="{FA04BCF3-3583-8E7D-7290-0CDC753C0D42}"/>
          </ac:graphicFrameMkLst>
        </pc:graphicFrameChg>
      </pc:sldChg>
    </pc:docChg>
  </pc:docChgLst>
</pc:chgInfo>
</file>

<file path=ppt/comments/modernComment_128_0.xml><?xml version="1.0" encoding="utf-8"?>
<p188:cmLst xmlns:a="http://schemas.openxmlformats.org/drawingml/2006/main" xmlns:r="http://schemas.openxmlformats.org/officeDocument/2006/relationships" xmlns:p188="http://schemas.microsoft.com/office/powerpoint/2018/8/main">
  <p188:cm id="{54DD985A-D4A3-4F4C-A639-C19211C6DCCA}" authorId="{59C48616-5C21-0979-DC1A-7EFDC3F0E22E}" status="resolved" created="2026-03-19T15:01:53.561" complete="100000">
    <ac:txMkLst xmlns:ac="http://schemas.microsoft.com/office/drawing/2013/main/command">
      <pc:docMk xmlns:pc="http://schemas.microsoft.com/office/powerpoint/2013/main/command"/>
      <pc:sldMk xmlns:pc="http://schemas.microsoft.com/office/powerpoint/2013/main/command" cId="0" sldId="296"/>
      <ac:spMk id="15" creationId="{00000000-0000-0000-0000-000000000000}"/>
      <ac:txMk cp="0" len="1362">
        <ac:context len="1434" hash="4259740896"/>
      </ac:txMk>
    </ac:txMkLst>
    <p188:pos x="17072648" y="385842"/>
    <p188:replyLst>
      <p188:reply id="{05E6E81E-A410-5D46-994E-DF6ABE876A6A}" authorId="{28903A50-BD75-4BF6-D4D6-120D18EE2932}" created="2026-03-22T15:38:49.694">
        <p188:txBody>
          <a:bodyPr/>
          <a:lstStyle/>
          <a:p>
            <a:r>
              <a:rPr lang="fr-FR"/>
              <a:t>J’imagine que cela est lié aux conséquences de ce mythe. Dans la page « conséquences », on met l’accent sur la manière dont le sexisme affecte concrètement les femmes, et la page intersectionnelle semble venir renforcer cette idée en montrant que ces effets sont encore plus marqués pour les femmes et les minorités de genre aux intersections.
Peut-être que l’intention était justement de ne pas centrer l’analyse sur les hommes, puisqu’il s’agit d’une discrimination « supposée ».
</a:t>
            </a:r>
          </a:p>
        </p188:txBody>
      </p188:reply>
    </p188:replyLst>
    <p188:txBody>
      <a:bodyPr/>
      <a:lstStyle/>
      <a:p>
        <a:r>
          <a:rPr lang="fr-CA"/>
          <a:t>En quoi cette page traite-t-elle de l’aspect intersectionnel de la supposée discrimination des hommes ?  </a:t>
        </a:r>
      </a:p>
    </p188:txBody>
  </p188:cm>
</p188:cmLst>
</file>

<file path=ppt/comments/modernComment_12B_0.xml><?xml version="1.0" encoding="utf-8"?>
<p188:cmLst xmlns:a="http://schemas.openxmlformats.org/drawingml/2006/main" xmlns:r="http://schemas.openxmlformats.org/officeDocument/2006/relationships" xmlns:p188="http://schemas.microsoft.com/office/powerpoint/2018/8/main">
  <p188:cm id="{F48A5ADA-E2B2-4F6A-8D30-03061E925FE1}" authorId="{59C48616-5C21-0979-DC1A-7EFDC3F0E22E}" status="resolved" created="2026-03-19T15:03:56.996" complete="100000">
    <ac:txMkLst xmlns:ac="http://schemas.microsoft.com/office/drawing/2013/main/command">
      <pc:docMk xmlns:pc="http://schemas.microsoft.com/office/powerpoint/2013/main/command"/>
      <pc:sldMk xmlns:pc="http://schemas.microsoft.com/office/powerpoint/2013/main/command" cId="0" sldId="299"/>
      <ac:spMk id="13" creationId="{00000000-0000-0000-0000-000000000000}"/>
      <ac:txMk cp="1314" len="56">
        <ac:context len="2160" hash="4229353538"/>
      </ac:txMk>
    </ac:txMkLst>
    <p188:pos x="6724610" y="3183745"/>
    <p188:txBody>
      <a:bodyPr/>
      <a:lstStyle/>
      <a:p>
        <a:r>
          <a:rPr lang="fr-CA"/>
          <a:t>Est-ce que cette distinction est clairement expliquée dans la SAE ?</a:t>
        </a:r>
      </a:p>
    </p188:txBody>
  </p188:cm>
</p188:cmLst>
</file>

<file path=ppt/comments/modernComment_156_0.xml><?xml version="1.0" encoding="utf-8"?>
<p188:cmLst xmlns:a="http://schemas.openxmlformats.org/drawingml/2006/main" xmlns:r="http://schemas.openxmlformats.org/officeDocument/2006/relationships" xmlns:p188="http://schemas.microsoft.com/office/powerpoint/2018/8/main">
  <p188:cm id="{390F2DED-A4EE-4F66-90FB-C967872000FD}" authorId="{59C48616-5C21-0979-DC1A-7EFDC3F0E22E}" status="resolved" created="2026-03-19T16:03:31.484" complete="100000">
    <ac:txMkLst xmlns:ac="http://schemas.microsoft.com/office/drawing/2013/main/command">
      <pc:docMk xmlns:pc="http://schemas.microsoft.com/office/powerpoint/2013/main/command"/>
      <pc:sldMk xmlns:pc="http://schemas.microsoft.com/office/powerpoint/2013/main/command" cId="0" sldId="342"/>
      <ac:spMk id="14" creationId="{00000000-0000-0000-0000-000000000000}"/>
      <ac:txMk cp="0" len="1215">
        <ac:context len="1274" hash="2047797861"/>
      </ac:txMk>
    </ac:txMkLst>
    <p188:pos x="16537405" y="389687"/>
    <p188:replyLst>
      <p188:reply id="{EDC893B5-73B4-8C4E-AB0F-6E8FCEFFE9D1}" authorId="{28903A50-BD75-4BF6-D4D6-120D18EE2932}" created="2026-03-22T16:02:04.807">
        <p188:txBody>
          <a:bodyPr/>
          <a:lstStyle/>
          <a:p>
            <a:r>
              <a:rPr lang="fr-FR"/>
              <a:t>Le mythe présente le Québec comme un modèle, mais plusieurs femmes au Québec témoignent encore de situations de sexisme, notamment dans les milieux hospitaliers, comme mentionné. Ces réalités sont encore plus marquées pour les femmes appartenant à des groupes racisés, ce qui met en lumière une dimension intersectionnelle.
Encore une fois, cela demande aux élèves de faire des liens et d’analyser la situation, ce qui  est pertinent et formateur. Tellement de choses auraient pu être ajoutés ici.. On peut modifier. Je te laisse choisir. </a:t>
            </a:r>
          </a:p>
        </p188:txBody>
      </p188:reply>
      <p188:reply id="{7E3B15BA-C544-6745-8E45-1E20C2833C95}" authorId="{28903A50-BD75-4BF6-D4D6-120D18EE2932}" created="2026-03-22T17:52:42.115">
        <p188:txBody>
          <a:bodyPr/>
          <a:lstStyle/>
          <a:p>
            <a:r>
              <a:rPr lang="fr-FR"/>
              <a:t>Dans leur tableau, ils auront d’abord noté des éléments pour déconstruire le mythe, c’est-à-dire des exemples et des données montrant que des inégalités de genre existent encore au Québec. Lors de la lecture intersectionnelle, ils ajouteront de nouveaux éléments qui viennent nuancer et approfondir leur analyse en mettant en lumière ces inégalités à partir d’une perspective intersectionnelle, avec des exemples plus précis. Je trouve que cela fonctionne bien.</a:t>
            </a:r>
          </a:p>
        </p188:txBody>
      </p188:reply>
    </p188:replyLst>
    <p188:txBody>
      <a:bodyPr/>
      <a:lstStyle/>
      <a:p>
        <a:r>
          <a:rPr lang="fr-CA"/>
          <a:t>Tout comme la page 41, je ne vois pas le lien ici entre le mythe 8 et l’intersectionnalité.</a:t>
        </a:r>
      </a:p>
    </p188:txBody>
  </p188:cm>
</p188:cmLst>
</file>

<file path=ppt/comments/modernComment_159_0.xml><?xml version="1.0" encoding="utf-8"?>
<p188:cmLst xmlns:a="http://schemas.openxmlformats.org/drawingml/2006/main" xmlns:r="http://schemas.openxmlformats.org/officeDocument/2006/relationships" xmlns:p188="http://schemas.microsoft.com/office/powerpoint/2018/8/main">
  <p188:cm id="{BADAC3BF-C5F0-45EC-839B-191440F223B8}" authorId="{59C48616-5C21-0979-DC1A-7EFDC3F0E22E}" status="resolved" created="2026-03-20T20:17:11.868" complete="100000">
    <ac:deMkLst xmlns:ac="http://schemas.microsoft.com/office/drawing/2013/main/command">
      <pc:docMk xmlns:pc="http://schemas.microsoft.com/office/powerpoint/2013/main/command"/>
      <pc:sldMk xmlns:pc="http://schemas.microsoft.com/office/powerpoint/2013/main/command" cId="0" sldId="345"/>
      <ac:spMk id="15" creationId="{00000000-0000-0000-0000-000000000000}"/>
    </ac:deMkLst>
    <p188:replyLst>
      <p188:reply id="{405AECCF-8433-6E49-810E-4ED763B9473D}" authorId="{28903A50-BD75-4BF6-D4D6-120D18EE2932}" created="2026-03-21T18:51:42.093">
        <p188:txBody>
          <a:bodyPr/>
          <a:lstStyle/>
          <a:p>
            <a:r>
              <a:rPr lang="fr-FR"/>
              <a:t>OUI :) j'enlève le jaune</a:t>
            </a:r>
          </a:p>
        </p188:txBody>
      </p188:reply>
    </p188:replyLst>
    <p188:txBody>
      <a:bodyPr/>
      <a:lstStyle/>
      <a:p>
        <a:r>
          <a:rPr lang="fr-CA"/>
          <a:t>UN ajout de ma part 😉 Si tu es d’accord, tu peux enlever le jaune.</a:t>
        </a:r>
      </a:p>
    </p188:txBody>
  </p188:cm>
</p188:cmLst>
</file>

<file path=ppt/comments/modernComment_17F_0.xml><?xml version="1.0" encoding="utf-8"?>
<p188:cmLst xmlns:a="http://schemas.openxmlformats.org/drawingml/2006/main" xmlns:r="http://schemas.openxmlformats.org/officeDocument/2006/relationships" xmlns:p188="http://schemas.microsoft.com/office/powerpoint/2018/8/main">
  <p188:cm id="{5F8C270F-DCA3-4940-B6C4-EA1C02CB1D13}" authorId="{59C48616-5C21-0979-DC1A-7EFDC3F0E22E}" status="resolved" created="2026-03-21T01:34:48.593" complete="100000">
    <ac:txMkLst xmlns:ac="http://schemas.microsoft.com/office/drawing/2013/main/command">
      <pc:docMk xmlns:pc="http://schemas.microsoft.com/office/powerpoint/2013/main/command"/>
      <pc:sldMk xmlns:pc="http://schemas.microsoft.com/office/powerpoint/2013/main/command" cId="0" sldId="383"/>
      <ac:spMk id="13" creationId="{00000000-0000-0000-0000-000000000000}"/>
      <ac:txMk cp="966">
        <ac:context len="2313" hash="1345789739"/>
      </ac:txMk>
    </ac:txMkLst>
    <p188:pos x="14535766" y="2621562"/>
    <p188:replyLst>
      <p188:reply id="{E5E5CBF7-B25D-DA4C-AC62-ECE7054ABBC8}" authorId="{28903A50-BD75-4BF6-D4D6-120D18EE2932}" created="2026-03-22T16:09:03.240">
        <p188:txBody>
          <a:bodyPr/>
          <a:lstStyle/>
          <a:p>
            <a:r>
              <a:rPr lang="fr-FR"/>
              <a:t>Modifié</a:t>
            </a:r>
          </a:p>
        </p188:txBody>
      </p188:reply>
    </p188:replyLst>
    <p188:txBody>
      <a:bodyPr/>
      <a:lstStyle/>
      <a:p>
        <a:r>
          <a:rPr lang="fr-CA"/>
          <a:t>Qu’est-ce que c’est ?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07611D-59C8-AC4E-A7A0-8D80C730449D}" type="datetimeFigureOut">
              <a:rPr lang="fr-FR" smtClean="0"/>
              <a:t>12/04/2026</a:t>
            </a:fld>
            <a:endParaRPr lang="fr-FR"/>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6B4761-F857-9848-B154-EFF1B3113264}" type="slidenum">
              <a:rPr lang="fr-FR" smtClean="0"/>
              <a:t>‹N°›</a:t>
            </a:fld>
            <a:endParaRPr lang="fr-FR"/>
          </a:p>
        </p:txBody>
      </p:sp>
    </p:spTree>
    <p:extLst>
      <p:ext uri="{BB962C8B-B14F-4D97-AF65-F5344CB8AC3E}">
        <p14:creationId xmlns:p14="http://schemas.microsoft.com/office/powerpoint/2010/main" val="2318403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66B4761-F857-9848-B154-EFF1B3113264}" type="slidenum">
              <a:rPr lang="fr-FR" smtClean="0"/>
              <a:t>75</a:t>
            </a:fld>
            <a:endParaRPr lang="fr-FR"/>
          </a:p>
        </p:txBody>
      </p:sp>
    </p:spTree>
    <p:extLst>
      <p:ext uri="{BB962C8B-B14F-4D97-AF65-F5344CB8AC3E}">
        <p14:creationId xmlns:p14="http://schemas.microsoft.com/office/powerpoint/2010/main" val="3928670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966B4761-F857-9848-B154-EFF1B3113264}" type="slidenum">
              <a:rPr lang="fr-FR" smtClean="0"/>
              <a:t>78</a:t>
            </a:fld>
            <a:endParaRPr lang="fr-FR"/>
          </a:p>
        </p:txBody>
      </p:sp>
    </p:spTree>
    <p:extLst>
      <p:ext uri="{BB962C8B-B14F-4D97-AF65-F5344CB8AC3E}">
        <p14:creationId xmlns:p14="http://schemas.microsoft.com/office/powerpoint/2010/main" val="2260486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966B4761-F857-9848-B154-EFF1B3113264}" type="slidenum">
              <a:rPr lang="fr-FR" smtClean="0"/>
              <a:t>90</a:t>
            </a:fld>
            <a:endParaRPr lang="fr-FR"/>
          </a:p>
        </p:txBody>
      </p:sp>
    </p:spTree>
    <p:extLst>
      <p:ext uri="{BB962C8B-B14F-4D97-AF65-F5344CB8AC3E}">
        <p14:creationId xmlns:p14="http://schemas.microsoft.com/office/powerpoint/2010/main" val="14240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966B4761-F857-9848-B154-EFF1B3113264}" type="slidenum">
              <a:rPr lang="fr-FR" smtClean="0"/>
              <a:t>95</a:t>
            </a:fld>
            <a:endParaRPr lang="fr-FR"/>
          </a:p>
        </p:txBody>
      </p:sp>
    </p:spTree>
    <p:extLst>
      <p:ext uri="{BB962C8B-B14F-4D97-AF65-F5344CB8AC3E}">
        <p14:creationId xmlns:p14="http://schemas.microsoft.com/office/powerpoint/2010/main" val="3097714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4.svg"/><Relationship Id="rId2" Type="http://schemas.openxmlformats.org/officeDocument/2006/relationships/tags" Target="../tags/tag2.xml"/><Relationship Id="rId16" Type="http://schemas.openxmlformats.org/officeDocument/2006/relationships/image" Target="../media/image3.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2.sv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image" Target="../media/image10.pn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hyperlink" Target="http://www.educaloi.qc.ca/actualites-juridiques/evolution-droits-femmes-quebec/" TargetMode="Externa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hyperlink" Target="http://www.unifor.org/fr/nouvelles/toutes-les-nouvelles/journee-pour-lequite-salariale-2025-quand-les-femmes-sont-moins-bien" TargetMode="External"/><Relationship Id="rId5" Type="http://schemas.openxmlformats.org/officeDocument/2006/relationships/tags" Target="../tags/tag87.xml"/><Relationship Id="rId10" Type="http://schemas.openxmlformats.org/officeDocument/2006/relationships/slideLayout" Target="../slideLayouts/slideLayout7.xml"/><Relationship Id="rId4" Type="http://schemas.openxmlformats.org/officeDocument/2006/relationships/tags" Target="../tags/tag86.xml"/><Relationship Id="rId9" Type="http://schemas.openxmlformats.org/officeDocument/2006/relationships/tags" Target="../tags/tag91.xml"/></Relationships>
</file>

<file path=ppt/slides/_rels/slide100.xml.rels><?xml version="1.0" encoding="UTF-8" standalone="yes"?>
<Relationships xmlns="http://schemas.openxmlformats.org/package/2006/relationships"><Relationship Id="rId8" Type="http://schemas.openxmlformats.org/officeDocument/2006/relationships/tags" Target="../tags/tag958.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953.xml"/><Relationship Id="rId7" Type="http://schemas.openxmlformats.org/officeDocument/2006/relationships/tags" Target="../tags/tag957.xml"/><Relationship Id="rId12" Type="http://schemas.openxmlformats.org/officeDocument/2006/relationships/tags" Target="../tags/tag962.xml"/><Relationship Id="rId17" Type="http://schemas.openxmlformats.org/officeDocument/2006/relationships/image" Target="../media/image4.svg"/><Relationship Id="rId2" Type="http://schemas.openxmlformats.org/officeDocument/2006/relationships/tags" Target="../tags/tag952.xml"/><Relationship Id="rId16" Type="http://schemas.openxmlformats.org/officeDocument/2006/relationships/image" Target="../media/image3.svg"/><Relationship Id="rId1" Type="http://schemas.openxmlformats.org/officeDocument/2006/relationships/tags" Target="../tags/tag951.xml"/><Relationship Id="rId6" Type="http://schemas.openxmlformats.org/officeDocument/2006/relationships/tags" Target="../tags/tag956.xml"/><Relationship Id="rId11" Type="http://schemas.openxmlformats.org/officeDocument/2006/relationships/tags" Target="../tags/tag961.xml"/><Relationship Id="rId5" Type="http://schemas.openxmlformats.org/officeDocument/2006/relationships/tags" Target="../tags/tag955.xml"/><Relationship Id="rId15" Type="http://schemas.openxmlformats.org/officeDocument/2006/relationships/image" Target="../media/image2.svg"/><Relationship Id="rId10" Type="http://schemas.openxmlformats.org/officeDocument/2006/relationships/tags" Target="../tags/tag960.xml"/><Relationship Id="rId4" Type="http://schemas.openxmlformats.org/officeDocument/2006/relationships/tags" Target="../tags/tag954.xml"/><Relationship Id="rId9" Type="http://schemas.openxmlformats.org/officeDocument/2006/relationships/tags" Target="../tags/tag959.xml"/><Relationship Id="rId14" Type="http://schemas.openxmlformats.org/officeDocument/2006/relationships/image" Target="../media/image1.png"/></Relationships>
</file>

<file path=ppt/slides/_rels/slide101.xml.rels><?xml version="1.0" encoding="UTF-8" standalone="yes"?>
<Relationships xmlns="http://schemas.openxmlformats.org/package/2006/relationships"><Relationship Id="rId8" Type="http://schemas.openxmlformats.org/officeDocument/2006/relationships/tags" Target="../tags/tag970.xml"/><Relationship Id="rId13" Type="http://schemas.openxmlformats.org/officeDocument/2006/relationships/image" Target="../media/image6.png"/><Relationship Id="rId3" Type="http://schemas.openxmlformats.org/officeDocument/2006/relationships/tags" Target="../tags/tag965.xml"/><Relationship Id="rId7" Type="http://schemas.openxmlformats.org/officeDocument/2006/relationships/tags" Target="../tags/tag969.xml"/><Relationship Id="rId12" Type="http://schemas.openxmlformats.org/officeDocument/2006/relationships/slideLayout" Target="../slideLayouts/slideLayout7.xml"/><Relationship Id="rId2" Type="http://schemas.openxmlformats.org/officeDocument/2006/relationships/tags" Target="../tags/tag964.xml"/><Relationship Id="rId1" Type="http://schemas.openxmlformats.org/officeDocument/2006/relationships/tags" Target="../tags/tag963.xml"/><Relationship Id="rId6" Type="http://schemas.openxmlformats.org/officeDocument/2006/relationships/tags" Target="../tags/tag968.xml"/><Relationship Id="rId11" Type="http://schemas.openxmlformats.org/officeDocument/2006/relationships/tags" Target="../tags/tag973.xml"/><Relationship Id="rId5" Type="http://schemas.openxmlformats.org/officeDocument/2006/relationships/tags" Target="../tags/tag967.xml"/><Relationship Id="rId15" Type="http://schemas.openxmlformats.org/officeDocument/2006/relationships/hyperlink" Target="http://www.unwomen.org/" TargetMode="External"/><Relationship Id="rId10" Type="http://schemas.openxmlformats.org/officeDocument/2006/relationships/tags" Target="../tags/tag972.xml"/><Relationship Id="rId4" Type="http://schemas.openxmlformats.org/officeDocument/2006/relationships/tags" Target="../tags/tag966.xml"/><Relationship Id="rId9" Type="http://schemas.openxmlformats.org/officeDocument/2006/relationships/tags" Target="../tags/tag971.xml"/><Relationship Id="rId14" Type="http://schemas.openxmlformats.org/officeDocument/2006/relationships/hyperlink" Target="https://news.un.org/fr/story/2025/11/1157958" TargetMode="External"/></Relationships>
</file>

<file path=ppt/slides/_rels/slide102.xml.rels><?xml version="1.0" encoding="UTF-8" standalone="yes"?>
<Relationships xmlns="http://schemas.openxmlformats.org/package/2006/relationships"><Relationship Id="rId8" Type="http://schemas.openxmlformats.org/officeDocument/2006/relationships/tags" Target="../tags/tag981.xml"/><Relationship Id="rId3" Type="http://schemas.openxmlformats.org/officeDocument/2006/relationships/tags" Target="../tags/tag976.xml"/><Relationship Id="rId7" Type="http://schemas.openxmlformats.org/officeDocument/2006/relationships/tags" Target="../tags/tag980.xml"/><Relationship Id="rId2" Type="http://schemas.openxmlformats.org/officeDocument/2006/relationships/tags" Target="../tags/tag975.xml"/><Relationship Id="rId1" Type="http://schemas.openxmlformats.org/officeDocument/2006/relationships/tags" Target="../tags/tag974.xml"/><Relationship Id="rId6" Type="http://schemas.openxmlformats.org/officeDocument/2006/relationships/tags" Target="../tags/tag979.xml"/><Relationship Id="rId5" Type="http://schemas.openxmlformats.org/officeDocument/2006/relationships/tags" Target="../tags/tag978.xml"/><Relationship Id="rId10" Type="http://schemas.openxmlformats.org/officeDocument/2006/relationships/image" Target="../media/image3.svg"/><Relationship Id="rId4" Type="http://schemas.openxmlformats.org/officeDocument/2006/relationships/tags" Target="../tags/tag977.xml"/><Relationship Id="rId9"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8" Type="http://schemas.openxmlformats.org/officeDocument/2006/relationships/tags" Target="../tags/tag989.xml"/><Relationship Id="rId13" Type="http://schemas.openxmlformats.org/officeDocument/2006/relationships/hyperlink" Target="http://www.csf.gouv.qc.ca/wp-content/uploads/portrait-quebecoise-edition-violence.pdf" TargetMode="External"/><Relationship Id="rId3" Type="http://schemas.openxmlformats.org/officeDocument/2006/relationships/tags" Target="../tags/tag984.xml"/><Relationship Id="rId7" Type="http://schemas.openxmlformats.org/officeDocument/2006/relationships/tags" Target="../tags/tag988.xml"/><Relationship Id="rId12" Type="http://schemas.openxmlformats.org/officeDocument/2006/relationships/slideLayout" Target="../slideLayouts/slideLayout7.xml"/><Relationship Id="rId2" Type="http://schemas.openxmlformats.org/officeDocument/2006/relationships/tags" Target="../tags/tag983.xml"/><Relationship Id="rId1" Type="http://schemas.openxmlformats.org/officeDocument/2006/relationships/tags" Target="../tags/tag982.xml"/><Relationship Id="rId6" Type="http://schemas.openxmlformats.org/officeDocument/2006/relationships/tags" Target="../tags/tag987.xml"/><Relationship Id="rId11" Type="http://schemas.openxmlformats.org/officeDocument/2006/relationships/tags" Target="../tags/tag992.xml"/><Relationship Id="rId5" Type="http://schemas.openxmlformats.org/officeDocument/2006/relationships/tags" Target="../tags/tag986.xml"/><Relationship Id="rId10" Type="http://schemas.openxmlformats.org/officeDocument/2006/relationships/tags" Target="../tags/tag991.xml"/><Relationship Id="rId4" Type="http://schemas.openxmlformats.org/officeDocument/2006/relationships/tags" Target="../tags/tag985.xml"/><Relationship Id="rId9" Type="http://schemas.openxmlformats.org/officeDocument/2006/relationships/tags" Target="../tags/tag990.xml"/><Relationship Id="rId14" Type="http://schemas.openxmlformats.org/officeDocument/2006/relationships/image" Target="../media/image2.svg"/></Relationships>
</file>

<file path=ppt/slides/_rels/slide104.xml.rels><?xml version="1.0" encoding="UTF-8" standalone="yes"?>
<Relationships xmlns="http://schemas.openxmlformats.org/package/2006/relationships"><Relationship Id="rId8" Type="http://schemas.openxmlformats.org/officeDocument/2006/relationships/tags" Target="../tags/tag1000.xml"/><Relationship Id="rId3" Type="http://schemas.openxmlformats.org/officeDocument/2006/relationships/tags" Target="../tags/tag995.xml"/><Relationship Id="rId7" Type="http://schemas.openxmlformats.org/officeDocument/2006/relationships/tags" Target="../tags/tag999.xml"/><Relationship Id="rId12" Type="http://schemas.openxmlformats.org/officeDocument/2006/relationships/image" Target="../media/image2.svg"/><Relationship Id="rId2" Type="http://schemas.openxmlformats.org/officeDocument/2006/relationships/tags" Target="../tags/tag994.xml"/><Relationship Id="rId1" Type="http://schemas.openxmlformats.org/officeDocument/2006/relationships/tags" Target="../tags/tag993.xml"/><Relationship Id="rId6" Type="http://schemas.openxmlformats.org/officeDocument/2006/relationships/tags" Target="../tags/tag998.xml"/><Relationship Id="rId11" Type="http://schemas.openxmlformats.org/officeDocument/2006/relationships/hyperlink" Target="https://www.lapresse.ca/actualites/poignardee-a-14-ans-par-un-garcon-qu-elle-avait-rejete/2026-02-18/je-me-disais-qu-il-allait-me-tuer.php" TargetMode="External"/><Relationship Id="rId5" Type="http://schemas.openxmlformats.org/officeDocument/2006/relationships/tags" Target="../tags/tag997.xml"/><Relationship Id="rId10" Type="http://schemas.openxmlformats.org/officeDocument/2006/relationships/slideLayout" Target="../slideLayouts/slideLayout7.xml"/><Relationship Id="rId4" Type="http://schemas.openxmlformats.org/officeDocument/2006/relationships/tags" Target="../tags/tag996.xml"/><Relationship Id="rId9" Type="http://schemas.openxmlformats.org/officeDocument/2006/relationships/tags" Target="../tags/tag1001.xml"/></Relationships>
</file>

<file path=ppt/slides/_rels/slide105.xml.rels><?xml version="1.0" encoding="UTF-8" standalone="yes"?>
<Relationships xmlns="http://schemas.openxmlformats.org/package/2006/relationships"><Relationship Id="rId8" Type="http://schemas.openxmlformats.org/officeDocument/2006/relationships/tags" Target="../tags/tag1009.xml"/><Relationship Id="rId3" Type="http://schemas.openxmlformats.org/officeDocument/2006/relationships/tags" Target="../tags/tag1004.xml"/><Relationship Id="rId7" Type="http://schemas.openxmlformats.org/officeDocument/2006/relationships/tags" Target="../tags/tag1008.xml"/><Relationship Id="rId2" Type="http://schemas.openxmlformats.org/officeDocument/2006/relationships/tags" Target="../tags/tag1003.xml"/><Relationship Id="rId1" Type="http://schemas.openxmlformats.org/officeDocument/2006/relationships/tags" Target="../tags/tag1002.xml"/><Relationship Id="rId6" Type="http://schemas.openxmlformats.org/officeDocument/2006/relationships/tags" Target="../tags/tag1007.xml"/><Relationship Id="rId5" Type="http://schemas.openxmlformats.org/officeDocument/2006/relationships/tags" Target="../tags/tag1006.xml"/><Relationship Id="rId10" Type="http://schemas.openxmlformats.org/officeDocument/2006/relationships/image" Target="../media/image3.svg"/><Relationship Id="rId4" Type="http://schemas.openxmlformats.org/officeDocument/2006/relationships/tags" Target="../tags/tag1005.xml"/><Relationship Id="rId9"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tags" Target="../tags/tag1017.xml"/><Relationship Id="rId3" Type="http://schemas.openxmlformats.org/officeDocument/2006/relationships/tags" Target="../tags/tag1012.xml"/><Relationship Id="rId7" Type="http://schemas.openxmlformats.org/officeDocument/2006/relationships/tags" Target="../tags/tag1016.xml"/><Relationship Id="rId12" Type="http://schemas.openxmlformats.org/officeDocument/2006/relationships/image" Target="../media/image19.png"/><Relationship Id="rId2" Type="http://schemas.openxmlformats.org/officeDocument/2006/relationships/tags" Target="../tags/tag1011.xml"/><Relationship Id="rId1" Type="http://schemas.openxmlformats.org/officeDocument/2006/relationships/tags" Target="../tags/tag1010.xml"/><Relationship Id="rId6" Type="http://schemas.openxmlformats.org/officeDocument/2006/relationships/tags" Target="../tags/tag1015.xml"/><Relationship Id="rId11" Type="http://schemas.openxmlformats.org/officeDocument/2006/relationships/hyperlink" Target="https://statistique.quebec.ca/vitrine/egalite&#231;" TargetMode="External"/><Relationship Id="rId5" Type="http://schemas.openxmlformats.org/officeDocument/2006/relationships/tags" Target="../tags/tag1014.xml"/><Relationship Id="rId10" Type="http://schemas.openxmlformats.org/officeDocument/2006/relationships/hyperlink" Target="nunivaat.org" TargetMode="External"/><Relationship Id="rId4" Type="http://schemas.openxmlformats.org/officeDocument/2006/relationships/tags" Target="../tags/tag1013.xml"/><Relationship Id="rId9"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8" Type="http://schemas.openxmlformats.org/officeDocument/2006/relationships/tags" Target="../tags/tag1025.xml"/><Relationship Id="rId3" Type="http://schemas.openxmlformats.org/officeDocument/2006/relationships/tags" Target="../tags/tag1020.xml"/><Relationship Id="rId7" Type="http://schemas.openxmlformats.org/officeDocument/2006/relationships/tags" Target="../tags/tag1024.xml"/><Relationship Id="rId2" Type="http://schemas.openxmlformats.org/officeDocument/2006/relationships/tags" Target="../tags/tag1019.xml"/><Relationship Id="rId1" Type="http://schemas.openxmlformats.org/officeDocument/2006/relationships/tags" Target="../tags/tag1018.xml"/><Relationship Id="rId6" Type="http://schemas.openxmlformats.org/officeDocument/2006/relationships/tags" Target="../tags/tag1023.xml"/><Relationship Id="rId5" Type="http://schemas.openxmlformats.org/officeDocument/2006/relationships/tags" Target="../tags/tag1022.xml"/><Relationship Id="rId10" Type="http://schemas.openxmlformats.org/officeDocument/2006/relationships/image" Target="../media/image3.svg"/><Relationship Id="rId4" Type="http://schemas.openxmlformats.org/officeDocument/2006/relationships/tags" Target="../tags/tag1021.xml"/><Relationship Id="rId9"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8" Type="http://schemas.openxmlformats.org/officeDocument/2006/relationships/tags" Target="../tags/tag1033.xml"/><Relationship Id="rId3" Type="http://schemas.openxmlformats.org/officeDocument/2006/relationships/tags" Target="../tags/tag1028.xml"/><Relationship Id="rId7" Type="http://schemas.openxmlformats.org/officeDocument/2006/relationships/tags" Target="../tags/tag1032.xml"/><Relationship Id="rId12" Type="http://schemas.openxmlformats.org/officeDocument/2006/relationships/image" Target="../media/image9.svg"/><Relationship Id="rId2" Type="http://schemas.openxmlformats.org/officeDocument/2006/relationships/tags" Target="../tags/tag1027.xml"/><Relationship Id="rId1" Type="http://schemas.openxmlformats.org/officeDocument/2006/relationships/tags" Target="../tags/tag1026.xml"/><Relationship Id="rId6" Type="http://schemas.openxmlformats.org/officeDocument/2006/relationships/tags" Target="../tags/tag1031.xml"/><Relationship Id="rId11" Type="http://schemas.openxmlformats.org/officeDocument/2006/relationships/slideLayout" Target="../slideLayouts/slideLayout7.xml"/><Relationship Id="rId5" Type="http://schemas.openxmlformats.org/officeDocument/2006/relationships/tags" Target="../tags/tag1030.xml"/><Relationship Id="rId10" Type="http://schemas.openxmlformats.org/officeDocument/2006/relationships/tags" Target="../tags/tag1035.xml"/><Relationship Id="rId4" Type="http://schemas.openxmlformats.org/officeDocument/2006/relationships/tags" Target="../tags/tag1029.xml"/><Relationship Id="rId9" Type="http://schemas.openxmlformats.org/officeDocument/2006/relationships/tags" Target="../tags/tag1034.xml"/></Relationships>
</file>

<file path=ppt/slides/_rels/slide109.xml.rels><?xml version="1.0" encoding="UTF-8" standalone="yes"?>
<Relationships xmlns="http://schemas.openxmlformats.org/package/2006/relationships"><Relationship Id="rId8" Type="http://schemas.openxmlformats.org/officeDocument/2006/relationships/tags" Target="../tags/tag1043.xml"/><Relationship Id="rId3" Type="http://schemas.openxmlformats.org/officeDocument/2006/relationships/tags" Target="../tags/tag1038.xml"/><Relationship Id="rId7" Type="http://schemas.openxmlformats.org/officeDocument/2006/relationships/tags" Target="../tags/tag1042.xml"/><Relationship Id="rId2" Type="http://schemas.openxmlformats.org/officeDocument/2006/relationships/tags" Target="../tags/tag1037.xml"/><Relationship Id="rId1" Type="http://schemas.openxmlformats.org/officeDocument/2006/relationships/tags" Target="../tags/tag1036.xml"/><Relationship Id="rId6" Type="http://schemas.openxmlformats.org/officeDocument/2006/relationships/tags" Target="../tags/tag1041.xml"/><Relationship Id="rId11" Type="http://schemas.openxmlformats.org/officeDocument/2006/relationships/hyperlink" Target="http://www.lapresse.ca/actualites/2026-03-11/les-femmes-immigrantes-parrainees-par-des-conjoints-violents-une-realite-meconnue.php" TargetMode="External"/><Relationship Id="rId5" Type="http://schemas.openxmlformats.org/officeDocument/2006/relationships/tags" Target="../tags/tag1040.xml"/><Relationship Id="rId10" Type="http://schemas.openxmlformats.org/officeDocument/2006/relationships/hyperlink" Target="http://www.afn.ca/fr/droits-justice/femmes-et-filles-autochtones-disparues-et-assassinees/" TargetMode="External"/><Relationship Id="rId4" Type="http://schemas.openxmlformats.org/officeDocument/2006/relationships/tags" Target="../tags/tag1039.xml"/><Relationship Id="rId9"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slideLayout" Target="../slideLayouts/slideLayout7.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17" Type="http://schemas.openxmlformats.org/officeDocument/2006/relationships/image" Target="../media/image14.jpeg"/><Relationship Id="rId2" Type="http://schemas.openxmlformats.org/officeDocument/2006/relationships/tags" Target="../tags/tag93.xml"/><Relationship Id="rId16" Type="http://schemas.openxmlformats.org/officeDocument/2006/relationships/image" Target="../media/image13.jpeg"/><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image" Target="../media/image12.jpeg"/><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image" Target="../media/image11.jpeg"/></Relationships>
</file>

<file path=ppt/slides/_rels/slide110.xml.rels><?xml version="1.0" encoding="UTF-8" standalone="yes"?>
<Relationships xmlns="http://schemas.openxmlformats.org/package/2006/relationships"><Relationship Id="rId8" Type="http://schemas.openxmlformats.org/officeDocument/2006/relationships/tags" Target="../tags/tag1051.xml"/><Relationship Id="rId13" Type="http://schemas.openxmlformats.org/officeDocument/2006/relationships/slideLayout" Target="../slideLayouts/slideLayout7.xml"/><Relationship Id="rId3" Type="http://schemas.openxmlformats.org/officeDocument/2006/relationships/tags" Target="../tags/tag1046.xml"/><Relationship Id="rId7" Type="http://schemas.openxmlformats.org/officeDocument/2006/relationships/tags" Target="../tags/tag1050.xml"/><Relationship Id="rId12" Type="http://schemas.openxmlformats.org/officeDocument/2006/relationships/tags" Target="../tags/tag1055.xml"/><Relationship Id="rId17" Type="http://schemas.openxmlformats.org/officeDocument/2006/relationships/image" Target="../media/image14.jpeg"/><Relationship Id="rId2" Type="http://schemas.openxmlformats.org/officeDocument/2006/relationships/tags" Target="../tags/tag1045.xml"/><Relationship Id="rId16" Type="http://schemas.openxmlformats.org/officeDocument/2006/relationships/image" Target="../media/image13.jpeg"/><Relationship Id="rId1" Type="http://schemas.openxmlformats.org/officeDocument/2006/relationships/tags" Target="../tags/tag1044.xml"/><Relationship Id="rId6" Type="http://schemas.openxmlformats.org/officeDocument/2006/relationships/tags" Target="../tags/tag1049.xml"/><Relationship Id="rId11" Type="http://schemas.openxmlformats.org/officeDocument/2006/relationships/tags" Target="../tags/tag1054.xml"/><Relationship Id="rId5" Type="http://schemas.openxmlformats.org/officeDocument/2006/relationships/tags" Target="../tags/tag1048.xml"/><Relationship Id="rId15" Type="http://schemas.openxmlformats.org/officeDocument/2006/relationships/image" Target="../media/image12.jpeg"/><Relationship Id="rId10" Type="http://schemas.openxmlformats.org/officeDocument/2006/relationships/tags" Target="../tags/tag1053.xml"/><Relationship Id="rId4" Type="http://schemas.openxmlformats.org/officeDocument/2006/relationships/tags" Target="../tags/tag1047.xml"/><Relationship Id="rId9" Type="http://schemas.openxmlformats.org/officeDocument/2006/relationships/tags" Target="../tags/tag1052.xml"/><Relationship Id="rId14" Type="http://schemas.openxmlformats.org/officeDocument/2006/relationships/image" Target="../media/image11.jpeg"/></Relationships>
</file>

<file path=ppt/slides/_rels/slide111.xml.rels><?xml version="1.0" encoding="UTF-8" standalone="yes"?>
<Relationships xmlns="http://schemas.openxmlformats.org/package/2006/relationships"><Relationship Id="rId8" Type="http://schemas.openxmlformats.org/officeDocument/2006/relationships/tags" Target="../tags/tag1063.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1058.xml"/><Relationship Id="rId7" Type="http://schemas.openxmlformats.org/officeDocument/2006/relationships/tags" Target="../tags/tag1062.xml"/><Relationship Id="rId12" Type="http://schemas.openxmlformats.org/officeDocument/2006/relationships/tags" Target="../tags/tag1067.xml"/><Relationship Id="rId17" Type="http://schemas.openxmlformats.org/officeDocument/2006/relationships/image" Target="../media/image4.svg"/><Relationship Id="rId2" Type="http://schemas.openxmlformats.org/officeDocument/2006/relationships/tags" Target="../tags/tag1057.xml"/><Relationship Id="rId16" Type="http://schemas.openxmlformats.org/officeDocument/2006/relationships/image" Target="../media/image3.svg"/><Relationship Id="rId1" Type="http://schemas.openxmlformats.org/officeDocument/2006/relationships/tags" Target="../tags/tag1056.xml"/><Relationship Id="rId6" Type="http://schemas.openxmlformats.org/officeDocument/2006/relationships/tags" Target="../tags/tag1061.xml"/><Relationship Id="rId11" Type="http://schemas.openxmlformats.org/officeDocument/2006/relationships/tags" Target="../tags/tag1066.xml"/><Relationship Id="rId5" Type="http://schemas.openxmlformats.org/officeDocument/2006/relationships/tags" Target="../tags/tag1060.xml"/><Relationship Id="rId15" Type="http://schemas.openxmlformats.org/officeDocument/2006/relationships/image" Target="../media/image2.svg"/><Relationship Id="rId10" Type="http://schemas.openxmlformats.org/officeDocument/2006/relationships/tags" Target="../tags/tag1065.xml"/><Relationship Id="rId4" Type="http://schemas.openxmlformats.org/officeDocument/2006/relationships/tags" Target="../tags/tag1059.xml"/><Relationship Id="rId9" Type="http://schemas.openxmlformats.org/officeDocument/2006/relationships/tags" Target="../tags/tag1064.xml"/><Relationship Id="rId14" Type="http://schemas.openxmlformats.org/officeDocument/2006/relationships/image" Target="../media/image1.png"/></Relationships>
</file>

<file path=ppt/slides/_rels/slide112.xml.rels><?xml version="1.0" encoding="UTF-8" standalone="yes"?>
<Relationships xmlns="http://schemas.openxmlformats.org/package/2006/relationships"><Relationship Id="rId8" Type="http://schemas.openxmlformats.org/officeDocument/2006/relationships/tags" Target="../tags/tag1075.xml"/><Relationship Id="rId3" Type="http://schemas.openxmlformats.org/officeDocument/2006/relationships/tags" Target="../tags/tag1070.xml"/><Relationship Id="rId7" Type="http://schemas.openxmlformats.org/officeDocument/2006/relationships/tags" Target="../tags/tag1074.xml"/><Relationship Id="rId12" Type="http://schemas.openxmlformats.org/officeDocument/2006/relationships/image" Target="../media/image30.svg"/><Relationship Id="rId2" Type="http://schemas.openxmlformats.org/officeDocument/2006/relationships/tags" Target="../tags/tag1069.xml"/><Relationship Id="rId1" Type="http://schemas.openxmlformats.org/officeDocument/2006/relationships/tags" Target="../tags/tag1068.xml"/><Relationship Id="rId6" Type="http://schemas.openxmlformats.org/officeDocument/2006/relationships/tags" Target="../tags/tag1073.xml"/><Relationship Id="rId11" Type="http://schemas.openxmlformats.org/officeDocument/2006/relationships/hyperlink" Target="http://www.ici.radio-canada.ca/ohdio/premiere/emissions/premiere-heure/segments/rattrapage/1841810/livre-revolution-identites-genre-enfin-expliquee-michel-dorais" TargetMode="External"/><Relationship Id="rId5" Type="http://schemas.openxmlformats.org/officeDocument/2006/relationships/tags" Target="../tags/tag1072.xml"/><Relationship Id="rId10" Type="http://schemas.openxmlformats.org/officeDocument/2006/relationships/hyperlink" Target="http://www.radiofrance.fr/franceculture/podcasts/le-fil-sciences/grands-ou-petits-d-ou-cela-vient-il" TargetMode="External"/><Relationship Id="rId4" Type="http://schemas.openxmlformats.org/officeDocument/2006/relationships/tags" Target="../tags/tag1071.xml"/><Relationship Id="rId9"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tags" Target="../tags/tag1083.xml"/><Relationship Id="rId13" Type="http://schemas.openxmlformats.org/officeDocument/2006/relationships/hyperlink" Target="https://news.un.org/fr/story/2025/11/1157958" TargetMode="External"/><Relationship Id="rId3" Type="http://schemas.openxmlformats.org/officeDocument/2006/relationships/tags" Target="../tags/tag1078.xml"/><Relationship Id="rId7" Type="http://schemas.openxmlformats.org/officeDocument/2006/relationships/tags" Target="../tags/tag1082.xml"/><Relationship Id="rId12" Type="http://schemas.openxmlformats.org/officeDocument/2006/relationships/image" Target="../media/image6.png"/><Relationship Id="rId2" Type="http://schemas.openxmlformats.org/officeDocument/2006/relationships/tags" Target="../tags/tag1077.xml"/><Relationship Id="rId1" Type="http://schemas.openxmlformats.org/officeDocument/2006/relationships/tags" Target="../tags/tag1076.xml"/><Relationship Id="rId6" Type="http://schemas.openxmlformats.org/officeDocument/2006/relationships/tags" Target="../tags/tag1081.xml"/><Relationship Id="rId11" Type="http://schemas.openxmlformats.org/officeDocument/2006/relationships/slideLayout" Target="../slideLayouts/slideLayout7.xml"/><Relationship Id="rId5" Type="http://schemas.openxmlformats.org/officeDocument/2006/relationships/tags" Target="../tags/tag1080.xml"/><Relationship Id="rId10" Type="http://schemas.openxmlformats.org/officeDocument/2006/relationships/tags" Target="../tags/tag1085.xml"/><Relationship Id="rId4" Type="http://schemas.openxmlformats.org/officeDocument/2006/relationships/tags" Target="../tags/tag1079.xml"/><Relationship Id="rId9" Type="http://schemas.openxmlformats.org/officeDocument/2006/relationships/tags" Target="../tags/tag1084.xml"/></Relationships>
</file>

<file path=ppt/slides/_rels/slide114.xml.rels><?xml version="1.0" encoding="UTF-8" standalone="yes"?>
<Relationships xmlns="http://schemas.openxmlformats.org/package/2006/relationships"><Relationship Id="rId8" Type="http://schemas.openxmlformats.org/officeDocument/2006/relationships/tags" Target="../tags/tag1093.xml"/><Relationship Id="rId3" Type="http://schemas.openxmlformats.org/officeDocument/2006/relationships/tags" Target="../tags/tag1088.xml"/><Relationship Id="rId7" Type="http://schemas.openxmlformats.org/officeDocument/2006/relationships/tags" Target="../tags/tag1092.xml"/><Relationship Id="rId2" Type="http://schemas.openxmlformats.org/officeDocument/2006/relationships/tags" Target="../tags/tag1087.xml"/><Relationship Id="rId1" Type="http://schemas.openxmlformats.org/officeDocument/2006/relationships/tags" Target="../tags/tag1086.xml"/><Relationship Id="rId6" Type="http://schemas.openxmlformats.org/officeDocument/2006/relationships/tags" Target="../tags/tag1091.xml"/><Relationship Id="rId5" Type="http://schemas.openxmlformats.org/officeDocument/2006/relationships/tags" Target="../tags/tag1090.xml"/><Relationship Id="rId10" Type="http://schemas.openxmlformats.org/officeDocument/2006/relationships/image" Target="../media/image3.svg"/><Relationship Id="rId4" Type="http://schemas.openxmlformats.org/officeDocument/2006/relationships/tags" Target="../tags/tag1089.xml"/><Relationship Id="rId9"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8" Type="http://schemas.openxmlformats.org/officeDocument/2006/relationships/tags" Target="../tags/tag1101.xml"/><Relationship Id="rId13" Type="http://schemas.openxmlformats.org/officeDocument/2006/relationships/image" Target="../media/image2.svg"/><Relationship Id="rId3" Type="http://schemas.openxmlformats.org/officeDocument/2006/relationships/tags" Target="../tags/tag1096.xml"/><Relationship Id="rId7" Type="http://schemas.openxmlformats.org/officeDocument/2006/relationships/tags" Target="../tags/tag1100.xml"/><Relationship Id="rId12" Type="http://schemas.openxmlformats.org/officeDocument/2006/relationships/slideLayout" Target="../slideLayouts/slideLayout7.xml"/><Relationship Id="rId2" Type="http://schemas.openxmlformats.org/officeDocument/2006/relationships/tags" Target="../tags/tag1095.xml"/><Relationship Id="rId1" Type="http://schemas.openxmlformats.org/officeDocument/2006/relationships/tags" Target="../tags/tag1094.xml"/><Relationship Id="rId6" Type="http://schemas.openxmlformats.org/officeDocument/2006/relationships/tags" Target="../tags/tag1099.xml"/><Relationship Id="rId11" Type="http://schemas.openxmlformats.org/officeDocument/2006/relationships/tags" Target="../tags/tag1104.xml"/><Relationship Id="rId5" Type="http://schemas.openxmlformats.org/officeDocument/2006/relationships/tags" Target="../tags/tag1098.xml"/><Relationship Id="rId10" Type="http://schemas.openxmlformats.org/officeDocument/2006/relationships/tags" Target="../tags/tag1103.xml"/><Relationship Id="rId4" Type="http://schemas.openxmlformats.org/officeDocument/2006/relationships/tags" Target="../tags/tag1097.xml"/><Relationship Id="rId9" Type="http://schemas.openxmlformats.org/officeDocument/2006/relationships/tags" Target="../tags/tag1102.xml"/></Relationships>
</file>

<file path=ppt/slides/_rels/slide116.xml.rels><?xml version="1.0" encoding="UTF-8" standalone="yes"?>
<Relationships xmlns="http://schemas.openxmlformats.org/package/2006/relationships"><Relationship Id="rId8" Type="http://schemas.openxmlformats.org/officeDocument/2006/relationships/tags" Target="../tags/tag1112.xml"/><Relationship Id="rId3" Type="http://schemas.openxmlformats.org/officeDocument/2006/relationships/tags" Target="../tags/tag1107.xml"/><Relationship Id="rId7" Type="http://schemas.openxmlformats.org/officeDocument/2006/relationships/tags" Target="../tags/tag1111.xml"/><Relationship Id="rId2" Type="http://schemas.openxmlformats.org/officeDocument/2006/relationships/tags" Target="../tags/tag1106.xml"/><Relationship Id="rId1" Type="http://schemas.openxmlformats.org/officeDocument/2006/relationships/tags" Target="../tags/tag1105.xml"/><Relationship Id="rId6" Type="http://schemas.openxmlformats.org/officeDocument/2006/relationships/tags" Target="../tags/tag1110.xml"/><Relationship Id="rId5" Type="http://schemas.openxmlformats.org/officeDocument/2006/relationships/tags" Target="../tags/tag1109.xml"/><Relationship Id="rId10" Type="http://schemas.openxmlformats.org/officeDocument/2006/relationships/image" Target="../media/image3.svg"/><Relationship Id="rId4" Type="http://schemas.openxmlformats.org/officeDocument/2006/relationships/tags" Target="../tags/tag1108.xml"/><Relationship Id="rId9"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tags" Target="../tags/tag1120.xml"/><Relationship Id="rId3" Type="http://schemas.openxmlformats.org/officeDocument/2006/relationships/tags" Target="../tags/tag1115.xml"/><Relationship Id="rId7" Type="http://schemas.openxmlformats.org/officeDocument/2006/relationships/tags" Target="../tags/tag1119.xml"/><Relationship Id="rId12" Type="http://schemas.openxmlformats.org/officeDocument/2006/relationships/image" Target="../media/image31.svg"/><Relationship Id="rId2" Type="http://schemas.openxmlformats.org/officeDocument/2006/relationships/tags" Target="../tags/tag1114.xml"/><Relationship Id="rId1" Type="http://schemas.openxmlformats.org/officeDocument/2006/relationships/tags" Target="../tags/tag1113.xml"/><Relationship Id="rId6" Type="http://schemas.openxmlformats.org/officeDocument/2006/relationships/tags" Target="../tags/tag1118.xml"/><Relationship Id="rId11" Type="http://schemas.openxmlformats.org/officeDocument/2006/relationships/slideLayout" Target="../slideLayouts/slideLayout7.xml"/><Relationship Id="rId5" Type="http://schemas.openxmlformats.org/officeDocument/2006/relationships/tags" Target="../tags/tag1117.xml"/><Relationship Id="rId10" Type="http://schemas.openxmlformats.org/officeDocument/2006/relationships/tags" Target="../tags/tag1122.xml"/><Relationship Id="rId4" Type="http://schemas.openxmlformats.org/officeDocument/2006/relationships/tags" Target="../tags/tag1116.xml"/><Relationship Id="rId9" Type="http://schemas.openxmlformats.org/officeDocument/2006/relationships/tags" Target="../tags/tag1121.xml"/></Relationships>
</file>

<file path=ppt/slides/_rels/slide118.xml.rels><?xml version="1.0" encoding="UTF-8" standalone="yes"?>
<Relationships xmlns="http://schemas.openxmlformats.org/package/2006/relationships"><Relationship Id="rId8" Type="http://schemas.openxmlformats.org/officeDocument/2006/relationships/tags" Target="../tags/tag1130.xml"/><Relationship Id="rId3" Type="http://schemas.openxmlformats.org/officeDocument/2006/relationships/tags" Target="../tags/tag1125.xml"/><Relationship Id="rId7" Type="http://schemas.openxmlformats.org/officeDocument/2006/relationships/tags" Target="../tags/tag1129.xml"/><Relationship Id="rId2" Type="http://schemas.openxmlformats.org/officeDocument/2006/relationships/tags" Target="../tags/tag1124.xml"/><Relationship Id="rId1" Type="http://schemas.openxmlformats.org/officeDocument/2006/relationships/tags" Target="../tags/tag1123.xml"/><Relationship Id="rId6" Type="http://schemas.openxmlformats.org/officeDocument/2006/relationships/tags" Target="../tags/tag1128.xml"/><Relationship Id="rId5" Type="http://schemas.openxmlformats.org/officeDocument/2006/relationships/tags" Target="../tags/tag1127.xml"/><Relationship Id="rId10" Type="http://schemas.openxmlformats.org/officeDocument/2006/relationships/image" Target="../media/image3.svg"/><Relationship Id="rId4" Type="http://schemas.openxmlformats.org/officeDocument/2006/relationships/tags" Target="../tags/tag1126.xml"/><Relationship Id="rId9"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8" Type="http://schemas.openxmlformats.org/officeDocument/2006/relationships/tags" Target="../tags/tag1138.xml"/><Relationship Id="rId3" Type="http://schemas.openxmlformats.org/officeDocument/2006/relationships/tags" Target="../tags/tag1133.xml"/><Relationship Id="rId7" Type="http://schemas.openxmlformats.org/officeDocument/2006/relationships/tags" Target="../tags/tag1137.xml"/><Relationship Id="rId12" Type="http://schemas.openxmlformats.org/officeDocument/2006/relationships/image" Target="../media/image9.svg"/><Relationship Id="rId2" Type="http://schemas.openxmlformats.org/officeDocument/2006/relationships/tags" Target="../tags/tag1132.xml"/><Relationship Id="rId1" Type="http://schemas.openxmlformats.org/officeDocument/2006/relationships/tags" Target="../tags/tag1131.xml"/><Relationship Id="rId6" Type="http://schemas.openxmlformats.org/officeDocument/2006/relationships/tags" Target="../tags/tag1136.xml"/><Relationship Id="rId11" Type="http://schemas.openxmlformats.org/officeDocument/2006/relationships/slideLayout" Target="../slideLayouts/slideLayout7.xml"/><Relationship Id="rId5" Type="http://schemas.openxmlformats.org/officeDocument/2006/relationships/tags" Target="../tags/tag1135.xml"/><Relationship Id="rId10" Type="http://schemas.openxmlformats.org/officeDocument/2006/relationships/tags" Target="../tags/tag1140.xml"/><Relationship Id="rId4" Type="http://schemas.openxmlformats.org/officeDocument/2006/relationships/tags" Target="../tags/tag1134.xml"/><Relationship Id="rId9" Type="http://schemas.openxmlformats.org/officeDocument/2006/relationships/tags" Target="../tags/tag1139.xml"/></Relationships>
</file>

<file path=ppt/slides/_rels/slide12.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tags" Target="../tags/tag115.xml"/><Relationship Id="rId17" Type="http://schemas.openxmlformats.org/officeDocument/2006/relationships/image" Target="../media/image4.svg"/><Relationship Id="rId2" Type="http://schemas.openxmlformats.org/officeDocument/2006/relationships/tags" Target="../tags/tag105.xml"/><Relationship Id="rId16" Type="http://schemas.openxmlformats.org/officeDocument/2006/relationships/image" Target="../media/image3.svg"/><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image" Target="../media/image2.svg"/><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image" Target="../media/image1.png"/></Relationships>
</file>

<file path=ppt/slides/_rels/slide120.xml.rels><?xml version="1.0" encoding="UTF-8" standalone="yes"?>
<Relationships xmlns="http://schemas.openxmlformats.org/package/2006/relationships"><Relationship Id="rId8" Type="http://schemas.openxmlformats.org/officeDocument/2006/relationships/tags" Target="../tags/tag1148.xml"/><Relationship Id="rId13" Type="http://schemas.openxmlformats.org/officeDocument/2006/relationships/image" Target="../media/image32.svg"/><Relationship Id="rId3" Type="http://schemas.openxmlformats.org/officeDocument/2006/relationships/tags" Target="../tags/tag1143.xml"/><Relationship Id="rId7" Type="http://schemas.openxmlformats.org/officeDocument/2006/relationships/tags" Target="../tags/tag1147.xml"/><Relationship Id="rId12" Type="http://schemas.openxmlformats.org/officeDocument/2006/relationships/hyperlink" Target="http://www.lapresse.ca/actualites/education/2022-11-13/homophobie-et-transphobie/43-des-etudiants-lgbtq-considerent-leur-milieu-scolaire-hostile.php" TargetMode="External"/><Relationship Id="rId2" Type="http://schemas.openxmlformats.org/officeDocument/2006/relationships/tags" Target="../tags/tag1142.xml"/><Relationship Id="rId1" Type="http://schemas.openxmlformats.org/officeDocument/2006/relationships/tags" Target="../tags/tag1141.xml"/><Relationship Id="rId6" Type="http://schemas.openxmlformats.org/officeDocument/2006/relationships/tags" Target="../tags/tag1146.xml"/><Relationship Id="rId11" Type="http://schemas.openxmlformats.org/officeDocument/2006/relationships/hyperlink" Target="http://www.lapresse.ca/dialogue/opinions/2026-03-13/misogynie-et-homophobie/la-haine-ne-nait-jamais-de-nulle-part.php" TargetMode="External"/><Relationship Id="rId5" Type="http://schemas.openxmlformats.org/officeDocument/2006/relationships/tags" Target="../tags/tag1145.xml"/><Relationship Id="rId10" Type="http://schemas.openxmlformats.org/officeDocument/2006/relationships/slideLayout" Target="../slideLayouts/slideLayout7.xml"/><Relationship Id="rId4" Type="http://schemas.openxmlformats.org/officeDocument/2006/relationships/tags" Target="../tags/tag1144.xml"/><Relationship Id="rId9" Type="http://schemas.openxmlformats.org/officeDocument/2006/relationships/tags" Target="../tags/tag1149.xml"/></Relationships>
</file>

<file path=ppt/slides/_rels/slide121.xml.rels><?xml version="1.0" encoding="UTF-8" standalone="yes"?>
<Relationships xmlns="http://schemas.openxmlformats.org/package/2006/relationships"><Relationship Id="rId8" Type="http://schemas.openxmlformats.org/officeDocument/2006/relationships/tags" Target="../tags/tag1157.xml"/><Relationship Id="rId13" Type="http://schemas.openxmlformats.org/officeDocument/2006/relationships/slideLayout" Target="../slideLayouts/slideLayout7.xml"/><Relationship Id="rId3" Type="http://schemas.openxmlformats.org/officeDocument/2006/relationships/tags" Target="../tags/tag1152.xml"/><Relationship Id="rId7" Type="http://schemas.openxmlformats.org/officeDocument/2006/relationships/tags" Target="../tags/tag1156.xml"/><Relationship Id="rId12" Type="http://schemas.openxmlformats.org/officeDocument/2006/relationships/tags" Target="../tags/tag1161.xml"/><Relationship Id="rId17" Type="http://schemas.openxmlformats.org/officeDocument/2006/relationships/image" Target="../media/image14.jpeg"/><Relationship Id="rId2" Type="http://schemas.openxmlformats.org/officeDocument/2006/relationships/tags" Target="../tags/tag1151.xml"/><Relationship Id="rId16" Type="http://schemas.openxmlformats.org/officeDocument/2006/relationships/image" Target="../media/image13.jpeg"/><Relationship Id="rId1" Type="http://schemas.openxmlformats.org/officeDocument/2006/relationships/tags" Target="../tags/tag1150.xml"/><Relationship Id="rId6" Type="http://schemas.openxmlformats.org/officeDocument/2006/relationships/tags" Target="../tags/tag1155.xml"/><Relationship Id="rId11" Type="http://schemas.openxmlformats.org/officeDocument/2006/relationships/tags" Target="../tags/tag1160.xml"/><Relationship Id="rId5" Type="http://schemas.openxmlformats.org/officeDocument/2006/relationships/tags" Target="../tags/tag1154.xml"/><Relationship Id="rId15" Type="http://schemas.openxmlformats.org/officeDocument/2006/relationships/image" Target="../media/image12.jpeg"/><Relationship Id="rId10" Type="http://schemas.openxmlformats.org/officeDocument/2006/relationships/tags" Target="../tags/tag1159.xml"/><Relationship Id="rId4" Type="http://schemas.openxmlformats.org/officeDocument/2006/relationships/tags" Target="../tags/tag1153.xml"/><Relationship Id="rId9" Type="http://schemas.openxmlformats.org/officeDocument/2006/relationships/tags" Target="../tags/tag1158.xml"/><Relationship Id="rId14" Type="http://schemas.openxmlformats.org/officeDocument/2006/relationships/image" Target="../media/image11.jpeg"/></Relationships>
</file>

<file path=ppt/slides/_rels/slide122.xml.rels><?xml version="1.0" encoding="UTF-8" standalone="yes"?>
<Relationships xmlns="http://schemas.openxmlformats.org/package/2006/relationships"><Relationship Id="rId8" Type="http://schemas.openxmlformats.org/officeDocument/2006/relationships/tags" Target="../tags/tag1169.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1164.xml"/><Relationship Id="rId7" Type="http://schemas.openxmlformats.org/officeDocument/2006/relationships/tags" Target="../tags/tag1168.xml"/><Relationship Id="rId12" Type="http://schemas.openxmlformats.org/officeDocument/2006/relationships/tags" Target="../tags/tag1173.xml"/><Relationship Id="rId17" Type="http://schemas.openxmlformats.org/officeDocument/2006/relationships/image" Target="../media/image4.svg"/><Relationship Id="rId2" Type="http://schemas.openxmlformats.org/officeDocument/2006/relationships/tags" Target="../tags/tag1163.xml"/><Relationship Id="rId16" Type="http://schemas.openxmlformats.org/officeDocument/2006/relationships/image" Target="../media/image3.svg"/><Relationship Id="rId1" Type="http://schemas.openxmlformats.org/officeDocument/2006/relationships/tags" Target="../tags/tag1162.xml"/><Relationship Id="rId6" Type="http://schemas.openxmlformats.org/officeDocument/2006/relationships/tags" Target="../tags/tag1167.xml"/><Relationship Id="rId11" Type="http://schemas.openxmlformats.org/officeDocument/2006/relationships/tags" Target="../tags/tag1172.xml"/><Relationship Id="rId5" Type="http://schemas.openxmlformats.org/officeDocument/2006/relationships/tags" Target="../tags/tag1166.xml"/><Relationship Id="rId15" Type="http://schemas.openxmlformats.org/officeDocument/2006/relationships/image" Target="../media/image2.svg"/><Relationship Id="rId10" Type="http://schemas.openxmlformats.org/officeDocument/2006/relationships/tags" Target="../tags/tag1171.xml"/><Relationship Id="rId4" Type="http://schemas.openxmlformats.org/officeDocument/2006/relationships/tags" Target="../tags/tag1165.xml"/><Relationship Id="rId9" Type="http://schemas.openxmlformats.org/officeDocument/2006/relationships/tags" Target="../tags/tag1170.xml"/><Relationship Id="rId14" Type="http://schemas.openxmlformats.org/officeDocument/2006/relationships/image" Target="../media/image1.png"/></Relationships>
</file>

<file path=ppt/slides/_rels/slide123.xml.rels><?xml version="1.0" encoding="UTF-8" standalone="yes"?>
<Relationships xmlns="http://schemas.openxmlformats.org/package/2006/relationships"><Relationship Id="rId8" Type="http://schemas.openxmlformats.org/officeDocument/2006/relationships/tags" Target="../tags/tag1181.xml"/><Relationship Id="rId3" Type="http://schemas.openxmlformats.org/officeDocument/2006/relationships/tags" Target="../tags/tag1176.xml"/><Relationship Id="rId7" Type="http://schemas.openxmlformats.org/officeDocument/2006/relationships/tags" Target="../tags/tag1180.xml"/><Relationship Id="rId2" Type="http://schemas.openxmlformats.org/officeDocument/2006/relationships/tags" Target="../tags/tag1175.xml"/><Relationship Id="rId1" Type="http://schemas.openxmlformats.org/officeDocument/2006/relationships/tags" Target="../tags/tag1174.xml"/><Relationship Id="rId6" Type="http://schemas.openxmlformats.org/officeDocument/2006/relationships/tags" Target="../tags/tag1179.xml"/><Relationship Id="rId11" Type="http://schemas.openxmlformats.org/officeDocument/2006/relationships/image" Target="../media/image30.svg"/><Relationship Id="rId5" Type="http://schemas.openxmlformats.org/officeDocument/2006/relationships/tags" Target="../tags/tag1178.xml"/><Relationship Id="rId10" Type="http://schemas.openxmlformats.org/officeDocument/2006/relationships/hyperlink" Target="http://www.news.harvard.edu/gazette/story/2006/08/women-far-behind-in-patent-awards/?utm" TargetMode="External"/><Relationship Id="rId4" Type="http://schemas.openxmlformats.org/officeDocument/2006/relationships/tags" Target="../tags/tag1177.xml"/><Relationship Id="rId9"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tags" Target="../tags/tag1189.xml"/><Relationship Id="rId13" Type="http://schemas.openxmlformats.org/officeDocument/2006/relationships/hyperlink" Target="https://www.sciencepresse.qc.ca/opinions/gail-ouellette/2015/04/25/adn-franklin-watson-aucune-reponses" TargetMode="External"/><Relationship Id="rId3" Type="http://schemas.openxmlformats.org/officeDocument/2006/relationships/tags" Target="../tags/tag1184.xml"/><Relationship Id="rId7" Type="http://schemas.openxmlformats.org/officeDocument/2006/relationships/tags" Target="../tags/tag1188.xml"/><Relationship Id="rId12" Type="http://schemas.openxmlformats.org/officeDocument/2006/relationships/hyperlink" Target="https://u-paris.fr/hedy-lamarr-une-star-de-linvention/" TargetMode="External"/><Relationship Id="rId2" Type="http://schemas.openxmlformats.org/officeDocument/2006/relationships/tags" Target="../tags/tag1183.xml"/><Relationship Id="rId1" Type="http://schemas.openxmlformats.org/officeDocument/2006/relationships/tags" Target="../tags/tag1182.xml"/><Relationship Id="rId6" Type="http://schemas.openxmlformats.org/officeDocument/2006/relationships/tags" Target="../tags/tag1187.xml"/><Relationship Id="rId11" Type="http://schemas.openxmlformats.org/officeDocument/2006/relationships/image" Target="../media/image6.png"/><Relationship Id="rId5" Type="http://schemas.openxmlformats.org/officeDocument/2006/relationships/tags" Target="../tags/tag1186.xml"/><Relationship Id="rId10" Type="http://schemas.openxmlformats.org/officeDocument/2006/relationships/slideLayout" Target="../slideLayouts/slideLayout7.xml"/><Relationship Id="rId4" Type="http://schemas.openxmlformats.org/officeDocument/2006/relationships/tags" Target="../tags/tag1185.xml"/><Relationship Id="rId9" Type="http://schemas.openxmlformats.org/officeDocument/2006/relationships/tags" Target="../tags/tag1190.xml"/><Relationship Id="rId14" Type="http://schemas.openxmlformats.org/officeDocument/2006/relationships/hyperlink" Target="https://fr.wikipedia.org/wiki/Ada_Lovelace" TargetMode="External"/></Relationships>
</file>

<file path=ppt/slides/_rels/slide125.xml.rels><?xml version="1.0" encoding="UTF-8" standalone="yes"?>
<Relationships xmlns="http://schemas.openxmlformats.org/package/2006/relationships"><Relationship Id="rId8" Type="http://schemas.openxmlformats.org/officeDocument/2006/relationships/tags" Target="../tags/tag1198.xml"/><Relationship Id="rId3" Type="http://schemas.openxmlformats.org/officeDocument/2006/relationships/tags" Target="../tags/tag1193.xml"/><Relationship Id="rId7" Type="http://schemas.openxmlformats.org/officeDocument/2006/relationships/tags" Target="../tags/tag1197.xml"/><Relationship Id="rId2" Type="http://schemas.openxmlformats.org/officeDocument/2006/relationships/tags" Target="../tags/tag1192.xml"/><Relationship Id="rId1" Type="http://schemas.openxmlformats.org/officeDocument/2006/relationships/tags" Target="../tags/tag1191.xml"/><Relationship Id="rId6" Type="http://schemas.openxmlformats.org/officeDocument/2006/relationships/tags" Target="../tags/tag1196.xml"/><Relationship Id="rId5" Type="http://schemas.openxmlformats.org/officeDocument/2006/relationships/tags" Target="../tags/tag1195.xml"/><Relationship Id="rId10" Type="http://schemas.openxmlformats.org/officeDocument/2006/relationships/image" Target="../media/image3.svg"/><Relationship Id="rId4" Type="http://schemas.openxmlformats.org/officeDocument/2006/relationships/tags" Target="../tags/tag1194.xml"/><Relationship Id="rId9"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8" Type="http://schemas.openxmlformats.org/officeDocument/2006/relationships/tags" Target="../tags/tag1206.xml"/><Relationship Id="rId13" Type="http://schemas.openxmlformats.org/officeDocument/2006/relationships/hyperlink" Target="http://www.reuters.com/article/world/insight-amazon-scraps-secret-ai-recruiting-tool-that-showed-bias-against-women" TargetMode="External"/><Relationship Id="rId3" Type="http://schemas.openxmlformats.org/officeDocument/2006/relationships/tags" Target="../tags/tag1201.xml"/><Relationship Id="rId7" Type="http://schemas.openxmlformats.org/officeDocument/2006/relationships/tags" Target="../tags/tag1205.xml"/><Relationship Id="rId12" Type="http://schemas.openxmlformats.org/officeDocument/2006/relationships/slideLayout" Target="../slideLayouts/slideLayout7.xml"/><Relationship Id="rId2" Type="http://schemas.openxmlformats.org/officeDocument/2006/relationships/tags" Target="../tags/tag1200.xml"/><Relationship Id="rId1" Type="http://schemas.openxmlformats.org/officeDocument/2006/relationships/tags" Target="../tags/tag1199.xml"/><Relationship Id="rId6" Type="http://schemas.openxmlformats.org/officeDocument/2006/relationships/tags" Target="../tags/tag1204.xml"/><Relationship Id="rId11" Type="http://schemas.openxmlformats.org/officeDocument/2006/relationships/tags" Target="../tags/tag1209.xml"/><Relationship Id="rId5" Type="http://schemas.openxmlformats.org/officeDocument/2006/relationships/tags" Target="../tags/tag1203.xml"/><Relationship Id="rId10" Type="http://schemas.openxmlformats.org/officeDocument/2006/relationships/tags" Target="../tags/tag1208.xml"/><Relationship Id="rId4" Type="http://schemas.openxmlformats.org/officeDocument/2006/relationships/tags" Target="../tags/tag1202.xml"/><Relationship Id="rId9" Type="http://schemas.openxmlformats.org/officeDocument/2006/relationships/tags" Target="../tags/tag1207.xml"/><Relationship Id="rId14" Type="http://schemas.openxmlformats.org/officeDocument/2006/relationships/image" Target="../media/image2.svg"/></Relationships>
</file>

<file path=ppt/slides/_rels/slide127.xml.rels><?xml version="1.0" encoding="UTF-8" standalone="yes"?>
<Relationships xmlns="http://schemas.openxmlformats.org/package/2006/relationships"><Relationship Id="rId8" Type="http://schemas.openxmlformats.org/officeDocument/2006/relationships/tags" Target="../tags/tag1217.xml"/><Relationship Id="rId3" Type="http://schemas.openxmlformats.org/officeDocument/2006/relationships/tags" Target="../tags/tag1212.xml"/><Relationship Id="rId7" Type="http://schemas.openxmlformats.org/officeDocument/2006/relationships/tags" Target="../tags/tag1216.xml"/><Relationship Id="rId2" Type="http://schemas.openxmlformats.org/officeDocument/2006/relationships/tags" Target="../tags/tag1211.xml"/><Relationship Id="rId1" Type="http://schemas.openxmlformats.org/officeDocument/2006/relationships/tags" Target="../tags/tag1210.xml"/><Relationship Id="rId6" Type="http://schemas.openxmlformats.org/officeDocument/2006/relationships/tags" Target="../tags/tag1215.xml"/><Relationship Id="rId5" Type="http://schemas.openxmlformats.org/officeDocument/2006/relationships/tags" Target="../tags/tag1214.xml"/><Relationship Id="rId10" Type="http://schemas.openxmlformats.org/officeDocument/2006/relationships/image" Target="../media/image3.svg"/><Relationship Id="rId4" Type="http://schemas.openxmlformats.org/officeDocument/2006/relationships/tags" Target="../tags/tag1213.xml"/><Relationship Id="rId9"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8" Type="http://schemas.openxmlformats.org/officeDocument/2006/relationships/tags" Target="../tags/tag1225.xml"/><Relationship Id="rId13" Type="http://schemas.openxmlformats.org/officeDocument/2006/relationships/image" Target="../media/image33.svg"/><Relationship Id="rId3" Type="http://schemas.openxmlformats.org/officeDocument/2006/relationships/tags" Target="../tags/tag1220.xml"/><Relationship Id="rId7" Type="http://schemas.openxmlformats.org/officeDocument/2006/relationships/tags" Target="../tags/tag1224.xml"/><Relationship Id="rId12" Type="http://schemas.microsoft.com/office/2018/10/relationships/comments" Target="../comments/modernComment_17F_0.xml"/><Relationship Id="rId2" Type="http://schemas.openxmlformats.org/officeDocument/2006/relationships/tags" Target="../tags/tag1219.xml"/><Relationship Id="rId1" Type="http://schemas.openxmlformats.org/officeDocument/2006/relationships/tags" Target="../tags/tag1218.xml"/><Relationship Id="rId6" Type="http://schemas.openxmlformats.org/officeDocument/2006/relationships/tags" Target="../tags/tag1223.xml"/><Relationship Id="rId11" Type="http://schemas.openxmlformats.org/officeDocument/2006/relationships/slideLayout" Target="../slideLayouts/slideLayout7.xml"/><Relationship Id="rId5" Type="http://schemas.openxmlformats.org/officeDocument/2006/relationships/tags" Target="../tags/tag1222.xml"/><Relationship Id="rId10" Type="http://schemas.openxmlformats.org/officeDocument/2006/relationships/tags" Target="../tags/tag1227.xml"/><Relationship Id="rId4" Type="http://schemas.openxmlformats.org/officeDocument/2006/relationships/tags" Target="../tags/tag1221.xml"/><Relationship Id="rId9" Type="http://schemas.openxmlformats.org/officeDocument/2006/relationships/tags" Target="../tags/tag1226.xml"/></Relationships>
</file>

<file path=ppt/slides/_rels/slide129.xml.rels><?xml version="1.0" encoding="UTF-8" standalone="yes"?>
<Relationships xmlns="http://schemas.openxmlformats.org/package/2006/relationships"><Relationship Id="rId8" Type="http://schemas.openxmlformats.org/officeDocument/2006/relationships/tags" Target="../tags/tag1235.xml"/><Relationship Id="rId3" Type="http://schemas.openxmlformats.org/officeDocument/2006/relationships/tags" Target="../tags/tag1230.xml"/><Relationship Id="rId7" Type="http://schemas.openxmlformats.org/officeDocument/2006/relationships/tags" Target="../tags/tag1234.xml"/><Relationship Id="rId2" Type="http://schemas.openxmlformats.org/officeDocument/2006/relationships/tags" Target="../tags/tag1229.xml"/><Relationship Id="rId1" Type="http://schemas.openxmlformats.org/officeDocument/2006/relationships/tags" Target="../tags/tag1228.xml"/><Relationship Id="rId6" Type="http://schemas.openxmlformats.org/officeDocument/2006/relationships/tags" Target="../tags/tag1233.xml"/><Relationship Id="rId5" Type="http://schemas.openxmlformats.org/officeDocument/2006/relationships/tags" Target="../tags/tag1232.xml"/><Relationship Id="rId10" Type="http://schemas.openxmlformats.org/officeDocument/2006/relationships/image" Target="../media/image3.svg"/><Relationship Id="rId4" Type="http://schemas.openxmlformats.org/officeDocument/2006/relationships/tags" Target="../tags/tag1231.xml"/><Relationship Id="rId9"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hyperlink" Target="https://icclr.org/wp-content/uploads/2019/06/MigrationAndCrime.pdf?x21689=&amp;utm" TargetMode="Externa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hyperlink" Target="https://histoiredesfemmes.quebec/loi-sur-la-capacite-juridique-de-la-femme-mariee/" TargetMode="Externa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image" Target="../media/image6.png"/><Relationship Id="rId5" Type="http://schemas.openxmlformats.org/officeDocument/2006/relationships/tags" Target="../tags/tag120.xml"/><Relationship Id="rId10" Type="http://schemas.openxmlformats.org/officeDocument/2006/relationships/slideLayout" Target="../slideLayouts/slideLayout7.xml"/><Relationship Id="rId4" Type="http://schemas.openxmlformats.org/officeDocument/2006/relationships/tags" Target="../tags/tag119.xml"/><Relationship Id="rId9" Type="http://schemas.openxmlformats.org/officeDocument/2006/relationships/tags" Target="../tags/tag124.xml"/><Relationship Id="rId14" Type="http://schemas.openxmlformats.org/officeDocument/2006/relationships/hyperlink" Target="https://ccrweb.ca/sites/ccrweb.ca/files/static-files/audela.htm#:~:text=Les%20immigrants%20sont%20moins%20port%C3%A9s,la%20plupart%20respecte%20les%20lois.&amp;text=1%20%2D%20Consultations%20intergouvernementales%2C%20Gen%C3%A8ve%20:,au%20statut%20de%20r%C3%A9fugi%C3%A9%2C%201951." TargetMode="External"/></Relationships>
</file>

<file path=ppt/slides/_rels/slide130.xml.rels><?xml version="1.0" encoding="UTF-8" standalone="yes"?>
<Relationships xmlns="http://schemas.openxmlformats.org/package/2006/relationships"><Relationship Id="rId8" Type="http://schemas.openxmlformats.org/officeDocument/2006/relationships/tags" Target="../tags/tag1243.xml"/><Relationship Id="rId3" Type="http://schemas.openxmlformats.org/officeDocument/2006/relationships/tags" Target="../tags/tag1238.xml"/><Relationship Id="rId7" Type="http://schemas.openxmlformats.org/officeDocument/2006/relationships/tags" Target="../tags/tag1242.xml"/><Relationship Id="rId12" Type="http://schemas.openxmlformats.org/officeDocument/2006/relationships/image" Target="../media/image9.svg"/><Relationship Id="rId2" Type="http://schemas.openxmlformats.org/officeDocument/2006/relationships/tags" Target="../tags/tag1237.xml"/><Relationship Id="rId1" Type="http://schemas.openxmlformats.org/officeDocument/2006/relationships/tags" Target="../tags/tag1236.xml"/><Relationship Id="rId6" Type="http://schemas.openxmlformats.org/officeDocument/2006/relationships/tags" Target="../tags/tag1241.xml"/><Relationship Id="rId11" Type="http://schemas.openxmlformats.org/officeDocument/2006/relationships/slideLayout" Target="../slideLayouts/slideLayout7.xml"/><Relationship Id="rId5" Type="http://schemas.openxmlformats.org/officeDocument/2006/relationships/tags" Target="../tags/tag1240.xml"/><Relationship Id="rId10" Type="http://schemas.openxmlformats.org/officeDocument/2006/relationships/tags" Target="../tags/tag1245.xml"/><Relationship Id="rId4" Type="http://schemas.openxmlformats.org/officeDocument/2006/relationships/tags" Target="../tags/tag1239.xml"/><Relationship Id="rId9" Type="http://schemas.openxmlformats.org/officeDocument/2006/relationships/tags" Target="../tags/tag1244.xml"/></Relationships>
</file>

<file path=ppt/slides/_rels/slide131.xml.rels><?xml version="1.0" encoding="UTF-8" standalone="yes"?>
<Relationships xmlns="http://schemas.openxmlformats.org/package/2006/relationships"><Relationship Id="rId8" Type="http://schemas.openxmlformats.org/officeDocument/2006/relationships/tags" Target="../tags/tag1253.xml"/><Relationship Id="rId3" Type="http://schemas.openxmlformats.org/officeDocument/2006/relationships/tags" Target="../tags/tag1248.xml"/><Relationship Id="rId7" Type="http://schemas.openxmlformats.org/officeDocument/2006/relationships/tags" Target="../tags/tag1252.xml"/><Relationship Id="rId12" Type="http://schemas.openxmlformats.org/officeDocument/2006/relationships/image" Target="../media/image34.png"/><Relationship Id="rId2" Type="http://schemas.openxmlformats.org/officeDocument/2006/relationships/tags" Target="../tags/tag1247.xml"/><Relationship Id="rId1" Type="http://schemas.openxmlformats.org/officeDocument/2006/relationships/tags" Target="../tags/tag1246.xml"/><Relationship Id="rId6" Type="http://schemas.openxmlformats.org/officeDocument/2006/relationships/tags" Target="../tags/tag1251.xml"/><Relationship Id="rId11" Type="http://schemas.openxmlformats.org/officeDocument/2006/relationships/hyperlink" Target="http://www.ici.radio-canada.ca/ohdio/premiere/emissions/Les-matins-d-ici/segments/entrevue/396394/journees-montfort-farah-alibay-scientifique-ingenieure-nasa" TargetMode="External"/><Relationship Id="rId5" Type="http://schemas.openxmlformats.org/officeDocument/2006/relationships/tags" Target="../tags/tag1250.xml"/><Relationship Id="rId10" Type="http://schemas.openxmlformats.org/officeDocument/2006/relationships/slideLayout" Target="../slideLayouts/slideLayout7.xml"/><Relationship Id="rId4" Type="http://schemas.openxmlformats.org/officeDocument/2006/relationships/tags" Target="../tags/tag1249.xml"/><Relationship Id="rId9" Type="http://schemas.openxmlformats.org/officeDocument/2006/relationships/tags" Target="../tags/tag1254.xml"/></Relationships>
</file>

<file path=ppt/slides/_rels/slide132.xml.rels><?xml version="1.0" encoding="UTF-8" standalone="yes"?>
<Relationships xmlns="http://schemas.openxmlformats.org/package/2006/relationships"><Relationship Id="rId8" Type="http://schemas.openxmlformats.org/officeDocument/2006/relationships/tags" Target="../tags/tag1262.xml"/><Relationship Id="rId13" Type="http://schemas.openxmlformats.org/officeDocument/2006/relationships/slideLayout" Target="../slideLayouts/slideLayout7.xml"/><Relationship Id="rId3" Type="http://schemas.openxmlformats.org/officeDocument/2006/relationships/tags" Target="../tags/tag1257.xml"/><Relationship Id="rId7" Type="http://schemas.openxmlformats.org/officeDocument/2006/relationships/tags" Target="../tags/tag1261.xml"/><Relationship Id="rId12" Type="http://schemas.openxmlformats.org/officeDocument/2006/relationships/tags" Target="../tags/tag1266.xml"/><Relationship Id="rId17" Type="http://schemas.openxmlformats.org/officeDocument/2006/relationships/image" Target="../media/image14.jpeg"/><Relationship Id="rId2" Type="http://schemas.openxmlformats.org/officeDocument/2006/relationships/tags" Target="../tags/tag1256.xml"/><Relationship Id="rId16" Type="http://schemas.openxmlformats.org/officeDocument/2006/relationships/image" Target="../media/image13.jpeg"/><Relationship Id="rId1" Type="http://schemas.openxmlformats.org/officeDocument/2006/relationships/tags" Target="../tags/tag1255.xml"/><Relationship Id="rId6" Type="http://schemas.openxmlformats.org/officeDocument/2006/relationships/tags" Target="../tags/tag1260.xml"/><Relationship Id="rId11" Type="http://schemas.openxmlformats.org/officeDocument/2006/relationships/tags" Target="../tags/tag1265.xml"/><Relationship Id="rId5" Type="http://schemas.openxmlformats.org/officeDocument/2006/relationships/tags" Target="../tags/tag1259.xml"/><Relationship Id="rId15" Type="http://schemas.openxmlformats.org/officeDocument/2006/relationships/image" Target="../media/image12.jpeg"/><Relationship Id="rId10" Type="http://schemas.openxmlformats.org/officeDocument/2006/relationships/tags" Target="../tags/tag1264.xml"/><Relationship Id="rId4" Type="http://schemas.openxmlformats.org/officeDocument/2006/relationships/tags" Target="../tags/tag1258.xml"/><Relationship Id="rId9" Type="http://schemas.openxmlformats.org/officeDocument/2006/relationships/tags" Target="../tags/tag1263.xml"/><Relationship Id="rId14"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tags" Target="../tags/tag132.xml"/><Relationship Id="rId3" Type="http://schemas.openxmlformats.org/officeDocument/2006/relationships/tags" Target="../tags/tag127.xml"/><Relationship Id="rId7" Type="http://schemas.openxmlformats.org/officeDocument/2006/relationships/tags" Target="../tags/tag13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5" Type="http://schemas.openxmlformats.org/officeDocument/2006/relationships/tags" Target="../tags/tag129.xml"/><Relationship Id="rId10" Type="http://schemas.openxmlformats.org/officeDocument/2006/relationships/image" Target="../media/image3.svg"/><Relationship Id="rId4" Type="http://schemas.openxmlformats.org/officeDocument/2006/relationships/tags" Target="../tags/tag128.xml"/><Relationship Id="rId9"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tags" Target="../tags/tag140.xml"/><Relationship Id="rId3" Type="http://schemas.openxmlformats.org/officeDocument/2006/relationships/tags" Target="../tags/tag135.xml"/><Relationship Id="rId7" Type="http://schemas.openxmlformats.org/officeDocument/2006/relationships/tags" Target="../tags/tag139.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hyperlink" Target=":%20www.inspq.qc.ca/violence-conjugale/comprendre/homicide-conjugal?utm_source" TargetMode="External"/><Relationship Id="rId5" Type="http://schemas.openxmlformats.org/officeDocument/2006/relationships/tags" Target="../tags/tag137.xml"/><Relationship Id="rId10" Type="http://schemas.openxmlformats.org/officeDocument/2006/relationships/slideLayout" Target="../slideLayouts/slideLayout7.xml"/><Relationship Id="rId4" Type="http://schemas.openxmlformats.org/officeDocument/2006/relationships/tags" Target="../tags/tag136.xml"/><Relationship Id="rId9" Type="http://schemas.openxmlformats.org/officeDocument/2006/relationships/tags" Target="../tags/tag141.xml"/></Relationships>
</file>

<file path=ppt/slides/_rels/slide16.xml.rels><?xml version="1.0" encoding="UTF-8" standalone="yes"?>
<Relationships xmlns="http://schemas.openxmlformats.org/package/2006/relationships"><Relationship Id="rId8" Type="http://schemas.openxmlformats.org/officeDocument/2006/relationships/tags" Target="../tags/tag149.xml"/><Relationship Id="rId3" Type="http://schemas.openxmlformats.org/officeDocument/2006/relationships/tags" Target="../tags/tag144.xml"/><Relationship Id="rId7" Type="http://schemas.openxmlformats.org/officeDocument/2006/relationships/tags" Target="../tags/tag148.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5" Type="http://schemas.openxmlformats.org/officeDocument/2006/relationships/tags" Target="../tags/tag146.xml"/><Relationship Id="rId10" Type="http://schemas.openxmlformats.org/officeDocument/2006/relationships/image" Target="../media/image3.svg"/><Relationship Id="rId4" Type="http://schemas.openxmlformats.org/officeDocument/2006/relationships/tags" Target="../tags/tag145.xml"/><Relationship Id="rId9"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image" Target="../media/image3.svg"/><Relationship Id="rId18" Type="http://schemas.openxmlformats.org/officeDocument/2006/relationships/hyperlink" Target="https://iris-recherche.qc.ca/blogue/autre/criminalite-jeunes/" TargetMode="Externa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hyperlink" Target="https://www.unodc.org/unodc/en/data-and-analysis/global-study-on-homicide.html" TargetMode="External"/><Relationship Id="rId17" Type="http://schemas.openxmlformats.org/officeDocument/2006/relationships/hyperlink" Target="http://www.inspq.qc.ca/violence-conjugale/comprendre/homicide-conjugal" TargetMode="External"/><Relationship Id="rId2" Type="http://schemas.openxmlformats.org/officeDocument/2006/relationships/tags" Target="../tags/tag151.xml"/><Relationship Id="rId16" Type="http://schemas.openxmlformats.org/officeDocument/2006/relationships/hyperlink" Target="http://www.canada.ca/fr/femmes-egalite-genres/violence-fondee-sexe/violence-entre-partenaires-intimes.html?utm_source" TargetMode="Externa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slideLayout" Target="../slideLayouts/slideLayout7.xml"/><Relationship Id="rId5" Type="http://schemas.openxmlformats.org/officeDocument/2006/relationships/tags" Target="../tags/tag154.xml"/><Relationship Id="rId15" Type="http://schemas.openxmlformats.org/officeDocument/2006/relationships/hyperlink" Target="https://www.canada.ca/fr/femmes-egalite-genres/violence-fondee-sexe/a-propos-violence-fondee-sexe.html" TargetMode="Externa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tags" Target="../tags/tag167.xml"/><Relationship Id="rId3" Type="http://schemas.openxmlformats.org/officeDocument/2006/relationships/tags" Target="../tags/tag162.xml"/><Relationship Id="rId7" Type="http://schemas.openxmlformats.org/officeDocument/2006/relationships/tags" Target="../tags/tag166.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10" Type="http://schemas.openxmlformats.org/officeDocument/2006/relationships/image" Target="../media/image3.svg"/><Relationship Id="rId4" Type="http://schemas.openxmlformats.org/officeDocument/2006/relationships/tags" Target="../tags/tag163.xml"/><Relationship Id="rId9"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tags" Target="../tags/tag175.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image" Target="../media/image9.sv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slideLayout" Target="../slideLayouts/slideLayout7.xml"/><Relationship Id="rId5" Type="http://schemas.openxmlformats.org/officeDocument/2006/relationships/tags" Target="../tags/tag172.xml"/><Relationship Id="rId10" Type="http://schemas.openxmlformats.org/officeDocument/2006/relationships/tags" Target="../tags/tag177.xml"/><Relationship Id="rId4" Type="http://schemas.openxmlformats.org/officeDocument/2006/relationships/tags" Target="../tags/tag171.xml"/><Relationship Id="rId9" Type="http://schemas.openxmlformats.org/officeDocument/2006/relationships/tags" Target="../tags/tag176.xml"/></Relationships>
</file>

<file path=ppt/slides/_rels/slide2.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5" Type="http://schemas.openxmlformats.org/officeDocument/2006/relationships/tags" Target="../tags/tag17.xml"/><Relationship Id="rId10" Type="http://schemas.openxmlformats.org/officeDocument/2006/relationships/image" Target="../media/image6.png"/><Relationship Id="rId4" Type="http://schemas.openxmlformats.org/officeDocument/2006/relationships/tags" Target="../tags/tag16.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tags" Target="../tags/tag185.xml"/><Relationship Id="rId3" Type="http://schemas.openxmlformats.org/officeDocument/2006/relationships/tags" Target="../tags/tag180.xml"/><Relationship Id="rId7" Type="http://schemas.openxmlformats.org/officeDocument/2006/relationships/tags" Target="../tags/tag184.xml"/><Relationship Id="rId12" Type="http://schemas.openxmlformats.org/officeDocument/2006/relationships/hyperlink" Target="http://www.150.statcan.gc.ca/n1/pub/85-002-x/2021001/article/00001/03-fra.htm?utm_source" TargetMode="Externa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slideLayout" Target="../slideLayouts/slideLayout7.xml"/><Relationship Id="rId5" Type="http://schemas.openxmlformats.org/officeDocument/2006/relationships/tags" Target="../tags/tag182.xml"/><Relationship Id="rId10" Type="http://schemas.openxmlformats.org/officeDocument/2006/relationships/tags" Target="../tags/tag187.xml"/><Relationship Id="rId4" Type="http://schemas.openxmlformats.org/officeDocument/2006/relationships/tags" Target="../tags/tag181.xml"/><Relationship Id="rId9" Type="http://schemas.openxmlformats.org/officeDocument/2006/relationships/tags" Target="../tags/tag186.xml"/></Relationships>
</file>

<file path=ppt/slides/_rels/slide21.xml.rels><?xml version="1.0" encoding="UTF-8" standalone="yes"?>
<Relationships xmlns="http://schemas.openxmlformats.org/package/2006/relationships"><Relationship Id="rId8" Type="http://schemas.openxmlformats.org/officeDocument/2006/relationships/tags" Target="../tags/tag195.xml"/><Relationship Id="rId13" Type="http://schemas.openxmlformats.org/officeDocument/2006/relationships/slideLayout" Target="../slideLayouts/slideLayout7.xml"/><Relationship Id="rId3" Type="http://schemas.openxmlformats.org/officeDocument/2006/relationships/tags" Target="../tags/tag190.xml"/><Relationship Id="rId7" Type="http://schemas.openxmlformats.org/officeDocument/2006/relationships/tags" Target="../tags/tag194.xml"/><Relationship Id="rId12" Type="http://schemas.openxmlformats.org/officeDocument/2006/relationships/tags" Target="../tags/tag199.xml"/><Relationship Id="rId17" Type="http://schemas.openxmlformats.org/officeDocument/2006/relationships/image" Target="../media/image14.jpeg"/><Relationship Id="rId2" Type="http://schemas.openxmlformats.org/officeDocument/2006/relationships/tags" Target="../tags/tag189.xml"/><Relationship Id="rId16" Type="http://schemas.openxmlformats.org/officeDocument/2006/relationships/image" Target="../media/image13.jpeg"/><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tags" Target="../tags/tag198.xml"/><Relationship Id="rId5" Type="http://schemas.openxmlformats.org/officeDocument/2006/relationships/tags" Target="../tags/tag192.xml"/><Relationship Id="rId15" Type="http://schemas.openxmlformats.org/officeDocument/2006/relationships/image" Target="../media/image12.jpeg"/><Relationship Id="rId10" Type="http://schemas.openxmlformats.org/officeDocument/2006/relationships/tags" Target="../tags/tag197.xml"/><Relationship Id="rId4" Type="http://schemas.openxmlformats.org/officeDocument/2006/relationships/tags" Target="../tags/tag191.xml"/><Relationship Id="rId9" Type="http://schemas.openxmlformats.org/officeDocument/2006/relationships/tags" Target="../tags/tag196.xml"/><Relationship Id="rId14" Type="http://schemas.openxmlformats.org/officeDocument/2006/relationships/image" Target="../media/image11.jpeg"/></Relationships>
</file>

<file path=ppt/slides/_rels/slide22.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tags" Target="../tags/tag211.xml"/><Relationship Id="rId17" Type="http://schemas.openxmlformats.org/officeDocument/2006/relationships/image" Target="../media/image4.svg"/><Relationship Id="rId2" Type="http://schemas.openxmlformats.org/officeDocument/2006/relationships/tags" Target="../tags/tag201.xml"/><Relationship Id="rId16" Type="http://schemas.openxmlformats.org/officeDocument/2006/relationships/image" Target="../media/image3.svg"/><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5" Type="http://schemas.openxmlformats.org/officeDocument/2006/relationships/image" Target="../media/image2.svg"/><Relationship Id="rId10" Type="http://schemas.openxmlformats.org/officeDocument/2006/relationships/tags" Target="../tags/tag209.xml"/><Relationship Id="rId4" Type="http://schemas.openxmlformats.org/officeDocument/2006/relationships/tags" Target="../tags/tag203.xml"/><Relationship Id="rId9" Type="http://schemas.openxmlformats.org/officeDocument/2006/relationships/tags" Target="../tags/tag208.xml"/><Relationship Id="rId1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tags" Target="../tags/tag219.xml"/><Relationship Id="rId3" Type="http://schemas.openxmlformats.org/officeDocument/2006/relationships/tags" Target="../tags/tag214.xml"/><Relationship Id="rId7" Type="http://schemas.openxmlformats.org/officeDocument/2006/relationships/tags" Target="../tags/tag218.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image" Target="../media/image2.svg"/><Relationship Id="rId5" Type="http://schemas.openxmlformats.org/officeDocument/2006/relationships/tags" Target="../tags/tag216.xml"/><Relationship Id="rId10" Type="http://schemas.openxmlformats.org/officeDocument/2006/relationships/slideLayout" Target="../slideLayouts/slideLayout7.xml"/><Relationship Id="rId4" Type="http://schemas.openxmlformats.org/officeDocument/2006/relationships/tags" Target="../tags/tag215.xml"/><Relationship Id="rId9" Type="http://schemas.openxmlformats.org/officeDocument/2006/relationships/tags" Target="../tags/tag220.xml"/></Relationships>
</file>

<file path=ppt/slides/_rels/slide24.xml.rels><?xml version="1.0" encoding="UTF-8" standalone="yes"?>
<Relationships xmlns="http://schemas.openxmlformats.org/package/2006/relationships"><Relationship Id="rId8" Type="http://schemas.openxmlformats.org/officeDocument/2006/relationships/tags" Target="../tags/tag228.xml"/><Relationship Id="rId3" Type="http://schemas.openxmlformats.org/officeDocument/2006/relationships/tags" Target="../tags/tag223.xml"/><Relationship Id="rId7" Type="http://schemas.openxmlformats.org/officeDocument/2006/relationships/tags" Target="../tags/tag227.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5" Type="http://schemas.openxmlformats.org/officeDocument/2006/relationships/tags" Target="../tags/tag225.xml"/><Relationship Id="rId10" Type="http://schemas.openxmlformats.org/officeDocument/2006/relationships/image" Target="../media/image3.svg"/><Relationship Id="rId4" Type="http://schemas.openxmlformats.org/officeDocument/2006/relationships/tags" Target="../tags/tag224.xml"/><Relationship Id="rId9"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tags" Target="../tags/tag236.xml"/><Relationship Id="rId3" Type="http://schemas.openxmlformats.org/officeDocument/2006/relationships/tags" Target="../tags/tag231.xml"/><Relationship Id="rId7" Type="http://schemas.openxmlformats.org/officeDocument/2006/relationships/tags" Target="../tags/tag235.xm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5" Type="http://schemas.openxmlformats.org/officeDocument/2006/relationships/tags" Target="../tags/tag233.xml"/><Relationship Id="rId10" Type="http://schemas.openxmlformats.org/officeDocument/2006/relationships/image" Target="../media/image16.svg"/><Relationship Id="rId4" Type="http://schemas.openxmlformats.org/officeDocument/2006/relationships/tags" Target="../tags/tag232.xml"/><Relationship Id="rId9"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tags" Target="../tags/tag244.xml"/><Relationship Id="rId3" Type="http://schemas.openxmlformats.org/officeDocument/2006/relationships/tags" Target="../tags/tag239.xml"/><Relationship Id="rId7" Type="http://schemas.openxmlformats.org/officeDocument/2006/relationships/tags" Target="../tags/tag243.xm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image" Target="../media/image17.svg"/><Relationship Id="rId5" Type="http://schemas.openxmlformats.org/officeDocument/2006/relationships/tags" Target="../tags/tag241.xml"/><Relationship Id="rId10" Type="http://schemas.openxmlformats.org/officeDocument/2006/relationships/slideLayout" Target="../slideLayouts/slideLayout7.xml"/><Relationship Id="rId4" Type="http://schemas.openxmlformats.org/officeDocument/2006/relationships/tags" Target="../tags/tag240.xml"/><Relationship Id="rId9" Type="http://schemas.openxmlformats.org/officeDocument/2006/relationships/tags" Target="../tags/tag245.xml"/></Relationships>
</file>

<file path=ppt/slides/_rels/slide27.xml.rels><?xml version="1.0" encoding="UTF-8" standalone="yes"?>
<Relationships xmlns="http://schemas.openxmlformats.org/package/2006/relationships"><Relationship Id="rId8" Type="http://schemas.openxmlformats.org/officeDocument/2006/relationships/tags" Target="../tags/tag253.xml"/><Relationship Id="rId3" Type="http://schemas.openxmlformats.org/officeDocument/2006/relationships/tags" Target="../tags/tag248.xml"/><Relationship Id="rId7" Type="http://schemas.openxmlformats.org/officeDocument/2006/relationships/tags" Target="../tags/tag252.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tags" Target="../tags/tag251.xml"/><Relationship Id="rId5" Type="http://schemas.openxmlformats.org/officeDocument/2006/relationships/tags" Target="../tags/tag250.xml"/><Relationship Id="rId10" Type="http://schemas.openxmlformats.org/officeDocument/2006/relationships/image" Target="../media/image3.svg"/><Relationship Id="rId4" Type="http://schemas.openxmlformats.org/officeDocument/2006/relationships/tags" Target="../tags/tag249.xml"/><Relationship Id="rId9"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image" Target="../media/image7.svg"/><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slideLayout" Target="../slideLayouts/slideLayout7.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tags" Target="../tags/tag264.xml"/><Relationship Id="rId5" Type="http://schemas.openxmlformats.org/officeDocument/2006/relationships/tags" Target="../tags/tag258.xml"/><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 Id="rId14" Type="http://schemas.openxmlformats.org/officeDocument/2006/relationships/hyperlink" Target="http://www.researchgate.net/publication/237717243_What's_a_Mother_To_Do_The_Division_of_Labor_among_Neandertals_and_Modern_Humans_in_Eurasia" TargetMode="External"/></Relationships>
</file>

<file path=ppt/slides/_rels/slide29.xml.rels><?xml version="1.0" encoding="UTF-8" standalone="yes"?>
<Relationships xmlns="http://schemas.openxmlformats.org/package/2006/relationships"><Relationship Id="rId8" Type="http://schemas.openxmlformats.org/officeDocument/2006/relationships/tags" Target="../tags/tag272.xml"/><Relationship Id="rId3" Type="http://schemas.openxmlformats.org/officeDocument/2006/relationships/tags" Target="../tags/tag267.xml"/><Relationship Id="rId7" Type="http://schemas.openxmlformats.org/officeDocument/2006/relationships/tags" Target="../tags/tag271.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tags" Target="../tags/tag270.xml"/><Relationship Id="rId5" Type="http://schemas.openxmlformats.org/officeDocument/2006/relationships/tags" Target="../tags/tag269.xml"/><Relationship Id="rId10" Type="http://schemas.openxmlformats.org/officeDocument/2006/relationships/image" Target="../media/image3.svg"/><Relationship Id="rId4" Type="http://schemas.openxmlformats.org/officeDocument/2006/relationships/tags" Target="../tags/tag268.xml"/><Relationship Id="rId9"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image" Target="../media/image8.sv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7.sv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7.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30.xml.rels><?xml version="1.0" encoding="UTF-8" standalone="yes"?>
<Relationships xmlns="http://schemas.openxmlformats.org/package/2006/relationships"><Relationship Id="rId8" Type="http://schemas.openxmlformats.org/officeDocument/2006/relationships/tags" Target="../tags/tag280.xml"/><Relationship Id="rId3" Type="http://schemas.openxmlformats.org/officeDocument/2006/relationships/tags" Target="../tags/tag275.xml"/><Relationship Id="rId7" Type="http://schemas.openxmlformats.org/officeDocument/2006/relationships/tags" Target="../tags/tag279.xml"/><Relationship Id="rId12" Type="http://schemas.openxmlformats.org/officeDocument/2006/relationships/image" Target="../media/image9.svg"/><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slideLayout" Target="../slideLayouts/slideLayout7.xml"/><Relationship Id="rId5" Type="http://schemas.openxmlformats.org/officeDocument/2006/relationships/tags" Target="../tags/tag277.xml"/><Relationship Id="rId10" Type="http://schemas.openxmlformats.org/officeDocument/2006/relationships/tags" Target="../tags/tag282.xml"/><Relationship Id="rId4" Type="http://schemas.openxmlformats.org/officeDocument/2006/relationships/tags" Target="../tags/tag276.xml"/><Relationship Id="rId9" Type="http://schemas.openxmlformats.org/officeDocument/2006/relationships/tags" Target="../tags/tag281.xml"/></Relationships>
</file>

<file path=ppt/slides/_rels/slide31.xml.rels><?xml version="1.0" encoding="UTF-8" standalone="yes"?>
<Relationships xmlns="http://schemas.openxmlformats.org/package/2006/relationships"><Relationship Id="rId8" Type="http://schemas.openxmlformats.org/officeDocument/2006/relationships/tags" Target="../tags/tag290.xml"/><Relationship Id="rId3" Type="http://schemas.openxmlformats.org/officeDocument/2006/relationships/tags" Target="../tags/tag285.xml"/><Relationship Id="rId7" Type="http://schemas.openxmlformats.org/officeDocument/2006/relationships/tags" Target="../tags/tag289.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tags" Target="../tags/tag288.xml"/><Relationship Id="rId11" Type="http://schemas.openxmlformats.org/officeDocument/2006/relationships/hyperlink" Target="http://www.centraide-mtl.org/les-groupes-les-plus-a-risque-de-pauvrete" TargetMode="External"/><Relationship Id="rId5" Type="http://schemas.openxmlformats.org/officeDocument/2006/relationships/tags" Target="../tags/tag287.xml"/><Relationship Id="rId10" Type="http://schemas.openxmlformats.org/officeDocument/2006/relationships/slideLayout" Target="../slideLayouts/slideLayout7.xml"/><Relationship Id="rId4" Type="http://schemas.openxmlformats.org/officeDocument/2006/relationships/tags" Target="../tags/tag286.xml"/><Relationship Id="rId9" Type="http://schemas.openxmlformats.org/officeDocument/2006/relationships/tags" Target="../tags/tag291.xml"/></Relationships>
</file>

<file path=ppt/slides/_rels/slide32.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slideLayout" Target="../slideLayouts/slideLayout7.xml"/><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tags" Target="../tags/tag303.xml"/><Relationship Id="rId17" Type="http://schemas.openxmlformats.org/officeDocument/2006/relationships/image" Target="../media/image14.jpeg"/><Relationship Id="rId2" Type="http://schemas.openxmlformats.org/officeDocument/2006/relationships/tags" Target="../tags/tag293.xml"/><Relationship Id="rId16" Type="http://schemas.openxmlformats.org/officeDocument/2006/relationships/image" Target="../media/image13.jpeg"/><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tags" Target="../tags/tag302.xml"/><Relationship Id="rId5" Type="http://schemas.openxmlformats.org/officeDocument/2006/relationships/tags" Target="../tags/tag296.xml"/><Relationship Id="rId15" Type="http://schemas.openxmlformats.org/officeDocument/2006/relationships/image" Target="../media/image12.jpe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11.jpeg"/></Relationships>
</file>

<file path=ppt/slides/_rels/slide33.xml.rels><?xml version="1.0" encoding="UTF-8" standalone="yes"?>
<Relationships xmlns="http://schemas.openxmlformats.org/package/2006/relationships"><Relationship Id="rId8" Type="http://schemas.openxmlformats.org/officeDocument/2006/relationships/tags" Target="../tags/tag311.xml"/><Relationship Id="rId13" Type="http://schemas.openxmlformats.org/officeDocument/2006/relationships/tags" Target="../tags/tag316.xml"/><Relationship Id="rId18" Type="http://schemas.openxmlformats.org/officeDocument/2006/relationships/image" Target="../media/image4.svg"/><Relationship Id="rId3" Type="http://schemas.openxmlformats.org/officeDocument/2006/relationships/tags" Target="../tags/tag306.xml"/><Relationship Id="rId7" Type="http://schemas.openxmlformats.org/officeDocument/2006/relationships/tags" Target="../tags/tag310.xml"/><Relationship Id="rId12" Type="http://schemas.openxmlformats.org/officeDocument/2006/relationships/tags" Target="../tags/tag315.xml"/><Relationship Id="rId17" Type="http://schemas.openxmlformats.org/officeDocument/2006/relationships/image" Target="../media/image3.svg"/><Relationship Id="rId2" Type="http://schemas.openxmlformats.org/officeDocument/2006/relationships/tags" Target="../tags/tag305.xml"/><Relationship Id="rId16" Type="http://schemas.openxmlformats.org/officeDocument/2006/relationships/image" Target="../media/image2.svg"/><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5" Type="http://schemas.openxmlformats.org/officeDocument/2006/relationships/tags" Target="../tags/tag308.xml"/><Relationship Id="rId15" Type="http://schemas.openxmlformats.org/officeDocument/2006/relationships/image" Target="../media/image1.png"/><Relationship Id="rId10" Type="http://schemas.openxmlformats.org/officeDocument/2006/relationships/tags" Target="../tags/tag313.xml"/><Relationship Id="rId19" Type="http://schemas.openxmlformats.org/officeDocument/2006/relationships/image" Target="../media/image5.svg"/><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tags" Target="../tags/tag324.xml"/><Relationship Id="rId3" Type="http://schemas.openxmlformats.org/officeDocument/2006/relationships/tags" Target="../tags/tag319.xml"/><Relationship Id="rId7" Type="http://schemas.openxmlformats.org/officeDocument/2006/relationships/tags" Target="../tags/tag323.xml"/><Relationship Id="rId12" Type="http://schemas.openxmlformats.org/officeDocument/2006/relationships/image" Target="../media/image2.svg"/><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slideLayout" Target="../slideLayouts/slideLayout7.xml"/><Relationship Id="rId5" Type="http://schemas.openxmlformats.org/officeDocument/2006/relationships/tags" Target="../tags/tag321.xml"/><Relationship Id="rId10" Type="http://schemas.openxmlformats.org/officeDocument/2006/relationships/tags" Target="../tags/tag326.xml"/><Relationship Id="rId4" Type="http://schemas.openxmlformats.org/officeDocument/2006/relationships/tags" Target="../tags/tag320.xml"/><Relationship Id="rId9" Type="http://schemas.openxmlformats.org/officeDocument/2006/relationships/tags" Target="../tags/tag325.xml"/></Relationships>
</file>

<file path=ppt/slides/_rels/slide35.xml.rels><?xml version="1.0" encoding="UTF-8" standalone="yes"?>
<Relationships xmlns="http://schemas.openxmlformats.org/package/2006/relationships"><Relationship Id="rId8" Type="http://schemas.openxmlformats.org/officeDocument/2006/relationships/tags" Target="../tags/tag334.xml"/><Relationship Id="rId3" Type="http://schemas.openxmlformats.org/officeDocument/2006/relationships/tags" Target="../tags/tag329.xml"/><Relationship Id="rId7" Type="http://schemas.openxmlformats.org/officeDocument/2006/relationships/tags" Target="../tags/tag333.xml"/><Relationship Id="rId2" Type="http://schemas.openxmlformats.org/officeDocument/2006/relationships/tags" Target="../tags/tag328.xml"/><Relationship Id="rId1" Type="http://schemas.openxmlformats.org/officeDocument/2006/relationships/tags" Target="../tags/tag327.xml"/><Relationship Id="rId6" Type="http://schemas.openxmlformats.org/officeDocument/2006/relationships/tags" Target="../tags/tag332.xml"/><Relationship Id="rId5" Type="http://schemas.openxmlformats.org/officeDocument/2006/relationships/tags" Target="../tags/tag331.xml"/><Relationship Id="rId10" Type="http://schemas.openxmlformats.org/officeDocument/2006/relationships/image" Target="../media/image3.svg"/><Relationship Id="rId4" Type="http://schemas.openxmlformats.org/officeDocument/2006/relationships/tags" Target="../tags/tag330.xml"/><Relationship Id="rId9"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tags" Target="../tags/tag342.xml"/><Relationship Id="rId3" Type="http://schemas.openxmlformats.org/officeDocument/2006/relationships/tags" Target="../tags/tag337.xml"/><Relationship Id="rId7" Type="http://schemas.openxmlformats.org/officeDocument/2006/relationships/tags" Target="../tags/tag341.xml"/><Relationship Id="rId12" Type="http://schemas.openxmlformats.org/officeDocument/2006/relationships/image" Target="../media/image18.svg"/><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11" Type="http://schemas.openxmlformats.org/officeDocument/2006/relationships/slideLayout" Target="../slideLayouts/slideLayout7.xml"/><Relationship Id="rId5" Type="http://schemas.openxmlformats.org/officeDocument/2006/relationships/tags" Target="../tags/tag339.xml"/><Relationship Id="rId10" Type="http://schemas.openxmlformats.org/officeDocument/2006/relationships/tags" Target="../tags/tag344.xml"/><Relationship Id="rId4" Type="http://schemas.openxmlformats.org/officeDocument/2006/relationships/tags" Target="../tags/tag338.xml"/><Relationship Id="rId9" Type="http://schemas.openxmlformats.org/officeDocument/2006/relationships/tags" Target="../tags/tag343.xml"/></Relationships>
</file>

<file path=ppt/slides/_rels/slide37.xml.rels><?xml version="1.0" encoding="UTF-8" standalone="yes"?>
<Relationships xmlns="http://schemas.openxmlformats.org/package/2006/relationships"><Relationship Id="rId8" Type="http://schemas.openxmlformats.org/officeDocument/2006/relationships/tags" Target="../tags/tag352.xml"/><Relationship Id="rId3" Type="http://schemas.openxmlformats.org/officeDocument/2006/relationships/tags" Target="../tags/tag347.xml"/><Relationship Id="rId7" Type="http://schemas.openxmlformats.org/officeDocument/2006/relationships/tags" Target="../tags/tag351.xml"/><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tags" Target="../tags/tag350.xml"/><Relationship Id="rId5" Type="http://schemas.openxmlformats.org/officeDocument/2006/relationships/tags" Target="../tags/tag349.xml"/><Relationship Id="rId10" Type="http://schemas.openxmlformats.org/officeDocument/2006/relationships/image" Target="../media/image3.svg"/><Relationship Id="rId4" Type="http://schemas.openxmlformats.org/officeDocument/2006/relationships/tags" Target="../tags/tag348.xml"/><Relationship Id="rId9"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image" Target="../media/image7.svg"/><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slideLayout" Target="../slideLayouts/slideLayout7.xml"/><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tags" Target="../tags/tag363.xml"/><Relationship Id="rId5" Type="http://schemas.openxmlformats.org/officeDocument/2006/relationships/tags" Target="../tags/tag357.xml"/><Relationship Id="rId10" Type="http://schemas.openxmlformats.org/officeDocument/2006/relationships/tags" Target="../tags/tag362.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hyperlink" Target="http://www.radiofrance.fr/franceinter/podcasts/zoom-zoom-zen/zoom-zoom-zen-du-vendredi-08-mars-2024-6542220" TargetMode="External"/></Relationships>
</file>

<file path=ppt/slides/_rels/slide39.xml.rels><?xml version="1.0" encoding="UTF-8" standalone="yes"?>
<Relationships xmlns="http://schemas.openxmlformats.org/package/2006/relationships"><Relationship Id="rId8" Type="http://schemas.openxmlformats.org/officeDocument/2006/relationships/tags" Target="../tags/tag371.xml"/><Relationship Id="rId3" Type="http://schemas.openxmlformats.org/officeDocument/2006/relationships/tags" Target="../tags/tag366.xml"/><Relationship Id="rId7" Type="http://schemas.openxmlformats.org/officeDocument/2006/relationships/tags" Target="../tags/tag370.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11" Type="http://schemas.openxmlformats.org/officeDocument/2006/relationships/image" Target="../media/image3.svg"/><Relationship Id="rId5" Type="http://schemas.openxmlformats.org/officeDocument/2006/relationships/tags" Target="../tags/tag368.xml"/><Relationship Id="rId10" Type="http://schemas.openxmlformats.org/officeDocument/2006/relationships/slideLayout" Target="../slideLayouts/slideLayout7.xml"/><Relationship Id="rId4" Type="http://schemas.openxmlformats.org/officeDocument/2006/relationships/tags" Target="../tags/tag367.xml"/><Relationship Id="rId9" Type="http://schemas.openxmlformats.org/officeDocument/2006/relationships/tags" Target="../tags/tag372.xml"/></Relationships>
</file>

<file path=ppt/slides/_rels/slide4.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3.svg"/><Relationship Id="rId4" Type="http://schemas.openxmlformats.org/officeDocument/2006/relationships/tags" Target="../tags/tag34.xml"/><Relationship Id="rId9"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tags" Target="../tags/tag380.xml"/><Relationship Id="rId3" Type="http://schemas.openxmlformats.org/officeDocument/2006/relationships/tags" Target="../tags/tag375.xml"/><Relationship Id="rId7" Type="http://schemas.openxmlformats.org/officeDocument/2006/relationships/tags" Target="../tags/tag379.xml"/><Relationship Id="rId12" Type="http://schemas.openxmlformats.org/officeDocument/2006/relationships/image" Target="../media/image9.svg"/><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tags" Target="../tags/tag378.xml"/><Relationship Id="rId11" Type="http://schemas.openxmlformats.org/officeDocument/2006/relationships/slideLayout" Target="../slideLayouts/slideLayout7.xml"/><Relationship Id="rId5" Type="http://schemas.openxmlformats.org/officeDocument/2006/relationships/tags" Target="../tags/tag377.xml"/><Relationship Id="rId10" Type="http://schemas.openxmlformats.org/officeDocument/2006/relationships/tags" Target="../tags/tag382.xml"/><Relationship Id="rId4" Type="http://schemas.openxmlformats.org/officeDocument/2006/relationships/tags" Target="../tags/tag376.xml"/><Relationship Id="rId9" Type="http://schemas.openxmlformats.org/officeDocument/2006/relationships/tags" Target="../tags/tag381.xml"/></Relationships>
</file>

<file path=ppt/slides/_rels/slide41.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hyperlink" Target="http://www.canadianwomen.org/fr/les-faits/leadership/" TargetMode="Externa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image" Target="../media/image19.png"/><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microsoft.com/office/2018/10/relationships/comments" Target="../comments/modernComment_128_0.xml"/><Relationship Id="rId5" Type="http://schemas.openxmlformats.org/officeDocument/2006/relationships/tags" Target="../tags/tag387.xml"/><Relationship Id="rId10" Type="http://schemas.openxmlformats.org/officeDocument/2006/relationships/slideLayout" Target="../slideLayouts/slideLayout7.xml"/><Relationship Id="rId4" Type="http://schemas.openxmlformats.org/officeDocument/2006/relationships/tags" Target="../tags/tag386.xml"/><Relationship Id="rId9" Type="http://schemas.openxmlformats.org/officeDocument/2006/relationships/tags" Target="../tags/tag391.xml"/></Relationships>
</file>

<file path=ppt/slides/_rels/slide42.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slideLayout" Target="../slideLayouts/slideLayout7.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tags" Target="../tags/tag403.xml"/><Relationship Id="rId17" Type="http://schemas.openxmlformats.org/officeDocument/2006/relationships/image" Target="../media/image14.jpeg"/><Relationship Id="rId2" Type="http://schemas.openxmlformats.org/officeDocument/2006/relationships/tags" Target="../tags/tag393.xml"/><Relationship Id="rId16" Type="http://schemas.openxmlformats.org/officeDocument/2006/relationships/image" Target="../media/image13.jpeg"/><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5" Type="http://schemas.openxmlformats.org/officeDocument/2006/relationships/tags" Target="../tags/tag396.xml"/><Relationship Id="rId15" Type="http://schemas.openxmlformats.org/officeDocument/2006/relationships/image" Target="../media/image12.jpeg"/><Relationship Id="rId10" Type="http://schemas.openxmlformats.org/officeDocument/2006/relationships/tags" Target="../tags/tag401.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image" Target="../media/image11.jpeg"/></Relationships>
</file>

<file path=ppt/slides/_rels/slide43.xml.rels><?xml version="1.0" encoding="UTF-8" standalone="yes"?>
<Relationships xmlns="http://schemas.openxmlformats.org/package/2006/relationships"><Relationship Id="rId8" Type="http://schemas.openxmlformats.org/officeDocument/2006/relationships/tags" Target="../tags/tag411.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406.xml"/><Relationship Id="rId7" Type="http://schemas.openxmlformats.org/officeDocument/2006/relationships/tags" Target="../tags/tag410.xml"/><Relationship Id="rId12" Type="http://schemas.openxmlformats.org/officeDocument/2006/relationships/tags" Target="../tags/tag415.xml"/><Relationship Id="rId17" Type="http://schemas.openxmlformats.org/officeDocument/2006/relationships/image" Target="../media/image4.svg"/><Relationship Id="rId2" Type="http://schemas.openxmlformats.org/officeDocument/2006/relationships/tags" Target="../tags/tag405.xml"/><Relationship Id="rId16" Type="http://schemas.openxmlformats.org/officeDocument/2006/relationships/image" Target="../media/image3.svg"/><Relationship Id="rId1" Type="http://schemas.openxmlformats.org/officeDocument/2006/relationships/tags" Target="../tags/tag404.xml"/><Relationship Id="rId6" Type="http://schemas.openxmlformats.org/officeDocument/2006/relationships/tags" Target="../tags/tag409.xml"/><Relationship Id="rId11" Type="http://schemas.openxmlformats.org/officeDocument/2006/relationships/tags" Target="../tags/tag414.xml"/><Relationship Id="rId5" Type="http://schemas.openxmlformats.org/officeDocument/2006/relationships/tags" Target="../tags/tag408.xml"/><Relationship Id="rId15" Type="http://schemas.openxmlformats.org/officeDocument/2006/relationships/image" Target="../media/image2.svg"/><Relationship Id="rId10" Type="http://schemas.openxmlformats.org/officeDocument/2006/relationships/tags" Target="../tags/tag413.xml"/><Relationship Id="rId4" Type="http://schemas.openxmlformats.org/officeDocument/2006/relationships/tags" Target="../tags/tag407.xml"/><Relationship Id="rId9" Type="http://schemas.openxmlformats.org/officeDocument/2006/relationships/tags" Target="../tags/tag412.xml"/><Relationship Id="rId14" Type="http://schemas.openxmlformats.org/officeDocument/2006/relationships/image" Target="../media/image1.png"/></Relationships>
</file>

<file path=ppt/slides/_rels/slide44.xml.rels><?xml version="1.0" encoding="UTF-8" standalone="yes"?>
<Relationships xmlns="http://schemas.openxmlformats.org/package/2006/relationships"><Relationship Id="rId8" Type="http://schemas.openxmlformats.org/officeDocument/2006/relationships/tags" Target="../tags/tag423.xml"/><Relationship Id="rId13" Type="http://schemas.openxmlformats.org/officeDocument/2006/relationships/image" Target="../media/image2.svg"/><Relationship Id="rId3" Type="http://schemas.openxmlformats.org/officeDocument/2006/relationships/tags" Target="../tags/tag418.xml"/><Relationship Id="rId7" Type="http://schemas.openxmlformats.org/officeDocument/2006/relationships/tags" Target="../tags/tag422.xml"/><Relationship Id="rId12" Type="http://schemas.microsoft.com/office/2018/10/relationships/comments" Target="../comments/modernComment_12B_0.xml"/><Relationship Id="rId2" Type="http://schemas.openxmlformats.org/officeDocument/2006/relationships/tags" Target="../tags/tag417.xml"/><Relationship Id="rId1" Type="http://schemas.openxmlformats.org/officeDocument/2006/relationships/tags" Target="../tags/tag416.xml"/><Relationship Id="rId6" Type="http://schemas.openxmlformats.org/officeDocument/2006/relationships/tags" Target="../tags/tag421.xml"/><Relationship Id="rId11" Type="http://schemas.openxmlformats.org/officeDocument/2006/relationships/slideLayout" Target="../slideLayouts/slideLayout7.xml"/><Relationship Id="rId5" Type="http://schemas.openxmlformats.org/officeDocument/2006/relationships/tags" Target="../tags/tag420.xml"/><Relationship Id="rId10" Type="http://schemas.openxmlformats.org/officeDocument/2006/relationships/tags" Target="../tags/tag425.xml"/><Relationship Id="rId4" Type="http://schemas.openxmlformats.org/officeDocument/2006/relationships/tags" Target="../tags/tag419.xml"/><Relationship Id="rId9" Type="http://schemas.openxmlformats.org/officeDocument/2006/relationships/tags" Target="../tags/tag424.xml"/></Relationships>
</file>

<file path=ppt/slides/_rels/slide45.xml.rels><?xml version="1.0" encoding="UTF-8" standalone="yes"?>
<Relationships xmlns="http://schemas.openxmlformats.org/package/2006/relationships"><Relationship Id="rId8" Type="http://schemas.openxmlformats.org/officeDocument/2006/relationships/tags" Target="../tags/tag433.xml"/><Relationship Id="rId3" Type="http://schemas.openxmlformats.org/officeDocument/2006/relationships/tags" Target="../tags/tag428.xml"/><Relationship Id="rId7" Type="http://schemas.openxmlformats.org/officeDocument/2006/relationships/tags" Target="../tags/tag432.xml"/><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tags" Target="../tags/tag431.xml"/><Relationship Id="rId5" Type="http://schemas.openxmlformats.org/officeDocument/2006/relationships/tags" Target="../tags/tag430.xml"/><Relationship Id="rId10" Type="http://schemas.openxmlformats.org/officeDocument/2006/relationships/image" Target="../media/image3.svg"/><Relationship Id="rId4" Type="http://schemas.openxmlformats.org/officeDocument/2006/relationships/tags" Target="../tags/tag429.xml"/><Relationship Id="rId9"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tags" Target="../tags/tag441.xml"/><Relationship Id="rId3" Type="http://schemas.openxmlformats.org/officeDocument/2006/relationships/tags" Target="../tags/tag436.xml"/><Relationship Id="rId7" Type="http://schemas.openxmlformats.org/officeDocument/2006/relationships/tags" Target="../tags/tag440.xml"/><Relationship Id="rId2" Type="http://schemas.openxmlformats.org/officeDocument/2006/relationships/tags" Target="../tags/tag435.xml"/><Relationship Id="rId1" Type="http://schemas.openxmlformats.org/officeDocument/2006/relationships/tags" Target="../tags/tag434.xml"/><Relationship Id="rId6" Type="http://schemas.openxmlformats.org/officeDocument/2006/relationships/tags" Target="../tags/tag439.xml"/><Relationship Id="rId11" Type="http://schemas.openxmlformats.org/officeDocument/2006/relationships/image" Target="../media/image20.png"/><Relationship Id="rId5" Type="http://schemas.openxmlformats.org/officeDocument/2006/relationships/tags" Target="../tags/tag438.xml"/><Relationship Id="rId10" Type="http://schemas.openxmlformats.org/officeDocument/2006/relationships/hyperlink" Target="crise.ca/wp-content/uploads/2019/11/jhoule_these_2005-1.pdf?" TargetMode="External"/><Relationship Id="rId4" Type="http://schemas.openxmlformats.org/officeDocument/2006/relationships/tags" Target="../tags/tag437.xml"/><Relationship Id="rId9"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449.xml"/><Relationship Id="rId3" Type="http://schemas.openxmlformats.org/officeDocument/2006/relationships/tags" Target="../tags/tag444.xml"/><Relationship Id="rId7" Type="http://schemas.openxmlformats.org/officeDocument/2006/relationships/tags" Target="../tags/tag448.xml"/><Relationship Id="rId12" Type="http://schemas.openxmlformats.org/officeDocument/2006/relationships/image" Target="../media/image21.svg"/><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image" Target="../media/image2.svg"/><Relationship Id="rId5" Type="http://schemas.openxmlformats.org/officeDocument/2006/relationships/tags" Target="../tags/tag446.xml"/><Relationship Id="rId10" Type="http://schemas.openxmlformats.org/officeDocument/2006/relationships/slideLayout" Target="../slideLayouts/slideLayout7.xml"/><Relationship Id="rId4" Type="http://schemas.openxmlformats.org/officeDocument/2006/relationships/tags" Target="../tags/tag445.xml"/><Relationship Id="rId9" Type="http://schemas.openxmlformats.org/officeDocument/2006/relationships/tags" Target="../tags/tag450.xml"/></Relationships>
</file>

<file path=ppt/slides/_rels/slide48.xml.rels><?xml version="1.0" encoding="UTF-8" standalone="yes"?>
<Relationships xmlns="http://schemas.openxmlformats.org/package/2006/relationships"><Relationship Id="rId8" Type="http://schemas.openxmlformats.org/officeDocument/2006/relationships/tags" Target="../tags/tag458.xml"/><Relationship Id="rId3" Type="http://schemas.openxmlformats.org/officeDocument/2006/relationships/tags" Target="../tags/tag453.xml"/><Relationship Id="rId7" Type="http://schemas.openxmlformats.org/officeDocument/2006/relationships/tags" Target="../tags/tag457.xml"/><Relationship Id="rId2" Type="http://schemas.openxmlformats.org/officeDocument/2006/relationships/tags" Target="../tags/tag452.xml"/><Relationship Id="rId1" Type="http://schemas.openxmlformats.org/officeDocument/2006/relationships/tags" Target="../tags/tag451.xml"/><Relationship Id="rId6" Type="http://schemas.openxmlformats.org/officeDocument/2006/relationships/tags" Target="../tags/tag456.xml"/><Relationship Id="rId5" Type="http://schemas.openxmlformats.org/officeDocument/2006/relationships/tags" Target="../tags/tag455.xml"/><Relationship Id="rId10" Type="http://schemas.openxmlformats.org/officeDocument/2006/relationships/image" Target="../media/image3.svg"/><Relationship Id="rId4" Type="http://schemas.openxmlformats.org/officeDocument/2006/relationships/tags" Target="../tags/tag454.xml"/><Relationship Id="rId9"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61.xml"/><Relationship Id="rId7" Type="http://schemas.openxmlformats.org/officeDocument/2006/relationships/tags" Target="../tags/tag465.xml"/><Relationship Id="rId2" Type="http://schemas.openxmlformats.org/officeDocument/2006/relationships/tags" Target="../tags/tag460.xml"/><Relationship Id="rId1" Type="http://schemas.openxmlformats.org/officeDocument/2006/relationships/tags" Target="../tags/tag459.xml"/><Relationship Id="rId6" Type="http://schemas.openxmlformats.org/officeDocument/2006/relationships/tags" Target="../tags/tag464.xml"/><Relationship Id="rId5" Type="http://schemas.openxmlformats.org/officeDocument/2006/relationships/tags" Target="../tags/tag463.xml"/><Relationship Id="rId4" Type="http://schemas.openxmlformats.org/officeDocument/2006/relationships/tags" Target="../tags/tag462.xml"/><Relationship Id="rId9" Type="http://schemas.openxmlformats.org/officeDocument/2006/relationships/hyperlink" Target="http://www.sweden.se/life/equality/gender-equality?" TargetMode="External"/></Relationships>
</file>

<file path=ppt/slides/_rels/slide5.xml.rels><?xml version="1.0" encoding="UTF-8" standalone="yes"?>
<Relationships xmlns="http://schemas.openxmlformats.org/package/2006/relationships"><Relationship Id="rId8" Type="http://schemas.openxmlformats.org/officeDocument/2006/relationships/tags" Target="../tags/tag46.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hyperlink" Target="https://statistique.quebec.ca/vitrine/egalite/dimensions-egalite/violence/violence-contexte-conjugal" TargetMode="Externa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slideLayout" Target="../slideLayouts/slideLayout7.xml"/><Relationship Id="rId5" Type="http://schemas.openxmlformats.org/officeDocument/2006/relationships/tags" Target="../tags/tag4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473.xml"/><Relationship Id="rId3" Type="http://schemas.openxmlformats.org/officeDocument/2006/relationships/tags" Target="../tags/tag468.xml"/><Relationship Id="rId7" Type="http://schemas.openxmlformats.org/officeDocument/2006/relationships/tags" Target="../tags/tag472.xml"/><Relationship Id="rId2" Type="http://schemas.openxmlformats.org/officeDocument/2006/relationships/tags" Target="../tags/tag467.xml"/><Relationship Id="rId1" Type="http://schemas.openxmlformats.org/officeDocument/2006/relationships/tags" Target="../tags/tag466.xml"/><Relationship Id="rId6" Type="http://schemas.openxmlformats.org/officeDocument/2006/relationships/tags" Target="../tags/tag471.xml"/><Relationship Id="rId5" Type="http://schemas.openxmlformats.org/officeDocument/2006/relationships/tags" Target="../tags/tag470.xml"/><Relationship Id="rId10" Type="http://schemas.openxmlformats.org/officeDocument/2006/relationships/image" Target="../media/image3.svg"/><Relationship Id="rId4" Type="http://schemas.openxmlformats.org/officeDocument/2006/relationships/tags" Target="../tags/tag469.xml"/><Relationship Id="rId9"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481.xml"/><Relationship Id="rId3" Type="http://schemas.openxmlformats.org/officeDocument/2006/relationships/tags" Target="../tags/tag476.xml"/><Relationship Id="rId7" Type="http://schemas.openxmlformats.org/officeDocument/2006/relationships/tags" Target="../tags/tag480.xml"/><Relationship Id="rId12" Type="http://schemas.openxmlformats.org/officeDocument/2006/relationships/image" Target="../media/image9.svg"/><Relationship Id="rId2" Type="http://schemas.openxmlformats.org/officeDocument/2006/relationships/tags" Target="../tags/tag475.xml"/><Relationship Id="rId1" Type="http://schemas.openxmlformats.org/officeDocument/2006/relationships/tags" Target="../tags/tag474.xml"/><Relationship Id="rId6" Type="http://schemas.openxmlformats.org/officeDocument/2006/relationships/tags" Target="../tags/tag479.xml"/><Relationship Id="rId11" Type="http://schemas.openxmlformats.org/officeDocument/2006/relationships/slideLayout" Target="../slideLayouts/slideLayout7.xml"/><Relationship Id="rId5" Type="http://schemas.openxmlformats.org/officeDocument/2006/relationships/tags" Target="../tags/tag478.xml"/><Relationship Id="rId10" Type="http://schemas.openxmlformats.org/officeDocument/2006/relationships/tags" Target="../tags/tag483.xml"/><Relationship Id="rId4" Type="http://schemas.openxmlformats.org/officeDocument/2006/relationships/tags" Target="../tags/tag477.xml"/><Relationship Id="rId9" Type="http://schemas.openxmlformats.org/officeDocument/2006/relationships/tags" Target="../tags/tag482.xml"/></Relationships>
</file>

<file path=ppt/slides/_rels/slide52.xml.rels><?xml version="1.0" encoding="UTF-8" standalone="yes"?>
<Relationships xmlns="http://schemas.openxmlformats.org/package/2006/relationships"><Relationship Id="rId8" Type="http://schemas.openxmlformats.org/officeDocument/2006/relationships/tags" Target="../tags/tag491.xml"/><Relationship Id="rId3" Type="http://schemas.openxmlformats.org/officeDocument/2006/relationships/tags" Target="../tags/tag486.xml"/><Relationship Id="rId7" Type="http://schemas.openxmlformats.org/officeDocument/2006/relationships/tags" Target="../tags/tag490.xml"/><Relationship Id="rId2" Type="http://schemas.openxmlformats.org/officeDocument/2006/relationships/tags" Target="../tags/tag485.xml"/><Relationship Id="rId1" Type="http://schemas.openxmlformats.org/officeDocument/2006/relationships/tags" Target="../tags/tag484.xml"/><Relationship Id="rId6" Type="http://schemas.openxmlformats.org/officeDocument/2006/relationships/tags" Target="../tags/tag489.xml"/><Relationship Id="rId11" Type="http://schemas.openxmlformats.org/officeDocument/2006/relationships/hyperlink" Target="http://www.150.statcan.gc.ca/n1/pub/75-006-x/2025001/article/00009" TargetMode="External"/><Relationship Id="rId5" Type="http://schemas.openxmlformats.org/officeDocument/2006/relationships/tags" Target="../tags/tag488.xml"/><Relationship Id="rId10" Type="http://schemas.openxmlformats.org/officeDocument/2006/relationships/hyperlink" Target="commissionsantementale.ca/wp-content/uploads/2022/07/La-sante-mentale-et-le-suicide-chez-les-hommes-au-Canada-Faits-saillants.pdf." TargetMode="External"/><Relationship Id="rId4" Type="http://schemas.openxmlformats.org/officeDocument/2006/relationships/tags" Target="../tags/tag487.xml"/><Relationship Id="rId9"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499.xml"/><Relationship Id="rId13" Type="http://schemas.openxmlformats.org/officeDocument/2006/relationships/slideLayout" Target="../slideLayouts/slideLayout7.xml"/><Relationship Id="rId3" Type="http://schemas.openxmlformats.org/officeDocument/2006/relationships/tags" Target="../tags/tag494.xml"/><Relationship Id="rId7" Type="http://schemas.openxmlformats.org/officeDocument/2006/relationships/tags" Target="../tags/tag498.xml"/><Relationship Id="rId12" Type="http://schemas.openxmlformats.org/officeDocument/2006/relationships/tags" Target="../tags/tag503.xml"/><Relationship Id="rId17" Type="http://schemas.openxmlformats.org/officeDocument/2006/relationships/image" Target="../media/image14.jpeg"/><Relationship Id="rId2" Type="http://schemas.openxmlformats.org/officeDocument/2006/relationships/tags" Target="../tags/tag493.xml"/><Relationship Id="rId16" Type="http://schemas.openxmlformats.org/officeDocument/2006/relationships/image" Target="../media/image13.jpeg"/><Relationship Id="rId1" Type="http://schemas.openxmlformats.org/officeDocument/2006/relationships/tags" Target="../tags/tag492.xml"/><Relationship Id="rId6" Type="http://schemas.openxmlformats.org/officeDocument/2006/relationships/tags" Target="../tags/tag497.xml"/><Relationship Id="rId11" Type="http://schemas.openxmlformats.org/officeDocument/2006/relationships/tags" Target="../tags/tag502.xml"/><Relationship Id="rId5" Type="http://schemas.openxmlformats.org/officeDocument/2006/relationships/tags" Target="../tags/tag496.xml"/><Relationship Id="rId15" Type="http://schemas.openxmlformats.org/officeDocument/2006/relationships/image" Target="../media/image12.jpeg"/><Relationship Id="rId10" Type="http://schemas.openxmlformats.org/officeDocument/2006/relationships/tags" Target="../tags/tag501.xml"/><Relationship Id="rId4" Type="http://schemas.openxmlformats.org/officeDocument/2006/relationships/tags" Target="../tags/tag495.xml"/><Relationship Id="rId9" Type="http://schemas.openxmlformats.org/officeDocument/2006/relationships/tags" Target="../tags/tag500.xml"/><Relationship Id="rId14" Type="http://schemas.openxmlformats.org/officeDocument/2006/relationships/image" Target="../media/image11.jpeg"/></Relationships>
</file>

<file path=ppt/slides/_rels/slide54.xml.rels><?xml version="1.0" encoding="UTF-8" standalone="yes"?>
<Relationships xmlns="http://schemas.openxmlformats.org/package/2006/relationships"><Relationship Id="rId8" Type="http://schemas.openxmlformats.org/officeDocument/2006/relationships/tags" Target="../tags/tag511.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506.xml"/><Relationship Id="rId7" Type="http://schemas.openxmlformats.org/officeDocument/2006/relationships/tags" Target="../tags/tag510.xml"/><Relationship Id="rId12" Type="http://schemas.openxmlformats.org/officeDocument/2006/relationships/tags" Target="../tags/tag515.xml"/><Relationship Id="rId17" Type="http://schemas.openxmlformats.org/officeDocument/2006/relationships/image" Target="../media/image4.svg"/><Relationship Id="rId2" Type="http://schemas.openxmlformats.org/officeDocument/2006/relationships/tags" Target="../tags/tag505.xml"/><Relationship Id="rId16" Type="http://schemas.openxmlformats.org/officeDocument/2006/relationships/image" Target="../media/image3.svg"/><Relationship Id="rId1" Type="http://schemas.openxmlformats.org/officeDocument/2006/relationships/tags" Target="../tags/tag504.xml"/><Relationship Id="rId6" Type="http://schemas.openxmlformats.org/officeDocument/2006/relationships/tags" Target="../tags/tag509.xml"/><Relationship Id="rId11" Type="http://schemas.openxmlformats.org/officeDocument/2006/relationships/tags" Target="../tags/tag514.xml"/><Relationship Id="rId5" Type="http://schemas.openxmlformats.org/officeDocument/2006/relationships/tags" Target="../tags/tag508.xml"/><Relationship Id="rId15" Type="http://schemas.openxmlformats.org/officeDocument/2006/relationships/image" Target="../media/image2.svg"/><Relationship Id="rId10" Type="http://schemas.openxmlformats.org/officeDocument/2006/relationships/tags" Target="../tags/tag513.xml"/><Relationship Id="rId4" Type="http://schemas.openxmlformats.org/officeDocument/2006/relationships/tags" Target="../tags/tag507.xml"/><Relationship Id="rId9" Type="http://schemas.openxmlformats.org/officeDocument/2006/relationships/tags" Target="../tags/tag512.xml"/><Relationship Id="rId14" Type="http://schemas.openxmlformats.org/officeDocument/2006/relationships/image" Target="../media/image1.png"/></Relationships>
</file>

<file path=ppt/slides/_rels/slide55.xml.rels><?xml version="1.0" encoding="UTF-8" standalone="yes"?>
<Relationships xmlns="http://schemas.openxmlformats.org/package/2006/relationships"><Relationship Id="rId8" Type="http://schemas.openxmlformats.org/officeDocument/2006/relationships/tags" Target="../tags/tag523.xml"/><Relationship Id="rId13" Type="http://schemas.openxmlformats.org/officeDocument/2006/relationships/hyperlink" Target="https://www.weforum.org/publications/global-gender-gap-report-2023/" TargetMode="External"/><Relationship Id="rId3" Type="http://schemas.openxmlformats.org/officeDocument/2006/relationships/tags" Target="../tags/tag518.xml"/><Relationship Id="rId7" Type="http://schemas.openxmlformats.org/officeDocument/2006/relationships/tags" Target="../tags/tag522.xml"/><Relationship Id="rId12" Type="http://schemas.openxmlformats.org/officeDocument/2006/relationships/image" Target="../media/image6.png"/><Relationship Id="rId2" Type="http://schemas.openxmlformats.org/officeDocument/2006/relationships/tags" Target="../tags/tag517.xml"/><Relationship Id="rId1" Type="http://schemas.openxmlformats.org/officeDocument/2006/relationships/tags" Target="../tags/tag516.xml"/><Relationship Id="rId6" Type="http://schemas.openxmlformats.org/officeDocument/2006/relationships/tags" Target="../tags/tag521.xml"/><Relationship Id="rId11" Type="http://schemas.openxmlformats.org/officeDocument/2006/relationships/slideLayout" Target="../slideLayouts/slideLayout7.xml"/><Relationship Id="rId5" Type="http://schemas.openxmlformats.org/officeDocument/2006/relationships/tags" Target="../tags/tag520.xml"/><Relationship Id="rId10" Type="http://schemas.openxmlformats.org/officeDocument/2006/relationships/tags" Target="../tags/tag525.xml"/><Relationship Id="rId4" Type="http://schemas.openxmlformats.org/officeDocument/2006/relationships/tags" Target="../tags/tag519.xml"/><Relationship Id="rId9" Type="http://schemas.openxmlformats.org/officeDocument/2006/relationships/tags" Target="../tags/tag524.xml"/></Relationships>
</file>

<file path=ppt/slides/_rels/slide56.xml.rels><?xml version="1.0" encoding="UTF-8" standalone="yes"?>
<Relationships xmlns="http://schemas.openxmlformats.org/package/2006/relationships"><Relationship Id="rId8" Type="http://schemas.openxmlformats.org/officeDocument/2006/relationships/tags" Target="../tags/tag533.xml"/><Relationship Id="rId3" Type="http://schemas.openxmlformats.org/officeDocument/2006/relationships/tags" Target="../tags/tag528.xml"/><Relationship Id="rId7" Type="http://schemas.openxmlformats.org/officeDocument/2006/relationships/tags" Target="../tags/tag532.xml"/><Relationship Id="rId12" Type="http://schemas.openxmlformats.org/officeDocument/2006/relationships/image" Target="../media/image7.svg"/><Relationship Id="rId2" Type="http://schemas.openxmlformats.org/officeDocument/2006/relationships/tags" Target="../tags/tag527.xml"/><Relationship Id="rId1" Type="http://schemas.openxmlformats.org/officeDocument/2006/relationships/tags" Target="../tags/tag526.xml"/><Relationship Id="rId6" Type="http://schemas.openxmlformats.org/officeDocument/2006/relationships/tags" Target="../tags/tag531.xml"/><Relationship Id="rId11" Type="http://schemas.openxmlformats.org/officeDocument/2006/relationships/slideLayout" Target="../slideLayouts/slideLayout7.xml"/><Relationship Id="rId5" Type="http://schemas.openxmlformats.org/officeDocument/2006/relationships/tags" Target="../tags/tag530.xml"/><Relationship Id="rId10" Type="http://schemas.openxmlformats.org/officeDocument/2006/relationships/tags" Target="../tags/tag535.xml"/><Relationship Id="rId4" Type="http://schemas.openxmlformats.org/officeDocument/2006/relationships/tags" Target="../tags/tag529.xml"/><Relationship Id="rId9" Type="http://schemas.openxmlformats.org/officeDocument/2006/relationships/tags" Target="../tags/tag534.xml"/></Relationships>
</file>

<file path=ppt/slides/_rels/slide57.xml.rels><?xml version="1.0" encoding="UTF-8" standalone="yes"?>
<Relationships xmlns="http://schemas.openxmlformats.org/package/2006/relationships"><Relationship Id="rId8" Type="http://schemas.openxmlformats.org/officeDocument/2006/relationships/tags" Target="../tags/tag543.xml"/><Relationship Id="rId3" Type="http://schemas.openxmlformats.org/officeDocument/2006/relationships/tags" Target="../tags/tag538.xml"/><Relationship Id="rId7" Type="http://schemas.openxmlformats.org/officeDocument/2006/relationships/tags" Target="../tags/tag542.xml"/><Relationship Id="rId2" Type="http://schemas.openxmlformats.org/officeDocument/2006/relationships/tags" Target="../tags/tag537.xml"/><Relationship Id="rId1" Type="http://schemas.openxmlformats.org/officeDocument/2006/relationships/tags" Target="../tags/tag536.xml"/><Relationship Id="rId6" Type="http://schemas.openxmlformats.org/officeDocument/2006/relationships/tags" Target="../tags/tag541.xml"/><Relationship Id="rId5" Type="http://schemas.openxmlformats.org/officeDocument/2006/relationships/tags" Target="../tags/tag540.xml"/><Relationship Id="rId10" Type="http://schemas.openxmlformats.org/officeDocument/2006/relationships/image" Target="../media/image3.svg"/><Relationship Id="rId4" Type="http://schemas.openxmlformats.org/officeDocument/2006/relationships/tags" Target="../tags/tag539.xml"/><Relationship Id="rId9"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551.xml"/><Relationship Id="rId13" Type="http://schemas.openxmlformats.org/officeDocument/2006/relationships/hyperlink" Target="https://news.un.org/fr/" TargetMode="External"/><Relationship Id="rId3" Type="http://schemas.openxmlformats.org/officeDocument/2006/relationships/tags" Target="../tags/tag546.xml"/><Relationship Id="rId7" Type="http://schemas.openxmlformats.org/officeDocument/2006/relationships/tags" Target="../tags/tag550.xml"/><Relationship Id="rId12" Type="http://schemas.openxmlformats.org/officeDocument/2006/relationships/image" Target="../media/image18.svg"/><Relationship Id="rId2" Type="http://schemas.openxmlformats.org/officeDocument/2006/relationships/tags" Target="../tags/tag545.xml"/><Relationship Id="rId1" Type="http://schemas.openxmlformats.org/officeDocument/2006/relationships/tags" Target="../tags/tag544.xml"/><Relationship Id="rId6" Type="http://schemas.openxmlformats.org/officeDocument/2006/relationships/tags" Target="../tags/tag549.xml"/><Relationship Id="rId11" Type="http://schemas.openxmlformats.org/officeDocument/2006/relationships/slideLayout" Target="../slideLayouts/slideLayout7.xml"/><Relationship Id="rId5" Type="http://schemas.openxmlformats.org/officeDocument/2006/relationships/tags" Target="../tags/tag548.xml"/><Relationship Id="rId10" Type="http://schemas.openxmlformats.org/officeDocument/2006/relationships/tags" Target="../tags/tag553.xml"/><Relationship Id="rId4" Type="http://schemas.openxmlformats.org/officeDocument/2006/relationships/tags" Target="../tags/tag547.xml"/><Relationship Id="rId9" Type="http://schemas.openxmlformats.org/officeDocument/2006/relationships/tags" Target="../tags/tag552.xml"/><Relationship Id="rId14" Type="http://schemas.openxmlformats.org/officeDocument/2006/relationships/hyperlink" Target="https://www.oxfam.org/" TargetMode="External"/></Relationships>
</file>

<file path=ppt/slides/_rels/slide59.xml.rels><?xml version="1.0" encoding="UTF-8" standalone="yes"?>
<Relationships xmlns="http://schemas.openxmlformats.org/package/2006/relationships"><Relationship Id="rId8" Type="http://schemas.openxmlformats.org/officeDocument/2006/relationships/tags" Target="../tags/tag561.xml"/><Relationship Id="rId3" Type="http://schemas.openxmlformats.org/officeDocument/2006/relationships/tags" Target="../tags/tag556.xml"/><Relationship Id="rId7" Type="http://schemas.openxmlformats.org/officeDocument/2006/relationships/tags" Target="../tags/tag560.xml"/><Relationship Id="rId2" Type="http://schemas.openxmlformats.org/officeDocument/2006/relationships/tags" Target="../tags/tag555.xml"/><Relationship Id="rId1" Type="http://schemas.openxmlformats.org/officeDocument/2006/relationships/tags" Target="../tags/tag554.xml"/><Relationship Id="rId6" Type="http://schemas.openxmlformats.org/officeDocument/2006/relationships/tags" Target="../tags/tag559.xml"/><Relationship Id="rId11" Type="http://schemas.openxmlformats.org/officeDocument/2006/relationships/image" Target="../media/image3.svg"/><Relationship Id="rId5" Type="http://schemas.openxmlformats.org/officeDocument/2006/relationships/tags" Target="../tags/tag558.xml"/><Relationship Id="rId10" Type="http://schemas.openxmlformats.org/officeDocument/2006/relationships/slideLayout" Target="../slideLayouts/slideLayout7.xml"/><Relationship Id="rId4" Type="http://schemas.openxmlformats.org/officeDocument/2006/relationships/tags" Target="../tags/tag557.xml"/><Relationship Id="rId9" Type="http://schemas.openxmlformats.org/officeDocument/2006/relationships/tags" Target="../tags/tag562.xml"/></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10" Type="http://schemas.openxmlformats.org/officeDocument/2006/relationships/image" Target="../media/image3.svg"/><Relationship Id="rId4" Type="http://schemas.openxmlformats.org/officeDocument/2006/relationships/tags" Target="../tags/tag52.xml"/><Relationship Id="rId9"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65.xml"/><Relationship Id="rId7" Type="http://schemas.openxmlformats.org/officeDocument/2006/relationships/tags" Target="../tags/tag569.xml"/><Relationship Id="rId2" Type="http://schemas.openxmlformats.org/officeDocument/2006/relationships/tags" Target="../tags/tag564.xml"/><Relationship Id="rId1" Type="http://schemas.openxmlformats.org/officeDocument/2006/relationships/tags" Target="../tags/tag563.xml"/><Relationship Id="rId6" Type="http://schemas.openxmlformats.org/officeDocument/2006/relationships/tags" Target="../tags/tag568.xml"/><Relationship Id="rId5" Type="http://schemas.openxmlformats.org/officeDocument/2006/relationships/tags" Target="../tags/tag567.xml"/><Relationship Id="rId4" Type="http://schemas.openxmlformats.org/officeDocument/2006/relationships/tags" Target="../tags/tag566.xml"/></Relationships>
</file>

<file path=ppt/slides/_rels/slide61.xml.rels><?xml version="1.0" encoding="UTF-8" standalone="yes"?>
<Relationships xmlns="http://schemas.openxmlformats.org/package/2006/relationships"><Relationship Id="rId8" Type="http://schemas.openxmlformats.org/officeDocument/2006/relationships/tags" Target="../tags/tag577.xml"/><Relationship Id="rId3" Type="http://schemas.openxmlformats.org/officeDocument/2006/relationships/tags" Target="../tags/tag572.xml"/><Relationship Id="rId7" Type="http://schemas.openxmlformats.org/officeDocument/2006/relationships/tags" Target="../tags/tag576.xml"/><Relationship Id="rId2" Type="http://schemas.openxmlformats.org/officeDocument/2006/relationships/tags" Target="../tags/tag571.xml"/><Relationship Id="rId1" Type="http://schemas.openxmlformats.org/officeDocument/2006/relationships/tags" Target="../tags/tag570.xml"/><Relationship Id="rId6" Type="http://schemas.openxmlformats.org/officeDocument/2006/relationships/tags" Target="../tags/tag575.xml"/><Relationship Id="rId5" Type="http://schemas.openxmlformats.org/officeDocument/2006/relationships/tags" Target="../tags/tag574.xml"/><Relationship Id="rId10" Type="http://schemas.openxmlformats.org/officeDocument/2006/relationships/image" Target="../media/image3.svg"/><Relationship Id="rId4" Type="http://schemas.openxmlformats.org/officeDocument/2006/relationships/tags" Target="../tags/tag573.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585.xml"/><Relationship Id="rId3" Type="http://schemas.openxmlformats.org/officeDocument/2006/relationships/tags" Target="../tags/tag580.xml"/><Relationship Id="rId7" Type="http://schemas.openxmlformats.org/officeDocument/2006/relationships/tags" Target="../tags/tag584.xml"/><Relationship Id="rId12" Type="http://schemas.openxmlformats.org/officeDocument/2006/relationships/image" Target="../media/image9.svg"/><Relationship Id="rId2" Type="http://schemas.openxmlformats.org/officeDocument/2006/relationships/tags" Target="../tags/tag579.xml"/><Relationship Id="rId1" Type="http://schemas.openxmlformats.org/officeDocument/2006/relationships/tags" Target="../tags/tag578.xml"/><Relationship Id="rId6" Type="http://schemas.openxmlformats.org/officeDocument/2006/relationships/tags" Target="../tags/tag583.xml"/><Relationship Id="rId11" Type="http://schemas.openxmlformats.org/officeDocument/2006/relationships/slideLayout" Target="../slideLayouts/slideLayout7.xml"/><Relationship Id="rId5" Type="http://schemas.openxmlformats.org/officeDocument/2006/relationships/tags" Target="../tags/tag582.xml"/><Relationship Id="rId10" Type="http://schemas.openxmlformats.org/officeDocument/2006/relationships/tags" Target="../tags/tag587.xml"/><Relationship Id="rId4" Type="http://schemas.openxmlformats.org/officeDocument/2006/relationships/tags" Target="../tags/tag581.xml"/><Relationship Id="rId9" Type="http://schemas.openxmlformats.org/officeDocument/2006/relationships/tags" Target="../tags/tag586.xml"/></Relationships>
</file>

<file path=ppt/slides/_rels/slide63.xml.rels><?xml version="1.0" encoding="UTF-8" standalone="yes"?>
<Relationships xmlns="http://schemas.openxmlformats.org/package/2006/relationships"><Relationship Id="rId8" Type="http://schemas.openxmlformats.org/officeDocument/2006/relationships/tags" Target="../tags/tag595.xml"/><Relationship Id="rId3" Type="http://schemas.openxmlformats.org/officeDocument/2006/relationships/tags" Target="../tags/tag590.xml"/><Relationship Id="rId7" Type="http://schemas.openxmlformats.org/officeDocument/2006/relationships/tags" Target="../tags/tag594.xml"/><Relationship Id="rId2" Type="http://schemas.openxmlformats.org/officeDocument/2006/relationships/tags" Target="../tags/tag589.xml"/><Relationship Id="rId1" Type="http://schemas.openxmlformats.org/officeDocument/2006/relationships/tags" Target="../tags/tag588.xml"/><Relationship Id="rId6" Type="http://schemas.openxmlformats.org/officeDocument/2006/relationships/tags" Target="../tags/tag593.xml"/><Relationship Id="rId11" Type="http://schemas.openxmlformats.org/officeDocument/2006/relationships/image" Target="../media/image22.svg"/><Relationship Id="rId5" Type="http://schemas.openxmlformats.org/officeDocument/2006/relationships/tags" Target="../tags/tag592.xml"/><Relationship Id="rId10" Type="http://schemas.openxmlformats.org/officeDocument/2006/relationships/slideLayout" Target="../slideLayouts/slideLayout7.xml"/><Relationship Id="rId4" Type="http://schemas.openxmlformats.org/officeDocument/2006/relationships/tags" Target="../tags/tag591.xml"/><Relationship Id="rId9" Type="http://schemas.openxmlformats.org/officeDocument/2006/relationships/tags" Target="../tags/tag596.xml"/></Relationships>
</file>

<file path=ppt/slides/_rels/slide64.xml.rels><?xml version="1.0" encoding="UTF-8" standalone="yes"?>
<Relationships xmlns="http://schemas.openxmlformats.org/package/2006/relationships"><Relationship Id="rId8" Type="http://schemas.openxmlformats.org/officeDocument/2006/relationships/tags" Target="../tags/tag604.xml"/><Relationship Id="rId13" Type="http://schemas.openxmlformats.org/officeDocument/2006/relationships/slideLayout" Target="../slideLayouts/slideLayout7.xml"/><Relationship Id="rId3" Type="http://schemas.openxmlformats.org/officeDocument/2006/relationships/tags" Target="../tags/tag599.xml"/><Relationship Id="rId7" Type="http://schemas.openxmlformats.org/officeDocument/2006/relationships/tags" Target="../tags/tag603.xml"/><Relationship Id="rId12" Type="http://schemas.openxmlformats.org/officeDocument/2006/relationships/tags" Target="../tags/tag608.xml"/><Relationship Id="rId17" Type="http://schemas.openxmlformats.org/officeDocument/2006/relationships/image" Target="../media/image14.jpeg"/><Relationship Id="rId2" Type="http://schemas.openxmlformats.org/officeDocument/2006/relationships/tags" Target="../tags/tag598.xml"/><Relationship Id="rId16" Type="http://schemas.openxmlformats.org/officeDocument/2006/relationships/image" Target="../media/image13.jpeg"/><Relationship Id="rId1" Type="http://schemas.openxmlformats.org/officeDocument/2006/relationships/tags" Target="../tags/tag597.xml"/><Relationship Id="rId6" Type="http://schemas.openxmlformats.org/officeDocument/2006/relationships/tags" Target="../tags/tag602.xml"/><Relationship Id="rId11" Type="http://schemas.openxmlformats.org/officeDocument/2006/relationships/tags" Target="../tags/tag607.xml"/><Relationship Id="rId5" Type="http://schemas.openxmlformats.org/officeDocument/2006/relationships/tags" Target="../tags/tag601.xml"/><Relationship Id="rId15" Type="http://schemas.openxmlformats.org/officeDocument/2006/relationships/image" Target="../media/image12.jpeg"/><Relationship Id="rId10" Type="http://schemas.openxmlformats.org/officeDocument/2006/relationships/tags" Target="../tags/tag606.xml"/><Relationship Id="rId4" Type="http://schemas.openxmlformats.org/officeDocument/2006/relationships/tags" Target="../tags/tag600.xml"/><Relationship Id="rId9" Type="http://schemas.openxmlformats.org/officeDocument/2006/relationships/tags" Target="../tags/tag605.xml"/><Relationship Id="rId14" Type="http://schemas.openxmlformats.org/officeDocument/2006/relationships/image" Target="../media/image11.jpeg"/></Relationships>
</file>

<file path=ppt/slides/_rels/slide65.xml.rels><?xml version="1.0" encoding="UTF-8" standalone="yes"?>
<Relationships xmlns="http://schemas.openxmlformats.org/package/2006/relationships"><Relationship Id="rId8" Type="http://schemas.openxmlformats.org/officeDocument/2006/relationships/tags" Target="../tags/tag616.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611.xml"/><Relationship Id="rId7" Type="http://schemas.openxmlformats.org/officeDocument/2006/relationships/tags" Target="../tags/tag615.xml"/><Relationship Id="rId12" Type="http://schemas.openxmlformats.org/officeDocument/2006/relationships/tags" Target="../tags/tag620.xml"/><Relationship Id="rId17" Type="http://schemas.openxmlformats.org/officeDocument/2006/relationships/image" Target="../media/image4.svg"/><Relationship Id="rId2" Type="http://schemas.openxmlformats.org/officeDocument/2006/relationships/tags" Target="../tags/tag610.xml"/><Relationship Id="rId16" Type="http://schemas.openxmlformats.org/officeDocument/2006/relationships/image" Target="../media/image3.svg"/><Relationship Id="rId1" Type="http://schemas.openxmlformats.org/officeDocument/2006/relationships/tags" Target="../tags/tag609.xml"/><Relationship Id="rId6" Type="http://schemas.openxmlformats.org/officeDocument/2006/relationships/tags" Target="../tags/tag614.xml"/><Relationship Id="rId11" Type="http://schemas.openxmlformats.org/officeDocument/2006/relationships/tags" Target="../tags/tag619.xml"/><Relationship Id="rId5" Type="http://schemas.openxmlformats.org/officeDocument/2006/relationships/tags" Target="../tags/tag613.xml"/><Relationship Id="rId15" Type="http://schemas.openxmlformats.org/officeDocument/2006/relationships/image" Target="../media/image2.svg"/><Relationship Id="rId10" Type="http://schemas.openxmlformats.org/officeDocument/2006/relationships/tags" Target="../tags/tag618.xml"/><Relationship Id="rId4" Type="http://schemas.openxmlformats.org/officeDocument/2006/relationships/tags" Target="../tags/tag612.xml"/><Relationship Id="rId9" Type="http://schemas.openxmlformats.org/officeDocument/2006/relationships/tags" Target="../tags/tag617.xml"/><Relationship Id="rId14" Type="http://schemas.openxmlformats.org/officeDocument/2006/relationships/image" Target="../media/image1.png"/></Relationships>
</file>

<file path=ppt/slides/_rels/slide66.xml.rels><?xml version="1.0" encoding="UTF-8" standalone="yes"?>
<Relationships xmlns="http://schemas.openxmlformats.org/package/2006/relationships"><Relationship Id="rId8" Type="http://schemas.openxmlformats.org/officeDocument/2006/relationships/tags" Target="../tags/tag628.xml"/><Relationship Id="rId13" Type="http://schemas.openxmlformats.org/officeDocument/2006/relationships/hyperlink" Target="http://www.canada.ca/en/women-gender-equality/free-to-be-me/federal-action-2slgbtqi-communities" TargetMode="External"/><Relationship Id="rId3" Type="http://schemas.openxmlformats.org/officeDocument/2006/relationships/tags" Target="../tags/tag623.xml"/><Relationship Id="rId7" Type="http://schemas.openxmlformats.org/officeDocument/2006/relationships/tags" Target="../tags/tag627.xml"/><Relationship Id="rId12" Type="http://schemas.openxmlformats.org/officeDocument/2006/relationships/hyperlink" Target="http://www.un.org/en/fight-racism/vulnerable-groups/lgbtqi-plus" TargetMode="External"/><Relationship Id="rId2" Type="http://schemas.openxmlformats.org/officeDocument/2006/relationships/tags" Target="../tags/tag622.xml"/><Relationship Id="rId1" Type="http://schemas.openxmlformats.org/officeDocument/2006/relationships/tags" Target="../tags/tag621.xml"/><Relationship Id="rId6" Type="http://schemas.openxmlformats.org/officeDocument/2006/relationships/tags" Target="../tags/tag626.xml"/><Relationship Id="rId11" Type="http://schemas.openxmlformats.org/officeDocument/2006/relationships/image" Target="../media/image6.png"/><Relationship Id="rId5" Type="http://schemas.openxmlformats.org/officeDocument/2006/relationships/tags" Target="../tags/tag625.xml"/><Relationship Id="rId10" Type="http://schemas.openxmlformats.org/officeDocument/2006/relationships/slideLayout" Target="../slideLayouts/slideLayout7.xml"/><Relationship Id="rId4" Type="http://schemas.openxmlformats.org/officeDocument/2006/relationships/tags" Target="../tags/tag624.xml"/><Relationship Id="rId9" Type="http://schemas.openxmlformats.org/officeDocument/2006/relationships/tags" Target="../tags/tag629.xml"/></Relationships>
</file>

<file path=ppt/slides/_rels/slide67.xml.rels><?xml version="1.0" encoding="UTF-8" standalone="yes"?>
<Relationships xmlns="http://schemas.openxmlformats.org/package/2006/relationships"><Relationship Id="rId8" Type="http://schemas.openxmlformats.org/officeDocument/2006/relationships/tags" Target="../tags/tag637.xml"/><Relationship Id="rId3" Type="http://schemas.openxmlformats.org/officeDocument/2006/relationships/tags" Target="../tags/tag632.xml"/><Relationship Id="rId7" Type="http://schemas.openxmlformats.org/officeDocument/2006/relationships/tags" Target="../tags/tag636.xml"/><Relationship Id="rId2" Type="http://schemas.openxmlformats.org/officeDocument/2006/relationships/tags" Target="../tags/tag631.xml"/><Relationship Id="rId1" Type="http://schemas.openxmlformats.org/officeDocument/2006/relationships/tags" Target="../tags/tag630.xml"/><Relationship Id="rId6" Type="http://schemas.openxmlformats.org/officeDocument/2006/relationships/tags" Target="../tags/tag635.xml"/><Relationship Id="rId11" Type="http://schemas.openxmlformats.org/officeDocument/2006/relationships/image" Target="../media/image7.svg"/><Relationship Id="rId5" Type="http://schemas.openxmlformats.org/officeDocument/2006/relationships/tags" Target="../tags/tag634.xml"/><Relationship Id="rId10" Type="http://schemas.openxmlformats.org/officeDocument/2006/relationships/slideLayout" Target="../slideLayouts/slideLayout7.xml"/><Relationship Id="rId4" Type="http://schemas.openxmlformats.org/officeDocument/2006/relationships/tags" Target="../tags/tag633.xml"/><Relationship Id="rId9" Type="http://schemas.openxmlformats.org/officeDocument/2006/relationships/tags" Target="../tags/tag638.xml"/></Relationships>
</file>

<file path=ppt/slides/_rels/slide68.xml.rels><?xml version="1.0" encoding="UTF-8" standalone="yes"?>
<Relationships xmlns="http://schemas.openxmlformats.org/package/2006/relationships"><Relationship Id="rId8" Type="http://schemas.openxmlformats.org/officeDocument/2006/relationships/tags" Target="../tags/tag646.xml"/><Relationship Id="rId3" Type="http://schemas.openxmlformats.org/officeDocument/2006/relationships/tags" Target="../tags/tag641.xml"/><Relationship Id="rId7" Type="http://schemas.openxmlformats.org/officeDocument/2006/relationships/tags" Target="../tags/tag645.xml"/><Relationship Id="rId2" Type="http://schemas.openxmlformats.org/officeDocument/2006/relationships/tags" Target="../tags/tag640.xml"/><Relationship Id="rId1" Type="http://schemas.openxmlformats.org/officeDocument/2006/relationships/tags" Target="../tags/tag639.xml"/><Relationship Id="rId6" Type="http://schemas.openxmlformats.org/officeDocument/2006/relationships/tags" Target="../tags/tag644.xml"/><Relationship Id="rId5" Type="http://schemas.openxmlformats.org/officeDocument/2006/relationships/tags" Target="../tags/tag643.xml"/><Relationship Id="rId10" Type="http://schemas.openxmlformats.org/officeDocument/2006/relationships/image" Target="../media/image3.svg"/><Relationship Id="rId4" Type="http://schemas.openxmlformats.org/officeDocument/2006/relationships/tags" Target="../tags/tag642.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654.xml"/><Relationship Id="rId13" Type="http://schemas.openxmlformats.org/officeDocument/2006/relationships/hyperlink" Target="http://www.quebec.ca/famille-et-soutien-aux-personnes/violences/homophobie-transphobie/formes-et-consequences" TargetMode="External"/><Relationship Id="rId3" Type="http://schemas.openxmlformats.org/officeDocument/2006/relationships/tags" Target="../tags/tag649.xml"/><Relationship Id="rId7" Type="http://schemas.openxmlformats.org/officeDocument/2006/relationships/tags" Target="../tags/tag653.xml"/><Relationship Id="rId12" Type="http://schemas.openxmlformats.org/officeDocument/2006/relationships/image" Target="../media/image18.svg"/><Relationship Id="rId2" Type="http://schemas.openxmlformats.org/officeDocument/2006/relationships/tags" Target="../tags/tag648.xml"/><Relationship Id="rId1" Type="http://schemas.openxmlformats.org/officeDocument/2006/relationships/tags" Target="../tags/tag647.xml"/><Relationship Id="rId6" Type="http://schemas.openxmlformats.org/officeDocument/2006/relationships/tags" Target="../tags/tag652.xml"/><Relationship Id="rId11" Type="http://schemas.openxmlformats.org/officeDocument/2006/relationships/slideLayout" Target="../slideLayouts/slideLayout7.xml"/><Relationship Id="rId5" Type="http://schemas.openxmlformats.org/officeDocument/2006/relationships/tags" Target="../tags/tag651.xml"/><Relationship Id="rId10" Type="http://schemas.openxmlformats.org/officeDocument/2006/relationships/tags" Target="../tags/tag656.xml"/><Relationship Id="rId4" Type="http://schemas.openxmlformats.org/officeDocument/2006/relationships/tags" Target="../tags/tag650.xml"/><Relationship Id="rId9" Type="http://schemas.openxmlformats.org/officeDocument/2006/relationships/tags" Target="../tags/tag655.xml"/><Relationship Id="rId14" Type="http://schemas.openxmlformats.org/officeDocument/2006/relationships/hyperlink" Target="https://www150.statcan.gc.ca/n1/pub/75-006-x/2022001/article/00010-fra.htm" TargetMode="External"/></Relationships>
</file>

<file path=ppt/slides/_rels/slide7.xml.rels><?xml version="1.0" encoding="UTF-8" standalone="yes"?>
<Relationships xmlns="http://schemas.openxmlformats.org/package/2006/relationships"><Relationship Id="rId8" Type="http://schemas.openxmlformats.org/officeDocument/2006/relationships/tags" Target="../tags/tag64.xml"/><Relationship Id="rId3" Type="http://schemas.openxmlformats.org/officeDocument/2006/relationships/tags" Target="../tags/tag59.xml"/><Relationship Id="rId7" Type="http://schemas.openxmlformats.org/officeDocument/2006/relationships/tags" Target="../tags/tag6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tags" Target="../tags/tag664.xml"/><Relationship Id="rId3" Type="http://schemas.openxmlformats.org/officeDocument/2006/relationships/tags" Target="../tags/tag659.xml"/><Relationship Id="rId7" Type="http://schemas.openxmlformats.org/officeDocument/2006/relationships/tags" Target="../tags/tag663.xml"/><Relationship Id="rId2" Type="http://schemas.openxmlformats.org/officeDocument/2006/relationships/tags" Target="../tags/tag658.xml"/><Relationship Id="rId1" Type="http://schemas.openxmlformats.org/officeDocument/2006/relationships/tags" Target="../tags/tag657.xml"/><Relationship Id="rId6" Type="http://schemas.openxmlformats.org/officeDocument/2006/relationships/tags" Target="../tags/tag662.xml"/><Relationship Id="rId5" Type="http://schemas.openxmlformats.org/officeDocument/2006/relationships/tags" Target="../tags/tag661.xml"/><Relationship Id="rId10" Type="http://schemas.openxmlformats.org/officeDocument/2006/relationships/image" Target="../media/image3.svg"/><Relationship Id="rId4" Type="http://schemas.openxmlformats.org/officeDocument/2006/relationships/tags" Target="../tags/tag660.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672.xml"/><Relationship Id="rId3" Type="http://schemas.openxmlformats.org/officeDocument/2006/relationships/tags" Target="../tags/tag667.xml"/><Relationship Id="rId7" Type="http://schemas.openxmlformats.org/officeDocument/2006/relationships/tags" Target="../tags/tag671.xml"/><Relationship Id="rId12" Type="http://schemas.openxmlformats.org/officeDocument/2006/relationships/image" Target="../media/image23.png"/><Relationship Id="rId2" Type="http://schemas.openxmlformats.org/officeDocument/2006/relationships/tags" Target="../tags/tag666.xml"/><Relationship Id="rId1" Type="http://schemas.openxmlformats.org/officeDocument/2006/relationships/tags" Target="../tags/tag665.xml"/><Relationship Id="rId6" Type="http://schemas.openxmlformats.org/officeDocument/2006/relationships/tags" Target="../tags/tag670.xml"/><Relationship Id="rId11" Type="http://schemas.openxmlformats.org/officeDocument/2006/relationships/hyperlink" Target="http://www.un.org/en/fight-racism/vulnerable-groups/lgbtqi-plus" TargetMode="External"/><Relationship Id="rId5" Type="http://schemas.openxmlformats.org/officeDocument/2006/relationships/tags" Target="../tags/tag669.xml"/><Relationship Id="rId10" Type="http://schemas.openxmlformats.org/officeDocument/2006/relationships/slideLayout" Target="../slideLayouts/slideLayout7.xml"/><Relationship Id="rId4" Type="http://schemas.openxmlformats.org/officeDocument/2006/relationships/tags" Target="../tags/tag668.xml"/><Relationship Id="rId9" Type="http://schemas.openxmlformats.org/officeDocument/2006/relationships/tags" Target="../tags/tag673.xml"/></Relationships>
</file>

<file path=ppt/slides/_rels/slide72.xml.rels><?xml version="1.0" encoding="UTF-8" standalone="yes"?>
<Relationships xmlns="http://schemas.openxmlformats.org/package/2006/relationships"><Relationship Id="rId8" Type="http://schemas.openxmlformats.org/officeDocument/2006/relationships/tags" Target="../tags/tag681.xml"/><Relationship Id="rId13" Type="http://schemas.openxmlformats.org/officeDocument/2006/relationships/image" Target="../media/image24.svg"/><Relationship Id="rId3" Type="http://schemas.openxmlformats.org/officeDocument/2006/relationships/tags" Target="../tags/tag676.xml"/><Relationship Id="rId7" Type="http://schemas.openxmlformats.org/officeDocument/2006/relationships/tags" Target="../tags/tag680.xml"/><Relationship Id="rId12" Type="http://schemas.openxmlformats.org/officeDocument/2006/relationships/image" Target="../media/image7.svg"/><Relationship Id="rId2" Type="http://schemas.openxmlformats.org/officeDocument/2006/relationships/tags" Target="../tags/tag675.xml"/><Relationship Id="rId1" Type="http://schemas.openxmlformats.org/officeDocument/2006/relationships/tags" Target="../tags/tag674.xml"/><Relationship Id="rId6" Type="http://schemas.openxmlformats.org/officeDocument/2006/relationships/tags" Target="../tags/tag679.xml"/><Relationship Id="rId11" Type="http://schemas.openxmlformats.org/officeDocument/2006/relationships/slideLayout" Target="../slideLayouts/slideLayout7.xml"/><Relationship Id="rId5" Type="http://schemas.openxmlformats.org/officeDocument/2006/relationships/tags" Target="../tags/tag678.xml"/><Relationship Id="rId10" Type="http://schemas.openxmlformats.org/officeDocument/2006/relationships/tags" Target="../tags/tag683.xml"/><Relationship Id="rId4" Type="http://schemas.openxmlformats.org/officeDocument/2006/relationships/tags" Target="../tags/tag677.xml"/><Relationship Id="rId9" Type="http://schemas.openxmlformats.org/officeDocument/2006/relationships/tags" Target="../tags/tag682.xml"/></Relationships>
</file>

<file path=ppt/slides/_rels/slide73.xml.rels><?xml version="1.0" encoding="UTF-8" standalone="yes"?>
<Relationships xmlns="http://schemas.openxmlformats.org/package/2006/relationships"><Relationship Id="rId8" Type="http://schemas.openxmlformats.org/officeDocument/2006/relationships/tags" Target="../tags/tag691.xml"/><Relationship Id="rId3" Type="http://schemas.openxmlformats.org/officeDocument/2006/relationships/tags" Target="../tags/tag686.xml"/><Relationship Id="rId7" Type="http://schemas.openxmlformats.org/officeDocument/2006/relationships/tags" Target="../tags/tag690.xml"/><Relationship Id="rId2" Type="http://schemas.openxmlformats.org/officeDocument/2006/relationships/tags" Target="../tags/tag685.xml"/><Relationship Id="rId1" Type="http://schemas.openxmlformats.org/officeDocument/2006/relationships/tags" Target="../tags/tag684.xml"/><Relationship Id="rId6" Type="http://schemas.openxmlformats.org/officeDocument/2006/relationships/tags" Target="../tags/tag689.xml"/><Relationship Id="rId5" Type="http://schemas.openxmlformats.org/officeDocument/2006/relationships/tags" Target="../tags/tag688.xml"/><Relationship Id="rId10" Type="http://schemas.openxmlformats.org/officeDocument/2006/relationships/image" Target="../media/image3.svg"/><Relationship Id="rId4" Type="http://schemas.openxmlformats.org/officeDocument/2006/relationships/tags" Target="../tags/tag687.xml"/><Relationship Id="rId9"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699.xml"/><Relationship Id="rId3" Type="http://schemas.openxmlformats.org/officeDocument/2006/relationships/tags" Target="../tags/tag694.xml"/><Relationship Id="rId7" Type="http://schemas.openxmlformats.org/officeDocument/2006/relationships/tags" Target="../tags/tag698.xml"/><Relationship Id="rId12" Type="http://schemas.openxmlformats.org/officeDocument/2006/relationships/image" Target="../media/image9.svg"/><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slideLayout" Target="../slideLayouts/slideLayout7.xml"/><Relationship Id="rId5" Type="http://schemas.openxmlformats.org/officeDocument/2006/relationships/tags" Target="../tags/tag696.xml"/><Relationship Id="rId10" Type="http://schemas.openxmlformats.org/officeDocument/2006/relationships/tags" Target="../tags/tag701.xml"/><Relationship Id="rId4" Type="http://schemas.openxmlformats.org/officeDocument/2006/relationships/tags" Target="../tags/tag695.xml"/><Relationship Id="rId9" Type="http://schemas.openxmlformats.org/officeDocument/2006/relationships/tags" Target="../tags/tag700.xml"/></Relationships>
</file>

<file path=ppt/slides/_rels/slide75.xml.rels><?xml version="1.0" encoding="UTF-8" standalone="yes"?>
<Relationships xmlns="http://schemas.openxmlformats.org/package/2006/relationships"><Relationship Id="rId8" Type="http://schemas.openxmlformats.org/officeDocument/2006/relationships/tags" Target="../tags/tag709.xml"/><Relationship Id="rId13" Type="http://schemas.openxmlformats.org/officeDocument/2006/relationships/hyperlink" Target="http://www.inspq.qc.ca/intimidation/personnes-de-la-diversite-sexuelle-et-de-genre" TargetMode="External"/><Relationship Id="rId3" Type="http://schemas.openxmlformats.org/officeDocument/2006/relationships/tags" Target="../tags/tag704.xml"/><Relationship Id="rId7" Type="http://schemas.openxmlformats.org/officeDocument/2006/relationships/tags" Target="../tags/tag708.xml"/><Relationship Id="rId12" Type="http://schemas.openxmlformats.org/officeDocument/2006/relationships/hyperlink" Target="www150.statcan.gc.ca/n1/daily-quotidien/230322/dq230322a-fra.pdf." TargetMode="External"/><Relationship Id="rId2" Type="http://schemas.openxmlformats.org/officeDocument/2006/relationships/tags" Target="../tags/tag703.xml"/><Relationship Id="rId1" Type="http://schemas.openxmlformats.org/officeDocument/2006/relationships/tags" Target="../tags/tag702.xml"/><Relationship Id="rId6" Type="http://schemas.openxmlformats.org/officeDocument/2006/relationships/tags" Target="../tags/tag707.xml"/><Relationship Id="rId11" Type="http://schemas.openxmlformats.org/officeDocument/2006/relationships/notesSlide" Target="../notesSlides/notesSlide1.xml"/><Relationship Id="rId5" Type="http://schemas.openxmlformats.org/officeDocument/2006/relationships/tags" Target="../tags/tag706.xml"/><Relationship Id="rId10" Type="http://schemas.openxmlformats.org/officeDocument/2006/relationships/slideLayout" Target="../slideLayouts/slideLayout7.xml"/><Relationship Id="rId4" Type="http://schemas.openxmlformats.org/officeDocument/2006/relationships/tags" Target="../tags/tag705.xml"/><Relationship Id="rId9" Type="http://schemas.openxmlformats.org/officeDocument/2006/relationships/tags" Target="../tags/tag710.xml"/><Relationship Id="rId14" Type="http://schemas.openxmlformats.org/officeDocument/2006/relationships/image" Target="../media/image25.png"/></Relationships>
</file>

<file path=ppt/slides/_rels/slide76.xml.rels><?xml version="1.0" encoding="UTF-8" standalone="yes"?>
<Relationships xmlns="http://schemas.openxmlformats.org/package/2006/relationships"><Relationship Id="rId8" Type="http://schemas.openxmlformats.org/officeDocument/2006/relationships/tags" Target="../tags/tag718.xml"/><Relationship Id="rId13" Type="http://schemas.openxmlformats.org/officeDocument/2006/relationships/slideLayout" Target="../slideLayouts/slideLayout7.xml"/><Relationship Id="rId3" Type="http://schemas.openxmlformats.org/officeDocument/2006/relationships/tags" Target="../tags/tag713.xml"/><Relationship Id="rId7" Type="http://schemas.openxmlformats.org/officeDocument/2006/relationships/tags" Target="../tags/tag717.xml"/><Relationship Id="rId12" Type="http://schemas.openxmlformats.org/officeDocument/2006/relationships/tags" Target="../tags/tag722.xml"/><Relationship Id="rId17" Type="http://schemas.openxmlformats.org/officeDocument/2006/relationships/image" Target="../media/image14.jpeg"/><Relationship Id="rId2" Type="http://schemas.openxmlformats.org/officeDocument/2006/relationships/tags" Target="../tags/tag712.xml"/><Relationship Id="rId16" Type="http://schemas.openxmlformats.org/officeDocument/2006/relationships/image" Target="../media/image13.jpeg"/><Relationship Id="rId1" Type="http://schemas.openxmlformats.org/officeDocument/2006/relationships/tags" Target="../tags/tag711.xml"/><Relationship Id="rId6" Type="http://schemas.openxmlformats.org/officeDocument/2006/relationships/tags" Target="../tags/tag716.xml"/><Relationship Id="rId11" Type="http://schemas.openxmlformats.org/officeDocument/2006/relationships/tags" Target="../tags/tag721.xml"/><Relationship Id="rId5" Type="http://schemas.openxmlformats.org/officeDocument/2006/relationships/tags" Target="../tags/tag715.xml"/><Relationship Id="rId15" Type="http://schemas.openxmlformats.org/officeDocument/2006/relationships/image" Target="../media/image12.jpeg"/><Relationship Id="rId10" Type="http://schemas.openxmlformats.org/officeDocument/2006/relationships/tags" Target="../tags/tag720.xml"/><Relationship Id="rId4" Type="http://schemas.openxmlformats.org/officeDocument/2006/relationships/tags" Target="../tags/tag714.xml"/><Relationship Id="rId9" Type="http://schemas.openxmlformats.org/officeDocument/2006/relationships/tags" Target="../tags/tag719.xml"/><Relationship Id="rId14" Type="http://schemas.openxmlformats.org/officeDocument/2006/relationships/image" Target="../media/image11.jpeg"/></Relationships>
</file>

<file path=ppt/slides/_rels/slide77.xml.rels><?xml version="1.0" encoding="UTF-8" standalone="yes"?>
<Relationships xmlns="http://schemas.openxmlformats.org/package/2006/relationships"><Relationship Id="rId8" Type="http://schemas.openxmlformats.org/officeDocument/2006/relationships/tags" Target="../tags/tag730.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725.xml"/><Relationship Id="rId7" Type="http://schemas.openxmlformats.org/officeDocument/2006/relationships/tags" Target="../tags/tag729.xml"/><Relationship Id="rId12" Type="http://schemas.openxmlformats.org/officeDocument/2006/relationships/tags" Target="../tags/tag734.xml"/><Relationship Id="rId17" Type="http://schemas.openxmlformats.org/officeDocument/2006/relationships/image" Target="../media/image4.svg"/><Relationship Id="rId2" Type="http://schemas.openxmlformats.org/officeDocument/2006/relationships/tags" Target="../tags/tag724.xml"/><Relationship Id="rId16" Type="http://schemas.openxmlformats.org/officeDocument/2006/relationships/image" Target="../media/image3.svg"/><Relationship Id="rId1" Type="http://schemas.openxmlformats.org/officeDocument/2006/relationships/tags" Target="../tags/tag723.xml"/><Relationship Id="rId6" Type="http://schemas.openxmlformats.org/officeDocument/2006/relationships/tags" Target="../tags/tag728.xml"/><Relationship Id="rId11" Type="http://schemas.openxmlformats.org/officeDocument/2006/relationships/tags" Target="../tags/tag733.xml"/><Relationship Id="rId5" Type="http://schemas.openxmlformats.org/officeDocument/2006/relationships/tags" Target="../tags/tag727.xml"/><Relationship Id="rId15" Type="http://schemas.openxmlformats.org/officeDocument/2006/relationships/image" Target="../media/image2.svg"/><Relationship Id="rId10" Type="http://schemas.openxmlformats.org/officeDocument/2006/relationships/tags" Target="../tags/tag732.xml"/><Relationship Id="rId4" Type="http://schemas.openxmlformats.org/officeDocument/2006/relationships/tags" Target="../tags/tag726.xml"/><Relationship Id="rId9" Type="http://schemas.openxmlformats.org/officeDocument/2006/relationships/tags" Target="../tags/tag731.xml"/><Relationship Id="rId14" Type="http://schemas.openxmlformats.org/officeDocument/2006/relationships/image" Target="../media/image1.png"/></Relationships>
</file>

<file path=ppt/slides/_rels/slide78.xml.rels><?xml version="1.0" encoding="UTF-8" standalone="yes"?>
<Relationships xmlns="http://schemas.openxmlformats.org/package/2006/relationships"><Relationship Id="rId8" Type="http://schemas.openxmlformats.org/officeDocument/2006/relationships/tags" Target="../tags/tag742.xml"/><Relationship Id="rId13" Type="http://schemas.openxmlformats.org/officeDocument/2006/relationships/image" Target="../media/image6.png"/><Relationship Id="rId3" Type="http://schemas.openxmlformats.org/officeDocument/2006/relationships/tags" Target="../tags/tag737.xml"/><Relationship Id="rId7" Type="http://schemas.openxmlformats.org/officeDocument/2006/relationships/tags" Target="../tags/tag741.xml"/><Relationship Id="rId12" Type="http://schemas.openxmlformats.org/officeDocument/2006/relationships/notesSlide" Target="../notesSlides/notesSlide2.xml"/><Relationship Id="rId2" Type="http://schemas.openxmlformats.org/officeDocument/2006/relationships/tags" Target="../tags/tag736.xml"/><Relationship Id="rId1" Type="http://schemas.openxmlformats.org/officeDocument/2006/relationships/tags" Target="../tags/tag735.xml"/><Relationship Id="rId6" Type="http://schemas.openxmlformats.org/officeDocument/2006/relationships/tags" Target="../tags/tag740.xml"/><Relationship Id="rId11" Type="http://schemas.openxmlformats.org/officeDocument/2006/relationships/slideLayout" Target="../slideLayouts/slideLayout7.xml"/><Relationship Id="rId5" Type="http://schemas.openxmlformats.org/officeDocument/2006/relationships/tags" Target="../tags/tag739.xml"/><Relationship Id="rId10" Type="http://schemas.openxmlformats.org/officeDocument/2006/relationships/tags" Target="../tags/tag744.xml"/><Relationship Id="rId4" Type="http://schemas.openxmlformats.org/officeDocument/2006/relationships/tags" Target="../tags/tag738.xml"/><Relationship Id="rId9" Type="http://schemas.openxmlformats.org/officeDocument/2006/relationships/tags" Target="../tags/tag743.xml"/><Relationship Id="rId14" Type="http://schemas.openxmlformats.org/officeDocument/2006/relationships/image" Target="../media/image26.svg"/></Relationships>
</file>

<file path=ppt/slides/_rels/slide79.xml.rels><?xml version="1.0" encoding="UTF-8" standalone="yes"?>
<Relationships xmlns="http://schemas.openxmlformats.org/package/2006/relationships"><Relationship Id="rId8" Type="http://schemas.openxmlformats.org/officeDocument/2006/relationships/tags" Target="../tags/tag752.xml"/><Relationship Id="rId13" Type="http://schemas.openxmlformats.org/officeDocument/2006/relationships/image" Target="../media/image27.svg"/><Relationship Id="rId3" Type="http://schemas.openxmlformats.org/officeDocument/2006/relationships/tags" Target="../tags/tag747.xml"/><Relationship Id="rId7" Type="http://schemas.openxmlformats.org/officeDocument/2006/relationships/tags" Target="../tags/tag751.xml"/><Relationship Id="rId12" Type="http://schemas.openxmlformats.org/officeDocument/2006/relationships/image" Target="../media/image7.svg"/><Relationship Id="rId2" Type="http://schemas.openxmlformats.org/officeDocument/2006/relationships/tags" Target="../tags/tag746.xml"/><Relationship Id="rId1" Type="http://schemas.openxmlformats.org/officeDocument/2006/relationships/tags" Target="../tags/tag745.xml"/><Relationship Id="rId6" Type="http://schemas.openxmlformats.org/officeDocument/2006/relationships/tags" Target="../tags/tag750.xml"/><Relationship Id="rId11" Type="http://schemas.openxmlformats.org/officeDocument/2006/relationships/slideLayout" Target="../slideLayouts/slideLayout7.xml"/><Relationship Id="rId5" Type="http://schemas.openxmlformats.org/officeDocument/2006/relationships/tags" Target="../tags/tag749.xml"/><Relationship Id="rId10" Type="http://schemas.openxmlformats.org/officeDocument/2006/relationships/tags" Target="../tags/tag754.xml"/><Relationship Id="rId4" Type="http://schemas.openxmlformats.org/officeDocument/2006/relationships/tags" Target="../tags/tag748.xml"/><Relationship Id="rId9" Type="http://schemas.openxmlformats.org/officeDocument/2006/relationships/tags" Target="../tags/tag753.xml"/></Relationships>
</file>

<file path=ppt/slides/_rels/slide8.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3.svg"/><Relationship Id="rId4" Type="http://schemas.openxmlformats.org/officeDocument/2006/relationships/tags" Target="../tags/tag68.xml"/><Relationship Id="rId9"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tags" Target="../tags/tag762.xml"/><Relationship Id="rId3" Type="http://schemas.openxmlformats.org/officeDocument/2006/relationships/tags" Target="../tags/tag757.xml"/><Relationship Id="rId7" Type="http://schemas.openxmlformats.org/officeDocument/2006/relationships/tags" Target="../tags/tag761.xml"/><Relationship Id="rId2" Type="http://schemas.openxmlformats.org/officeDocument/2006/relationships/tags" Target="../tags/tag756.xml"/><Relationship Id="rId1" Type="http://schemas.openxmlformats.org/officeDocument/2006/relationships/tags" Target="../tags/tag755.xml"/><Relationship Id="rId6" Type="http://schemas.openxmlformats.org/officeDocument/2006/relationships/tags" Target="../tags/tag760.xml"/><Relationship Id="rId5" Type="http://schemas.openxmlformats.org/officeDocument/2006/relationships/tags" Target="../tags/tag759.xml"/><Relationship Id="rId10" Type="http://schemas.openxmlformats.org/officeDocument/2006/relationships/image" Target="../media/image3.svg"/><Relationship Id="rId4" Type="http://schemas.openxmlformats.org/officeDocument/2006/relationships/tags" Target="../tags/tag758.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770.xml"/><Relationship Id="rId13" Type="http://schemas.openxmlformats.org/officeDocument/2006/relationships/hyperlink" Target="http://www.peacewomen.org/content/facebook-women-liberia-mass-action-peace" TargetMode="External"/><Relationship Id="rId3" Type="http://schemas.openxmlformats.org/officeDocument/2006/relationships/tags" Target="../tags/tag765.xml"/><Relationship Id="rId7" Type="http://schemas.openxmlformats.org/officeDocument/2006/relationships/tags" Target="../tags/tag769.xml"/><Relationship Id="rId12" Type="http://schemas.openxmlformats.org/officeDocument/2006/relationships/slideLayout" Target="../slideLayouts/slideLayout7.xml"/><Relationship Id="rId2" Type="http://schemas.openxmlformats.org/officeDocument/2006/relationships/tags" Target="../tags/tag764.xml"/><Relationship Id="rId1" Type="http://schemas.openxmlformats.org/officeDocument/2006/relationships/tags" Target="../tags/tag763.xml"/><Relationship Id="rId6" Type="http://schemas.openxmlformats.org/officeDocument/2006/relationships/tags" Target="../tags/tag768.xml"/><Relationship Id="rId11" Type="http://schemas.openxmlformats.org/officeDocument/2006/relationships/tags" Target="../tags/tag773.xml"/><Relationship Id="rId5" Type="http://schemas.openxmlformats.org/officeDocument/2006/relationships/tags" Target="../tags/tag767.xml"/><Relationship Id="rId15" Type="http://schemas.openxmlformats.org/officeDocument/2006/relationships/image" Target="../media/image2.svg"/><Relationship Id="rId10" Type="http://schemas.openxmlformats.org/officeDocument/2006/relationships/tags" Target="../tags/tag772.xml"/><Relationship Id="rId4" Type="http://schemas.openxmlformats.org/officeDocument/2006/relationships/tags" Target="../tags/tag766.xml"/><Relationship Id="rId9" Type="http://schemas.openxmlformats.org/officeDocument/2006/relationships/tags" Target="../tags/tag771.xml"/><Relationship Id="rId14" Type="http://schemas.openxmlformats.org/officeDocument/2006/relationships/hyperlink" Target="http://www.oxfamfrance.org/inegalites-femmes-hommes/ellen-johnson-sirleaf-premiere-femme-presidente-en-afrique/" TargetMode="External"/></Relationships>
</file>

<file path=ppt/slides/_rels/slide82.xml.rels><?xml version="1.0" encoding="UTF-8" standalone="yes"?>
<Relationships xmlns="http://schemas.openxmlformats.org/package/2006/relationships"><Relationship Id="rId8" Type="http://schemas.openxmlformats.org/officeDocument/2006/relationships/tags" Target="../tags/tag781.xml"/><Relationship Id="rId13" Type="http://schemas.openxmlformats.org/officeDocument/2006/relationships/image" Target="../media/image28.png"/><Relationship Id="rId3" Type="http://schemas.openxmlformats.org/officeDocument/2006/relationships/tags" Target="../tags/tag776.xml"/><Relationship Id="rId7" Type="http://schemas.openxmlformats.org/officeDocument/2006/relationships/tags" Target="../tags/tag780.xml"/><Relationship Id="rId12" Type="http://schemas.openxmlformats.org/officeDocument/2006/relationships/image" Target="../media/image7.svg"/><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tags" Target="../tags/tag779.xml"/><Relationship Id="rId11" Type="http://schemas.openxmlformats.org/officeDocument/2006/relationships/slideLayout" Target="../slideLayouts/slideLayout7.xml"/><Relationship Id="rId5" Type="http://schemas.openxmlformats.org/officeDocument/2006/relationships/tags" Target="../tags/tag778.xml"/><Relationship Id="rId10" Type="http://schemas.openxmlformats.org/officeDocument/2006/relationships/tags" Target="../tags/tag783.xml"/><Relationship Id="rId4" Type="http://schemas.openxmlformats.org/officeDocument/2006/relationships/tags" Target="../tags/tag777.xml"/><Relationship Id="rId9" Type="http://schemas.openxmlformats.org/officeDocument/2006/relationships/tags" Target="../tags/tag782.xml"/></Relationships>
</file>

<file path=ppt/slides/_rels/slide83.xml.rels><?xml version="1.0" encoding="UTF-8" standalone="yes"?>
<Relationships xmlns="http://schemas.openxmlformats.org/package/2006/relationships"><Relationship Id="rId8" Type="http://schemas.openxmlformats.org/officeDocument/2006/relationships/tags" Target="../tags/tag791.xml"/><Relationship Id="rId3" Type="http://schemas.openxmlformats.org/officeDocument/2006/relationships/tags" Target="../tags/tag786.xml"/><Relationship Id="rId7" Type="http://schemas.openxmlformats.org/officeDocument/2006/relationships/tags" Target="../tags/tag790.xml"/><Relationship Id="rId2" Type="http://schemas.openxmlformats.org/officeDocument/2006/relationships/tags" Target="../tags/tag785.xml"/><Relationship Id="rId1" Type="http://schemas.openxmlformats.org/officeDocument/2006/relationships/tags" Target="../tags/tag784.xml"/><Relationship Id="rId6" Type="http://schemas.openxmlformats.org/officeDocument/2006/relationships/tags" Target="../tags/tag789.xml"/><Relationship Id="rId5" Type="http://schemas.openxmlformats.org/officeDocument/2006/relationships/tags" Target="../tags/tag788.xml"/><Relationship Id="rId10" Type="http://schemas.openxmlformats.org/officeDocument/2006/relationships/image" Target="../media/image3.svg"/><Relationship Id="rId4" Type="http://schemas.openxmlformats.org/officeDocument/2006/relationships/tags" Target="../tags/tag787.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799.xml"/><Relationship Id="rId13" Type="http://schemas.openxmlformats.org/officeDocument/2006/relationships/image" Target="../media/image7.svg"/><Relationship Id="rId3" Type="http://schemas.openxmlformats.org/officeDocument/2006/relationships/tags" Target="../tags/tag794.xml"/><Relationship Id="rId7" Type="http://schemas.openxmlformats.org/officeDocument/2006/relationships/tags" Target="../tags/tag798.xml"/><Relationship Id="rId12" Type="http://schemas.openxmlformats.org/officeDocument/2006/relationships/slideLayout" Target="../slideLayouts/slideLayout7.xml"/><Relationship Id="rId2" Type="http://schemas.openxmlformats.org/officeDocument/2006/relationships/tags" Target="../tags/tag793.xml"/><Relationship Id="rId1" Type="http://schemas.openxmlformats.org/officeDocument/2006/relationships/tags" Target="../tags/tag792.xml"/><Relationship Id="rId6" Type="http://schemas.openxmlformats.org/officeDocument/2006/relationships/tags" Target="../tags/tag797.xml"/><Relationship Id="rId11" Type="http://schemas.openxmlformats.org/officeDocument/2006/relationships/tags" Target="../tags/tag802.xml"/><Relationship Id="rId5" Type="http://schemas.openxmlformats.org/officeDocument/2006/relationships/tags" Target="../tags/tag796.xml"/><Relationship Id="rId10" Type="http://schemas.openxmlformats.org/officeDocument/2006/relationships/tags" Target="../tags/tag801.xml"/><Relationship Id="rId4" Type="http://schemas.openxmlformats.org/officeDocument/2006/relationships/tags" Target="../tags/tag795.xml"/><Relationship Id="rId9" Type="http://schemas.openxmlformats.org/officeDocument/2006/relationships/tags" Target="../tags/tag800.xml"/><Relationship Id="rId14" Type="http://schemas.openxmlformats.org/officeDocument/2006/relationships/image" Target="../media/image15.png"/></Relationships>
</file>

<file path=ppt/slides/_rels/slide85.xml.rels><?xml version="1.0" encoding="UTF-8" standalone="yes"?>
<Relationships xmlns="http://schemas.openxmlformats.org/package/2006/relationships"><Relationship Id="rId8" Type="http://schemas.openxmlformats.org/officeDocument/2006/relationships/tags" Target="../tags/tag810.xml"/><Relationship Id="rId3" Type="http://schemas.openxmlformats.org/officeDocument/2006/relationships/tags" Target="../tags/tag805.xml"/><Relationship Id="rId7" Type="http://schemas.openxmlformats.org/officeDocument/2006/relationships/tags" Target="../tags/tag809.xml"/><Relationship Id="rId2" Type="http://schemas.openxmlformats.org/officeDocument/2006/relationships/tags" Target="../tags/tag804.xml"/><Relationship Id="rId1" Type="http://schemas.openxmlformats.org/officeDocument/2006/relationships/tags" Target="../tags/tag803.xml"/><Relationship Id="rId6" Type="http://schemas.openxmlformats.org/officeDocument/2006/relationships/tags" Target="../tags/tag808.xml"/><Relationship Id="rId5" Type="http://schemas.openxmlformats.org/officeDocument/2006/relationships/tags" Target="../tags/tag807.xml"/><Relationship Id="rId10" Type="http://schemas.openxmlformats.org/officeDocument/2006/relationships/image" Target="../media/image3.svg"/><Relationship Id="rId4" Type="http://schemas.openxmlformats.org/officeDocument/2006/relationships/tags" Target="../tags/tag806.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818.xml"/><Relationship Id="rId3" Type="http://schemas.openxmlformats.org/officeDocument/2006/relationships/tags" Target="../tags/tag813.xml"/><Relationship Id="rId7" Type="http://schemas.openxmlformats.org/officeDocument/2006/relationships/tags" Target="../tags/tag817.xml"/><Relationship Id="rId12" Type="http://schemas.openxmlformats.org/officeDocument/2006/relationships/image" Target="../media/image9.svg"/><Relationship Id="rId2" Type="http://schemas.openxmlformats.org/officeDocument/2006/relationships/tags" Target="../tags/tag812.xml"/><Relationship Id="rId1" Type="http://schemas.openxmlformats.org/officeDocument/2006/relationships/tags" Target="../tags/tag811.xml"/><Relationship Id="rId6" Type="http://schemas.openxmlformats.org/officeDocument/2006/relationships/tags" Target="../tags/tag816.xml"/><Relationship Id="rId11" Type="http://schemas.openxmlformats.org/officeDocument/2006/relationships/slideLayout" Target="../slideLayouts/slideLayout7.xml"/><Relationship Id="rId5" Type="http://schemas.openxmlformats.org/officeDocument/2006/relationships/tags" Target="../tags/tag815.xml"/><Relationship Id="rId10" Type="http://schemas.openxmlformats.org/officeDocument/2006/relationships/tags" Target="../tags/tag820.xml"/><Relationship Id="rId4" Type="http://schemas.openxmlformats.org/officeDocument/2006/relationships/tags" Target="../tags/tag814.xml"/><Relationship Id="rId9" Type="http://schemas.openxmlformats.org/officeDocument/2006/relationships/tags" Target="../tags/tag819.xml"/></Relationships>
</file>

<file path=ppt/slides/_rels/slide87.xml.rels><?xml version="1.0" encoding="UTF-8" standalone="yes"?>
<Relationships xmlns="http://schemas.openxmlformats.org/package/2006/relationships"><Relationship Id="rId8" Type="http://schemas.openxmlformats.org/officeDocument/2006/relationships/tags" Target="../tags/tag828.xml"/><Relationship Id="rId3" Type="http://schemas.openxmlformats.org/officeDocument/2006/relationships/tags" Target="../tags/tag823.xml"/><Relationship Id="rId7" Type="http://schemas.openxmlformats.org/officeDocument/2006/relationships/tags" Target="../tags/tag827.xml"/><Relationship Id="rId12" Type="http://schemas.openxmlformats.org/officeDocument/2006/relationships/hyperlink" Target="http://www.inspq.qc.ca/publications/2758" TargetMode="External"/><Relationship Id="rId2" Type="http://schemas.openxmlformats.org/officeDocument/2006/relationships/tags" Target="../tags/tag822.xml"/><Relationship Id="rId1" Type="http://schemas.openxmlformats.org/officeDocument/2006/relationships/tags" Target="../tags/tag821.xml"/><Relationship Id="rId6" Type="http://schemas.openxmlformats.org/officeDocument/2006/relationships/tags" Target="../tags/tag826.xml"/><Relationship Id="rId11" Type="http://schemas.microsoft.com/office/2018/10/relationships/comments" Target="../comments/modernComment_156_0.xml"/><Relationship Id="rId5" Type="http://schemas.openxmlformats.org/officeDocument/2006/relationships/tags" Target="../tags/tag825.xml"/><Relationship Id="rId10" Type="http://schemas.openxmlformats.org/officeDocument/2006/relationships/slideLayout" Target="../slideLayouts/slideLayout7.xml"/><Relationship Id="rId4" Type="http://schemas.openxmlformats.org/officeDocument/2006/relationships/tags" Target="../tags/tag824.xml"/><Relationship Id="rId9" Type="http://schemas.openxmlformats.org/officeDocument/2006/relationships/tags" Target="../tags/tag829.xml"/></Relationships>
</file>

<file path=ppt/slides/_rels/slide88.xml.rels><?xml version="1.0" encoding="UTF-8" standalone="yes"?>
<Relationships xmlns="http://schemas.openxmlformats.org/package/2006/relationships"><Relationship Id="rId8" Type="http://schemas.openxmlformats.org/officeDocument/2006/relationships/tags" Target="../tags/tag837.xml"/><Relationship Id="rId13" Type="http://schemas.openxmlformats.org/officeDocument/2006/relationships/slideLayout" Target="../slideLayouts/slideLayout7.xml"/><Relationship Id="rId3" Type="http://schemas.openxmlformats.org/officeDocument/2006/relationships/tags" Target="../tags/tag832.xml"/><Relationship Id="rId7" Type="http://schemas.openxmlformats.org/officeDocument/2006/relationships/tags" Target="../tags/tag836.xml"/><Relationship Id="rId12" Type="http://schemas.openxmlformats.org/officeDocument/2006/relationships/tags" Target="../tags/tag841.xml"/><Relationship Id="rId17" Type="http://schemas.openxmlformats.org/officeDocument/2006/relationships/image" Target="../media/image14.jpeg"/><Relationship Id="rId2" Type="http://schemas.openxmlformats.org/officeDocument/2006/relationships/tags" Target="../tags/tag831.xml"/><Relationship Id="rId16" Type="http://schemas.openxmlformats.org/officeDocument/2006/relationships/image" Target="../media/image13.jpeg"/><Relationship Id="rId1" Type="http://schemas.openxmlformats.org/officeDocument/2006/relationships/tags" Target="../tags/tag830.xml"/><Relationship Id="rId6" Type="http://schemas.openxmlformats.org/officeDocument/2006/relationships/tags" Target="../tags/tag835.xml"/><Relationship Id="rId11" Type="http://schemas.openxmlformats.org/officeDocument/2006/relationships/tags" Target="../tags/tag840.xml"/><Relationship Id="rId5" Type="http://schemas.openxmlformats.org/officeDocument/2006/relationships/tags" Target="../tags/tag834.xml"/><Relationship Id="rId15" Type="http://schemas.openxmlformats.org/officeDocument/2006/relationships/image" Target="../media/image12.jpeg"/><Relationship Id="rId10" Type="http://schemas.openxmlformats.org/officeDocument/2006/relationships/tags" Target="../tags/tag839.xml"/><Relationship Id="rId4" Type="http://schemas.openxmlformats.org/officeDocument/2006/relationships/tags" Target="../tags/tag833.xml"/><Relationship Id="rId9" Type="http://schemas.openxmlformats.org/officeDocument/2006/relationships/tags" Target="../tags/tag838.xml"/><Relationship Id="rId14" Type="http://schemas.openxmlformats.org/officeDocument/2006/relationships/image" Target="../media/image11.jpeg"/></Relationships>
</file>

<file path=ppt/slides/_rels/slide89.xml.rels><?xml version="1.0" encoding="UTF-8" standalone="yes"?>
<Relationships xmlns="http://schemas.openxmlformats.org/package/2006/relationships"><Relationship Id="rId8" Type="http://schemas.openxmlformats.org/officeDocument/2006/relationships/tags" Target="../tags/tag849.xml"/><Relationship Id="rId13" Type="http://schemas.openxmlformats.org/officeDocument/2006/relationships/slideLayout" Target="../slideLayouts/slideLayout7.xml"/><Relationship Id="rId18" Type="http://schemas.openxmlformats.org/officeDocument/2006/relationships/image" Target="../media/image5.svg"/><Relationship Id="rId3" Type="http://schemas.openxmlformats.org/officeDocument/2006/relationships/tags" Target="../tags/tag844.xml"/><Relationship Id="rId7" Type="http://schemas.openxmlformats.org/officeDocument/2006/relationships/tags" Target="../tags/tag848.xml"/><Relationship Id="rId12" Type="http://schemas.openxmlformats.org/officeDocument/2006/relationships/tags" Target="../tags/tag853.xml"/><Relationship Id="rId17" Type="http://schemas.openxmlformats.org/officeDocument/2006/relationships/image" Target="../media/image4.svg"/><Relationship Id="rId2" Type="http://schemas.openxmlformats.org/officeDocument/2006/relationships/tags" Target="../tags/tag843.xml"/><Relationship Id="rId16" Type="http://schemas.openxmlformats.org/officeDocument/2006/relationships/image" Target="../media/image3.svg"/><Relationship Id="rId1" Type="http://schemas.openxmlformats.org/officeDocument/2006/relationships/tags" Target="../tags/tag842.xml"/><Relationship Id="rId6" Type="http://schemas.openxmlformats.org/officeDocument/2006/relationships/tags" Target="../tags/tag847.xml"/><Relationship Id="rId11" Type="http://schemas.openxmlformats.org/officeDocument/2006/relationships/tags" Target="../tags/tag852.xml"/><Relationship Id="rId5" Type="http://schemas.openxmlformats.org/officeDocument/2006/relationships/tags" Target="../tags/tag846.xml"/><Relationship Id="rId15" Type="http://schemas.openxmlformats.org/officeDocument/2006/relationships/image" Target="../media/image2.svg"/><Relationship Id="rId10" Type="http://schemas.openxmlformats.org/officeDocument/2006/relationships/tags" Target="../tags/tag851.xml"/><Relationship Id="rId4" Type="http://schemas.openxmlformats.org/officeDocument/2006/relationships/tags" Target="../tags/tag845.xml"/><Relationship Id="rId9" Type="http://schemas.openxmlformats.org/officeDocument/2006/relationships/tags" Target="../tags/tag850.xml"/><Relationship Id="rId1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9.sv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slideLayout" Target="../slideLayouts/slideLayout7.xml"/><Relationship Id="rId5" Type="http://schemas.openxmlformats.org/officeDocument/2006/relationships/tags" Target="../tags/tag77.xml"/><Relationship Id="rId10" Type="http://schemas.openxmlformats.org/officeDocument/2006/relationships/tags" Target="../tags/tag82.xml"/><Relationship Id="rId4" Type="http://schemas.openxmlformats.org/officeDocument/2006/relationships/tags" Target="../tags/tag76.xml"/><Relationship Id="rId9" Type="http://schemas.openxmlformats.org/officeDocument/2006/relationships/tags" Target="../tags/tag81.xml"/></Relationships>
</file>

<file path=ppt/slides/_rels/slide90.xml.rels><?xml version="1.0" encoding="UTF-8" standalone="yes"?>
<Relationships xmlns="http://schemas.openxmlformats.org/package/2006/relationships"><Relationship Id="rId8" Type="http://schemas.openxmlformats.org/officeDocument/2006/relationships/tags" Target="../tags/tag861.xml"/><Relationship Id="rId13" Type="http://schemas.openxmlformats.org/officeDocument/2006/relationships/slideLayout" Target="../slideLayouts/slideLayout7.xml"/><Relationship Id="rId3" Type="http://schemas.openxmlformats.org/officeDocument/2006/relationships/tags" Target="../tags/tag856.xml"/><Relationship Id="rId7" Type="http://schemas.openxmlformats.org/officeDocument/2006/relationships/tags" Target="../tags/tag860.xml"/><Relationship Id="rId12" Type="http://schemas.openxmlformats.org/officeDocument/2006/relationships/tags" Target="../tags/tag865.xml"/><Relationship Id="rId17" Type="http://schemas.openxmlformats.org/officeDocument/2006/relationships/hyperlink" Target="https://link.springer.com/article/10.1023/A:1018839203698" TargetMode="External"/><Relationship Id="rId2" Type="http://schemas.openxmlformats.org/officeDocument/2006/relationships/tags" Target="../tags/tag855.xml"/><Relationship Id="rId16" Type="http://schemas.openxmlformats.org/officeDocument/2006/relationships/image" Target="../media/image6.png"/><Relationship Id="rId1" Type="http://schemas.openxmlformats.org/officeDocument/2006/relationships/tags" Target="../tags/tag854.xml"/><Relationship Id="rId6" Type="http://schemas.openxmlformats.org/officeDocument/2006/relationships/tags" Target="../tags/tag859.xml"/><Relationship Id="rId11" Type="http://schemas.openxmlformats.org/officeDocument/2006/relationships/tags" Target="../tags/tag864.xml"/><Relationship Id="rId5" Type="http://schemas.openxmlformats.org/officeDocument/2006/relationships/tags" Target="../tags/tag858.xml"/><Relationship Id="rId15" Type="http://schemas.microsoft.com/office/2018/10/relationships/comments" Target="../comments/modernComment_159_0.xml"/><Relationship Id="rId10" Type="http://schemas.openxmlformats.org/officeDocument/2006/relationships/tags" Target="../tags/tag863.xml"/><Relationship Id="rId4" Type="http://schemas.openxmlformats.org/officeDocument/2006/relationships/tags" Target="../tags/tag857.xml"/><Relationship Id="rId9" Type="http://schemas.openxmlformats.org/officeDocument/2006/relationships/tags" Target="../tags/tag862.xml"/><Relationship Id="rId14" Type="http://schemas.openxmlformats.org/officeDocument/2006/relationships/notesSlide" Target="../notesSlides/notesSlide3.xml"/></Relationships>
</file>

<file path=ppt/slides/_rels/slide91.xml.rels><?xml version="1.0" encoding="UTF-8" standalone="yes"?>
<Relationships xmlns="http://schemas.openxmlformats.org/package/2006/relationships"><Relationship Id="rId8" Type="http://schemas.openxmlformats.org/officeDocument/2006/relationships/tags" Target="../tags/tag873.xml"/><Relationship Id="rId3" Type="http://schemas.openxmlformats.org/officeDocument/2006/relationships/tags" Target="../tags/tag868.xml"/><Relationship Id="rId7" Type="http://schemas.openxmlformats.org/officeDocument/2006/relationships/tags" Target="../tags/tag872.xml"/><Relationship Id="rId2" Type="http://schemas.openxmlformats.org/officeDocument/2006/relationships/tags" Target="../tags/tag867.xml"/><Relationship Id="rId1" Type="http://schemas.openxmlformats.org/officeDocument/2006/relationships/tags" Target="../tags/tag866.xml"/><Relationship Id="rId6" Type="http://schemas.openxmlformats.org/officeDocument/2006/relationships/tags" Target="../tags/tag871.xml"/><Relationship Id="rId5" Type="http://schemas.openxmlformats.org/officeDocument/2006/relationships/tags" Target="../tags/tag870.xml"/><Relationship Id="rId10" Type="http://schemas.openxmlformats.org/officeDocument/2006/relationships/image" Target="../media/image3.svg"/><Relationship Id="rId4" Type="http://schemas.openxmlformats.org/officeDocument/2006/relationships/tags" Target="../tags/tag869.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881.xml"/><Relationship Id="rId13" Type="http://schemas.openxmlformats.org/officeDocument/2006/relationships/hyperlink" Target="https://www.mckinsey.com/insights/organization/~/media/.ashx" TargetMode="External"/><Relationship Id="rId3" Type="http://schemas.openxmlformats.org/officeDocument/2006/relationships/tags" Target="../tags/tag876.xml"/><Relationship Id="rId7" Type="http://schemas.openxmlformats.org/officeDocument/2006/relationships/tags" Target="../tags/tag880.xml"/><Relationship Id="rId12" Type="http://schemas.openxmlformats.org/officeDocument/2006/relationships/slideLayout" Target="../slideLayouts/slideLayout7.xml"/><Relationship Id="rId2" Type="http://schemas.openxmlformats.org/officeDocument/2006/relationships/tags" Target="../tags/tag875.xml"/><Relationship Id="rId1" Type="http://schemas.openxmlformats.org/officeDocument/2006/relationships/tags" Target="../tags/tag874.xml"/><Relationship Id="rId6" Type="http://schemas.openxmlformats.org/officeDocument/2006/relationships/tags" Target="../tags/tag879.xml"/><Relationship Id="rId11" Type="http://schemas.openxmlformats.org/officeDocument/2006/relationships/tags" Target="../tags/tag884.xml"/><Relationship Id="rId5" Type="http://schemas.openxmlformats.org/officeDocument/2006/relationships/tags" Target="../tags/tag878.xml"/><Relationship Id="rId10" Type="http://schemas.openxmlformats.org/officeDocument/2006/relationships/tags" Target="../tags/tag883.xml"/><Relationship Id="rId4" Type="http://schemas.openxmlformats.org/officeDocument/2006/relationships/tags" Target="../tags/tag877.xml"/><Relationship Id="rId9" Type="http://schemas.openxmlformats.org/officeDocument/2006/relationships/tags" Target="../tags/tag882.xml"/><Relationship Id="rId14" Type="http://schemas.openxmlformats.org/officeDocument/2006/relationships/image" Target="../media/image2.svg"/></Relationships>
</file>

<file path=ppt/slides/_rels/slide93.xml.rels><?xml version="1.0" encoding="UTF-8" standalone="yes"?>
<Relationships xmlns="http://schemas.openxmlformats.org/package/2006/relationships"><Relationship Id="rId8" Type="http://schemas.openxmlformats.org/officeDocument/2006/relationships/tags" Target="../tags/tag892.xml"/><Relationship Id="rId3" Type="http://schemas.openxmlformats.org/officeDocument/2006/relationships/tags" Target="../tags/tag887.xml"/><Relationship Id="rId7" Type="http://schemas.openxmlformats.org/officeDocument/2006/relationships/tags" Target="../tags/tag891.xml"/><Relationship Id="rId12" Type="http://schemas.openxmlformats.org/officeDocument/2006/relationships/image" Target="../media/image7.svg"/><Relationship Id="rId2" Type="http://schemas.openxmlformats.org/officeDocument/2006/relationships/tags" Target="../tags/tag886.xml"/><Relationship Id="rId1" Type="http://schemas.openxmlformats.org/officeDocument/2006/relationships/tags" Target="../tags/tag885.xml"/><Relationship Id="rId6" Type="http://schemas.openxmlformats.org/officeDocument/2006/relationships/tags" Target="../tags/tag890.xml"/><Relationship Id="rId11" Type="http://schemas.openxmlformats.org/officeDocument/2006/relationships/hyperlink" Target="http://www.science.org/doi/10.1126/science.1139940" TargetMode="External"/><Relationship Id="rId5" Type="http://schemas.openxmlformats.org/officeDocument/2006/relationships/tags" Target="../tags/tag889.xml"/><Relationship Id="rId10" Type="http://schemas.openxmlformats.org/officeDocument/2006/relationships/hyperlink" Target="http://www.youtube.com/watch?v=ID720lGJGGE" TargetMode="External"/><Relationship Id="rId4" Type="http://schemas.openxmlformats.org/officeDocument/2006/relationships/tags" Target="../tags/tag888.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900.xml"/><Relationship Id="rId3" Type="http://schemas.openxmlformats.org/officeDocument/2006/relationships/tags" Target="../tags/tag895.xml"/><Relationship Id="rId7" Type="http://schemas.openxmlformats.org/officeDocument/2006/relationships/tags" Target="../tags/tag899.xml"/><Relationship Id="rId2" Type="http://schemas.openxmlformats.org/officeDocument/2006/relationships/tags" Target="../tags/tag894.xml"/><Relationship Id="rId1" Type="http://schemas.openxmlformats.org/officeDocument/2006/relationships/tags" Target="../tags/tag893.xml"/><Relationship Id="rId6" Type="http://schemas.openxmlformats.org/officeDocument/2006/relationships/tags" Target="../tags/tag898.xml"/><Relationship Id="rId11" Type="http://schemas.openxmlformats.org/officeDocument/2006/relationships/image" Target="../media/image3.svg"/><Relationship Id="rId5" Type="http://schemas.openxmlformats.org/officeDocument/2006/relationships/tags" Target="../tags/tag897.xml"/><Relationship Id="rId10" Type="http://schemas.openxmlformats.org/officeDocument/2006/relationships/slideLayout" Target="../slideLayouts/slideLayout7.xml"/><Relationship Id="rId4" Type="http://schemas.openxmlformats.org/officeDocument/2006/relationships/tags" Target="../tags/tag896.xml"/><Relationship Id="rId9" Type="http://schemas.openxmlformats.org/officeDocument/2006/relationships/tags" Target="../tags/tag901.xml"/></Relationships>
</file>

<file path=ppt/slides/_rels/slide95.xml.rels><?xml version="1.0" encoding="UTF-8" standalone="yes"?>
<Relationships xmlns="http://schemas.openxmlformats.org/package/2006/relationships"><Relationship Id="rId8" Type="http://schemas.openxmlformats.org/officeDocument/2006/relationships/tags" Target="../tags/tag909.xml"/><Relationship Id="rId13" Type="http://schemas.openxmlformats.org/officeDocument/2006/relationships/notesSlide" Target="../notesSlides/notesSlide4.xml"/><Relationship Id="rId3" Type="http://schemas.openxmlformats.org/officeDocument/2006/relationships/tags" Target="../tags/tag904.xml"/><Relationship Id="rId7" Type="http://schemas.openxmlformats.org/officeDocument/2006/relationships/tags" Target="../tags/tag908.xml"/><Relationship Id="rId12" Type="http://schemas.openxmlformats.org/officeDocument/2006/relationships/slideLayout" Target="../slideLayouts/slideLayout7.xml"/><Relationship Id="rId17" Type="http://schemas.openxmlformats.org/officeDocument/2006/relationships/hyperlink" Target="https://www.youtube.com/watch?v=url1TFdHlSI" TargetMode="External"/><Relationship Id="rId2" Type="http://schemas.openxmlformats.org/officeDocument/2006/relationships/tags" Target="../tags/tag903.xml"/><Relationship Id="rId16" Type="http://schemas.openxmlformats.org/officeDocument/2006/relationships/hyperlink" Target="https://www.liberation.fr/debats/2015/05/31/le-mot-autrice-vous-choque-t-il_1811586/" TargetMode="External"/><Relationship Id="rId1" Type="http://schemas.openxmlformats.org/officeDocument/2006/relationships/tags" Target="../tags/tag902.xml"/><Relationship Id="rId6" Type="http://schemas.openxmlformats.org/officeDocument/2006/relationships/tags" Target="../tags/tag907.xml"/><Relationship Id="rId11" Type="http://schemas.openxmlformats.org/officeDocument/2006/relationships/tags" Target="../tags/tag912.xml"/><Relationship Id="rId5" Type="http://schemas.openxmlformats.org/officeDocument/2006/relationships/tags" Target="../tags/tag906.xml"/><Relationship Id="rId15" Type="http://schemas.openxmlformats.org/officeDocument/2006/relationships/image" Target="../media/image29.svg"/><Relationship Id="rId10" Type="http://schemas.openxmlformats.org/officeDocument/2006/relationships/tags" Target="../tags/tag911.xml"/><Relationship Id="rId4" Type="http://schemas.openxmlformats.org/officeDocument/2006/relationships/tags" Target="../tags/tag905.xml"/><Relationship Id="rId9" Type="http://schemas.openxmlformats.org/officeDocument/2006/relationships/tags" Target="../tags/tag910.xml"/><Relationship Id="rId14" Type="http://schemas.openxmlformats.org/officeDocument/2006/relationships/image" Target="../media/image7.svg"/></Relationships>
</file>

<file path=ppt/slides/_rels/slide96.xml.rels><?xml version="1.0" encoding="UTF-8" standalone="yes"?>
<Relationships xmlns="http://schemas.openxmlformats.org/package/2006/relationships"><Relationship Id="rId8" Type="http://schemas.openxmlformats.org/officeDocument/2006/relationships/tags" Target="../tags/tag920.xml"/><Relationship Id="rId3" Type="http://schemas.openxmlformats.org/officeDocument/2006/relationships/tags" Target="../tags/tag915.xml"/><Relationship Id="rId7" Type="http://schemas.openxmlformats.org/officeDocument/2006/relationships/tags" Target="../tags/tag919.xml"/><Relationship Id="rId2" Type="http://schemas.openxmlformats.org/officeDocument/2006/relationships/tags" Target="../tags/tag914.xml"/><Relationship Id="rId1" Type="http://schemas.openxmlformats.org/officeDocument/2006/relationships/tags" Target="../tags/tag913.xml"/><Relationship Id="rId6" Type="http://schemas.openxmlformats.org/officeDocument/2006/relationships/tags" Target="../tags/tag918.xml"/><Relationship Id="rId5" Type="http://schemas.openxmlformats.org/officeDocument/2006/relationships/tags" Target="../tags/tag917.xml"/><Relationship Id="rId10" Type="http://schemas.openxmlformats.org/officeDocument/2006/relationships/image" Target="../media/image3.svg"/><Relationship Id="rId4" Type="http://schemas.openxmlformats.org/officeDocument/2006/relationships/tags" Target="../tags/tag916.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928.xml"/><Relationship Id="rId3" Type="http://schemas.openxmlformats.org/officeDocument/2006/relationships/tags" Target="../tags/tag923.xml"/><Relationship Id="rId7" Type="http://schemas.openxmlformats.org/officeDocument/2006/relationships/tags" Target="../tags/tag927.xml"/><Relationship Id="rId12" Type="http://schemas.openxmlformats.org/officeDocument/2006/relationships/image" Target="../media/image9.svg"/><Relationship Id="rId2" Type="http://schemas.openxmlformats.org/officeDocument/2006/relationships/tags" Target="../tags/tag922.xml"/><Relationship Id="rId1" Type="http://schemas.openxmlformats.org/officeDocument/2006/relationships/tags" Target="../tags/tag921.xml"/><Relationship Id="rId6" Type="http://schemas.openxmlformats.org/officeDocument/2006/relationships/tags" Target="../tags/tag926.xml"/><Relationship Id="rId11" Type="http://schemas.openxmlformats.org/officeDocument/2006/relationships/slideLayout" Target="../slideLayouts/slideLayout7.xml"/><Relationship Id="rId5" Type="http://schemas.openxmlformats.org/officeDocument/2006/relationships/tags" Target="../tags/tag925.xml"/><Relationship Id="rId10" Type="http://schemas.openxmlformats.org/officeDocument/2006/relationships/tags" Target="../tags/tag930.xml"/><Relationship Id="rId4" Type="http://schemas.openxmlformats.org/officeDocument/2006/relationships/tags" Target="../tags/tag924.xml"/><Relationship Id="rId9" Type="http://schemas.openxmlformats.org/officeDocument/2006/relationships/tags" Target="../tags/tag929.xml"/></Relationships>
</file>

<file path=ppt/slides/_rels/slide98.xml.rels><?xml version="1.0" encoding="UTF-8" standalone="yes"?>
<Relationships xmlns="http://schemas.openxmlformats.org/package/2006/relationships"><Relationship Id="rId8" Type="http://schemas.openxmlformats.org/officeDocument/2006/relationships/tags" Target="../tags/tag938.xml"/><Relationship Id="rId3" Type="http://schemas.openxmlformats.org/officeDocument/2006/relationships/tags" Target="../tags/tag933.xml"/><Relationship Id="rId7" Type="http://schemas.openxmlformats.org/officeDocument/2006/relationships/tags" Target="../tags/tag937.xml"/><Relationship Id="rId2" Type="http://schemas.openxmlformats.org/officeDocument/2006/relationships/tags" Target="../tags/tag932.xml"/><Relationship Id="rId1" Type="http://schemas.openxmlformats.org/officeDocument/2006/relationships/tags" Target="../tags/tag931.xml"/><Relationship Id="rId6" Type="http://schemas.openxmlformats.org/officeDocument/2006/relationships/tags" Target="../tags/tag936.xml"/><Relationship Id="rId11" Type="http://schemas.openxmlformats.org/officeDocument/2006/relationships/hyperlink" Target="gazettedesfemmes.ca/22847/femmes-immigrantes-et-emploi-un-parcours-tortueux" TargetMode="External"/><Relationship Id="rId5" Type="http://schemas.openxmlformats.org/officeDocument/2006/relationships/tags" Target="../tags/tag935.xml"/><Relationship Id="rId10" Type="http://schemas.openxmlformats.org/officeDocument/2006/relationships/hyperlink" Target="http://www.ici.radio-canada.ca/nouvelle/563586/etude-discrimination-embauche-montreal" TargetMode="External"/><Relationship Id="rId4" Type="http://schemas.openxmlformats.org/officeDocument/2006/relationships/tags" Target="../tags/tag934.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946.xml"/><Relationship Id="rId13" Type="http://schemas.openxmlformats.org/officeDocument/2006/relationships/slideLayout" Target="../slideLayouts/slideLayout7.xml"/><Relationship Id="rId3" Type="http://schemas.openxmlformats.org/officeDocument/2006/relationships/tags" Target="../tags/tag941.xml"/><Relationship Id="rId7" Type="http://schemas.openxmlformats.org/officeDocument/2006/relationships/tags" Target="../tags/tag945.xml"/><Relationship Id="rId12" Type="http://schemas.openxmlformats.org/officeDocument/2006/relationships/tags" Target="../tags/tag950.xml"/><Relationship Id="rId17" Type="http://schemas.openxmlformats.org/officeDocument/2006/relationships/image" Target="../media/image14.jpeg"/><Relationship Id="rId2" Type="http://schemas.openxmlformats.org/officeDocument/2006/relationships/tags" Target="../tags/tag940.xml"/><Relationship Id="rId16" Type="http://schemas.openxmlformats.org/officeDocument/2006/relationships/image" Target="../media/image13.jpeg"/><Relationship Id="rId1" Type="http://schemas.openxmlformats.org/officeDocument/2006/relationships/tags" Target="../tags/tag939.xml"/><Relationship Id="rId6" Type="http://schemas.openxmlformats.org/officeDocument/2006/relationships/tags" Target="../tags/tag944.xml"/><Relationship Id="rId11" Type="http://schemas.openxmlformats.org/officeDocument/2006/relationships/tags" Target="../tags/tag949.xml"/><Relationship Id="rId5" Type="http://schemas.openxmlformats.org/officeDocument/2006/relationships/tags" Target="../tags/tag943.xml"/><Relationship Id="rId15" Type="http://schemas.openxmlformats.org/officeDocument/2006/relationships/image" Target="../media/image12.jpeg"/><Relationship Id="rId10" Type="http://schemas.openxmlformats.org/officeDocument/2006/relationships/tags" Target="../tags/tag948.xml"/><Relationship Id="rId4" Type="http://schemas.openxmlformats.org/officeDocument/2006/relationships/tags" Target="../tags/tag942.xml"/><Relationship Id="rId9" Type="http://schemas.openxmlformats.org/officeDocument/2006/relationships/tags" Target="../tags/tag947.xml"/><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90600" y="-161255"/>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1</a:t>
            </a:r>
          </a:p>
        </p:txBody>
      </p:sp>
      <p:sp>
        <p:nvSpPr>
          <p:cNvPr id="35" name="TextBox 35"/>
          <p:cNvSpPr txBox="1"/>
          <p:nvPr>
            <p:custDataLst>
              <p:tags r:id="rId12"/>
            </p:custDataLst>
          </p:nvPr>
        </p:nvSpPr>
        <p:spPr>
          <a:xfrm>
            <a:off x="5501600" y="5134266"/>
            <a:ext cx="6823831" cy="1198879"/>
          </a:xfrm>
          <a:prstGeom prst="rect">
            <a:avLst/>
          </a:prstGeom>
        </p:spPr>
        <p:txBody>
          <a:bodyPr lIns="0" tIns="0" rIns="0" bIns="0" rtlCol="0" anchor="t">
            <a:spAutoFit/>
          </a:bodyPr>
          <a:lstStyle/>
          <a:p>
            <a:pPr algn="ctr">
              <a:lnSpc>
                <a:spcPts val="3220"/>
              </a:lnSpc>
            </a:pPr>
            <a:r>
              <a:rPr lang="en-US" sz="2300" dirty="0">
                <a:solidFill>
                  <a:srgbClr val="FFFFFF"/>
                </a:solidFill>
                <a:latin typeface="Cloud Soft"/>
                <a:ea typeface="Cloud Soft"/>
                <a:cs typeface="Cloud Soft"/>
                <a:sym typeface="Cloud Soft"/>
              </a:rPr>
              <a:t>« Au Québec, les femmes et les hommes </a:t>
            </a:r>
            <a:r>
              <a:rPr lang="en-US" sz="2300" dirty="0" err="1">
                <a:solidFill>
                  <a:srgbClr val="FFFFFF"/>
                </a:solidFill>
                <a:latin typeface="Cloud Soft"/>
                <a:ea typeface="Cloud Soft"/>
                <a:cs typeface="Cloud Soft"/>
                <a:sym typeface="Cloud Soft"/>
              </a:rPr>
              <a:t>sont</a:t>
            </a:r>
            <a:r>
              <a:rPr lang="en-US" sz="2300" dirty="0">
                <a:solidFill>
                  <a:srgbClr val="FFFFFF"/>
                </a:solidFill>
                <a:latin typeface="Cloud Soft"/>
                <a:ea typeface="Cloud Soft"/>
                <a:cs typeface="Cloud Soft"/>
                <a:sym typeface="Cloud Soft"/>
              </a:rPr>
              <a:t> </a:t>
            </a:r>
            <a:r>
              <a:rPr lang="en-US" sz="2300" dirty="0" err="1">
                <a:solidFill>
                  <a:srgbClr val="FFFFFF"/>
                </a:solidFill>
                <a:latin typeface="Cloud Soft"/>
                <a:ea typeface="Cloud Soft"/>
                <a:cs typeface="Cloud Soft"/>
                <a:sym typeface="Cloud Soft"/>
              </a:rPr>
              <a:t>égaux</a:t>
            </a:r>
            <a:r>
              <a:rPr lang="en-US" sz="2300" dirty="0">
                <a:solidFill>
                  <a:srgbClr val="FFFFFF"/>
                </a:solidFill>
                <a:latin typeface="Cloud Soft"/>
                <a:ea typeface="Cloud Soft"/>
                <a:cs typeface="Cloud Soft"/>
                <a:sym typeface="Cloud Soft"/>
              </a:rPr>
              <a:t>. On </a:t>
            </a:r>
            <a:r>
              <a:rPr lang="en-US" sz="2300" dirty="0" err="1">
                <a:solidFill>
                  <a:srgbClr val="FFFFFF"/>
                </a:solidFill>
                <a:latin typeface="Cloud Soft"/>
                <a:ea typeface="Cloud Soft"/>
                <a:cs typeface="Cloud Soft"/>
                <a:sym typeface="Cloud Soft"/>
              </a:rPr>
              <a:t>n’a</a:t>
            </a:r>
            <a:r>
              <a:rPr lang="en-US" sz="2300" dirty="0">
                <a:solidFill>
                  <a:srgbClr val="FFFFFF"/>
                </a:solidFill>
                <a:latin typeface="Cloud Soft"/>
                <a:ea typeface="Cloud Soft"/>
                <a:cs typeface="Cloud Soft"/>
                <a:sym typeface="Cloud Soft"/>
              </a:rPr>
              <a:t> plus </a:t>
            </a:r>
            <a:r>
              <a:rPr lang="en-US" sz="2300" dirty="0" err="1">
                <a:solidFill>
                  <a:srgbClr val="FFFFFF"/>
                </a:solidFill>
                <a:latin typeface="Cloud Soft"/>
                <a:ea typeface="Cloud Soft"/>
                <a:cs typeface="Cloud Soft"/>
                <a:sym typeface="Cloud Soft"/>
              </a:rPr>
              <a:t>vraiment</a:t>
            </a:r>
            <a:r>
              <a:rPr lang="en-US" sz="2300" dirty="0">
                <a:solidFill>
                  <a:srgbClr val="FFFFFF"/>
                </a:solidFill>
                <a:latin typeface="Cloud Soft"/>
                <a:ea typeface="Cloud Soft"/>
                <a:cs typeface="Cloud Soft"/>
                <a:sym typeface="Cloud Soft"/>
              </a:rPr>
              <a:t> </a:t>
            </a:r>
            <a:r>
              <a:rPr lang="en-US" sz="2300" dirty="0" err="1">
                <a:solidFill>
                  <a:srgbClr val="FFFFFF"/>
                </a:solidFill>
                <a:latin typeface="Cloud Soft"/>
                <a:ea typeface="Cloud Soft"/>
                <a:cs typeface="Cloud Soft"/>
                <a:sym typeface="Cloud Soft"/>
              </a:rPr>
              <a:t>besoin</a:t>
            </a:r>
            <a:r>
              <a:rPr lang="en-US" sz="2300" dirty="0">
                <a:solidFill>
                  <a:srgbClr val="FFFFFF"/>
                </a:solidFill>
                <a:latin typeface="Cloud Soft"/>
                <a:ea typeface="Cloud Soft"/>
                <a:cs typeface="Cloud Soft"/>
                <a:sym typeface="Cloud Soft"/>
              </a:rPr>
              <a:t> du </a:t>
            </a:r>
            <a:r>
              <a:rPr lang="en-US" sz="2300" dirty="0" err="1">
                <a:solidFill>
                  <a:srgbClr val="FFFFFF"/>
                </a:solidFill>
                <a:latin typeface="Cloud Soft"/>
                <a:ea typeface="Cloud Soft"/>
                <a:cs typeface="Cloud Soft"/>
                <a:sym typeface="Cloud Soft"/>
              </a:rPr>
              <a:t>féminisme</a:t>
            </a:r>
            <a:r>
              <a:rPr lang="en-US" sz="2300" dirty="0">
                <a:solidFill>
                  <a:srgbClr val="FFFFFF"/>
                </a:solidFill>
                <a:latin typeface="Cloud Soft"/>
                <a:ea typeface="Cloud Soft"/>
                <a:cs typeface="Cloud Soft"/>
                <a:sym typeface="Cloud Soft"/>
              </a:rPr>
              <a:t> </a:t>
            </a:r>
            <a:r>
              <a:rPr lang="en-US" sz="2300" dirty="0" err="1">
                <a:solidFill>
                  <a:srgbClr val="FFFFFF"/>
                </a:solidFill>
                <a:latin typeface="Cloud Soft"/>
                <a:ea typeface="Cloud Soft"/>
                <a:cs typeface="Cloud Soft"/>
                <a:sym typeface="Cloud Soft"/>
              </a:rPr>
              <a:t>aujourd’hui</a:t>
            </a:r>
            <a:r>
              <a:rPr lang="en-US" sz="2300" dirty="0">
                <a:solidFill>
                  <a:srgbClr val="FFFFFF"/>
                </a:solidFill>
                <a:latin typeface="Cloud Soft"/>
                <a:ea typeface="Cloud Soft"/>
                <a:cs typeface="Cloud Soft"/>
                <a:sym typeface="Cloud Soft"/>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3500" y="-47625"/>
            <a:ext cx="16080063" cy="1914883"/>
          </a:xfrm>
          <a:prstGeom prst="rect">
            <a:avLst/>
          </a:prstGeom>
        </p:spPr>
        <p:txBody>
          <a:bodyPr lIns="0" tIns="0" rIns="0" bIns="0" rtlCol="0" anchor="t">
            <a:spAutoFit/>
          </a:bodyPr>
          <a:lstStyle/>
          <a:p>
            <a:pPr algn="ctr">
              <a:lnSpc>
                <a:spcPts val="3094"/>
              </a:lnSpc>
            </a:pPr>
            <a:r>
              <a:rPr lang="en-US" sz="2600" b="1" dirty="0">
                <a:solidFill>
                  <a:srgbClr val="000000"/>
                </a:solidFill>
                <a:latin typeface="Calibri (MS) Bold"/>
                <a:ea typeface="Calibri (MS) Bold"/>
                <a:cs typeface="Calibri (MS) Bold"/>
                <a:sym typeface="Calibri (MS) Bold"/>
              </a:rPr>
              <a:t>.</a:t>
            </a:r>
          </a:p>
          <a:p>
            <a:pPr algn="ctr">
              <a:lnSpc>
                <a:spcPts val="3094"/>
              </a:lnSpc>
            </a:pPr>
            <a:endParaRPr lang="en-US" sz="2600" b="1" dirty="0">
              <a:solidFill>
                <a:srgbClr val="000000"/>
              </a:solidFill>
              <a:latin typeface="Calibri (MS) Bold"/>
              <a:ea typeface="Calibri (MS) Bold"/>
              <a:cs typeface="Calibri (MS) Bold"/>
              <a:sym typeface="Calibri (MS) Bold"/>
            </a:endParaRPr>
          </a:p>
          <a:p>
            <a:pPr algn="ctr">
              <a:lnSpc>
                <a:spcPts val="3094"/>
              </a:lnSpc>
            </a:pPr>
            <a:r>
              <a:rPr lang="en-US" sz="2600" b="1" dirty="0">
                <a:solidFill>
                  <a:srgbClr val="000000"/>
                </a:solidFill>
                <a:latin typeface="Calibri (MS) Bold"/>
                <a:ea typeface="Calibri (MS) Bold"/>
                <a:cs typeface="Calibri (MS) Bold"/>
                <a:sym typeface="Calibri (MS) Bold"/>
              </a:rPr>
              <a:t> </a:t>
            </a:r>
            <a:r>
              <a:rPr lang="en-US" sz="2600" b="1" dirty="0" err="1">
                <a:solidFill>
                  <a:srgbClr val="000000"/>
                </a:solidFill>
                <a:latin typeface="Calibri (MS) Bold"/>
                <a:ea typeface="Calibri (MS) Bold"/>
                <a:cs typeface="Calibri (MS) Bold"/>
                <a:sym typeface="Calibri (MS) Bold"/>
              </a:rPr>
              <a:t>Mythe</a:t>
            </a:r>
            <a:r>
              <a:rPr lang="en-US" sz="2600" b="1" dirty="0">
                <a:solidFill>
                  <a:srgbClr val="000000"/>
                </a:solidFill>
                <a:latin typeface="Calibri (MS) Bold"/>
                <a:ea typeface="Calibri (MS) Bold"/>
                <a:cs typeface="Calibri (MS) Bold"/>
                <a:sym typeface="Calibri (MS) Bold"/>
              </a:rPr>
              <a:t> 1 - </a:t>
            </a:r>
            <a:r>
              <a:rPr lang="en-US" sz="2600" b="1" dirty="0" err="1">
                <a:solidFill>
                  <a:srgbClr val="000000"/>
                </a:solidFill>
                <a:latin typeface="Calibri (MS) Bold"/>
                <a:ea typeface="Calibri (MS) Bold"/>
                <a:cs typeface="Calibri (MS) Bold"/>
                <a:sym typeface="Calibri (MS) Bold"/>
              </a:rPr>
              <a:t>intersectionnalité</a:t>
            </a:r>
            <a:r>
              <a:rPr lang="en-US" sz="2600" b="1" dirty="0">
                <a:solidFill>
                  <a:srgbClr val="000000"/>
                </a:solidFill>
                <a:latin typeface="Calibri (MS) Bold"/>
                <a:ea typeface="Calibri (MS) Bold"/>
                <a:cs typeface="Calibri (MS) Bold"/>
                <a:sym typeface="Calibri (MS) Bold"/>
              </a:rPr>
              <a:t> : </a:t>
            </a:r>
          </a:p>
          <a:p>
            <a:pPr algn="ctr">
              <a:lnSpc>
                <a:spcPts val="2737"/>
              </a:lnSpc>
            </a:pPr>
            <a:r>
              <a:rPr lang="en-US" sz="2300" dirty="0">
                <a:solidFill>
                  <a:srgbClr val="000000"/>
                </a:solidFill>
                <a:latin typeface="Calibri (MS)"/>
                <a:ea typeface="Calibri (MS)"/>
                <a:cs typeface="Calibri (MS)"/>
                <a:sym typeface="Calibri (MS)"/>
              </a:rPr>
              <a:t>« </a:t>
            </a:r>
            <a:r>
              <a:rPr lang="fr-CA" sz="2300" noProof="0" dirty="0">
                <a:solidFill>
                  <a:srgbClr val="000000"/>
                </a:solidFill>
                <a:latin typeface="Calibri (MS)"/>
                <a:ea typeface="Calibri (MS)"/>
                <a:cs typeface="Calibri (MS)"/>
                <a:sym typeface="Calibri (MS)"/>
              </a:rPr>
              <a:t>Au Québec, les femmes et les hommes sont égaux. On n’a plus vraiment besoin du féminisme aujourd’hui. </a:t>
            </a:r>
            <a:r>
              <a:rPr lang="en-US" sz="2300" dirty="0">
                <a:solidFill>
                  <a:srgbClr val="000000"/>
                </a:solidFill>
                <a:latin typeface="Calibri (MS)"/>
                <a:ea typeface="Calibri (MS)"/>
                <a:cs typeface="Calibri (MS)"/>
                <a:sym typeface="Calibri (MS)"/>
              </a:rPr>
              <a:t>»</a:t>
            </a:r>
          </a:p>
          <a:p>
            <a:pPr algn="ctr">
              <a:lnSpc>
                <a:spcPts val="3094"/>
              </a:lnSpc>
            </a:pPr>
            <a:endParaRPr lang="en-US" sz="2300" dirty="0">
              <a:solidFill>
                <a:srgbClr val="000000"/>
              </a:solidFill>
              <a:latin typeface="Calibri (MS)"/>
              <a:ea typeface="Calibri (MS)"/>
              <a:cs typeface="Calibri (MS)"/>
              <a:sym typeface="Calibri (MS)"/>
            </a:endParaRPr>
          </a:p>
        </p:txBody>
      </p:sp>
      <p:sp>
        <p:nvSpPr>
          <p:cNvPr id="4" name="AutoShape 4"/>
          <p:cNvSpPr/>
          <p:nvPr>
            <p:custDataLst>
              <p:tags r:id="rId3"/>
            </p:custDataLst>
          </p:nvPr>
        </p:nvSpPr>
        <p:spPr>
          <a:xfrm>
            <a:off x="4699682" y="1843114"/>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170515" y="2081782"/>
            <a:ext cx="16406032" cy="5661806"/>
          </a:xfrm>
          <a:prstGeom prst="rect">
            <a:avLst/>
          </a:prstGeom>
        </p:spPr>
        <p:txBody>
          <a:bodyPr lIns="0" tIns="0" rIns="0" bIns="0" rtlCol="0" anchor="t">
            <a:spAutoFit/>
          </a:bodyPr>
          <a:lstStyle/>
          <a:p>
            <a:pPr algn="l">
              <a:lnSpc>
                <a:spcPts val="2267"/>
              </a:lnSpc>
              <a:spcBef>
                <a:spcPct val="0"/>
              </a:spcBef>
            </a:pPr>
            <a:endParaRPr lang="fr-CA" noProof="0" dirty="0">
              <a:solidFill>
                <a:srgbClr val="000000"/>
              </a:solidFill>
              <a:ea typeface="Calibri (MS)"/>
              <a:cs typeface="Calibri (MS)"/>
              <a:sym typeface="Calibri (MS)"/>
            </a:endParaRPr>
          </a:p>
          <a:p>
            <a:pPr algn="l">
              <a:lnSpc>
                <a:spcPts val="2267"/>
              </a:lnSpc>
              <a:spcBef>
                <a:spcPct val="0"/>
              </a:spcBef>
            </a:pPr>
            <a:r>
              <a:rPr lang="fr-CA" noProof="0" dirty="0">
                <a:solidFill>
                  <a:srgbClr val="000000"/>
                </a:solidFill>
                <a:ea typeface="Calibri (MS)"/>
                <a:cs typeface="Calibri (MS)"/>
                <a:sym typeface="Calibri (MS)"/>
              </a:rPr>
              <a:t>Dans cette trousse, il a été mentionné que le droit de vote des femmes au Québec a été obtenu à la suite de luttes féministes. Évidemment, lorsqu’on dit « les femmes », notre cerveau, bien souvent, imagine rapidement que ce droit a été accordé à toutes les femmes en même temps.</a:t>
            </a:r>
          </a:p>
          <a:p>
            <a:pPr algn="l">
              <a:lnSpc>
                <a:spcPts val="2267"/>
              </a:lnSpc>
              <a:spcBef>
                <a:spcPct val="0"/>
              </a:spcBef>
            </a:pPr>
            <a:r>
              <a:rPr lang="fr-CA" noProof="0" dirty="0">
                <a:solidFill>
                  <a:srgbClr val="000000"/>
                </a:solidFill>
                <a:ea typeface="Calibri (MS)"/>
                <a:cs typeface="Calibri (MS)"/>
                <a:sym typeface="Calibri (MS)"/>
              </a:rPr>
              <a:t>Eh bien non. En réalité, toutes les femmes n’ont pas obtenu ce droit au même moment. Les femmes autochtones — ainsi que les hommes autochtones — n’ont pu voter aux élections qu’en 1960 sans qu’ils et elles aient à renoncer à leur statut d’Autochtone (Statut d’« Indien » selon la loi qui porte ce nom) !</a:t>
            </a:r>
          </a:p>
          <a:p>
            <a:pPr algn="l">
              <a:lnSpc>
                <a:spcPts val="2267"/>
              </a:lnSpc>
              <a:spcBef>
                <a:spcPct val="0"/>
              </a:spcBef>
            </a:pPr>
            <a:endParaRPr lang="fr-CA" noProof="0" dirty="0">
              <a:solidFill>
                <a:srgbClr val="000000"/>
              </a:solidFill>
              <a:ea typeface="Calibri (MS)"/>
              <a:cs typeface="Calibri (MS)"/>
              <a:sym typeface="Calibri (MS)"/>
            </a:endParaRPr>
          </a:p>
          <a:p>
            <a:pPr algn="l">
              <a:lnSpc>
                <a:spcPts val="2267"/>
              </a:lnSpc>
              <a:spcBef>
                <a:spcPct val="0"/>
              </a:spcBef>
            </a:pPr>
            <a:r>
              <a:rPr lang="fr-CA" noProof="0" dirty="0">
                <a:solidFill>
                  <a:srgbClr val="000000"/>
                </a:solidFill>
                <a:ea typeface="Calibri (MS)"/>
                <a:cs typeface="Calibri (MS)"/>
                <a:sym typeface="Calibri (MS)"/>
              </a:rPr>
              <a:t>Cette réalité a même dû être rappelée récemment. En 2026, des femmes autochtones ont dû corriger certains organismes qui retraçaient l’histoire du droit de vote des femmes au Québec et au Canada, parce que ces récits oubliaient de faire cette distinction importante.</a:t>
            </a:r>
          </a:p>
          <a:p>
            <a:pPr algn="l">
              <a:lnSpc>
                <a:spcPts val="2267"/>
              </a:lnSpc>
              <a:spcBef>
                <a:spcPct val="0"/>
              </a:spcBef>
            </a:pPr>
            <a:endParaRPr lang="fr-CA" noProof="0" dirty="0">
              <a:solidFill>
                <a:srgbClr val="000000"/>
              </a:solidFill>
              <a:ea typeface="Calibri (MS)"/>
              <a:cs typeface="Calibri (MS)"/>
              <a:sym typeface="Calibri (MS)"/>
            </a:endParaRPr>
          </a:p>
          <a:p>
            <a:pPr algn="l">
              <a:lnSpc>
                <a:spcPts val="2267"/>
              </a:lnSpc>
              <a:spcBef>
                <a:spcPct val="0"/>
              </a:spcBef>
            </a:pPr>
            <a:r>
              <a:rPr lang="fr-CA" noProof="0" dirty="0">
                <a:solidFill>
                  <a:srgbClr val="000000"/>
                </a:solidFill>
                <a:ea typeface="Calibri (MS)"/>
                <a:cs typeface="Calibri (MS)"/>
                <a:sym typeface="Calibri (MS)"/>
              </a:rPr>
              <a:t>Adopter une perspective intersectionnelle pour analyser ce mythe, c’est reconnaître que les expériences des femmes ne sont pas toutes les mêmes !</a:t>
            </a:r>
          </a:p>
          <a:p>
            <a:pPr algn="l">
              <a:lnSpc>
                <a:spcPts val="2267"/>
              </a:lnSpc>
              <a:spcBef>
                <a:spcPct val="0"/>
              </a:spcBef>
            </a:pPr>
            <a:endParaRPr lang="fr-CA" noProof="0" dirty="0">
              <a:solidFill>
                <a:srgbClr val="000000"/>
              </a:solidFill>
              <a:ea typeface="Calibri (MS)"/>
              <a:cs typeface="Calibri (MS)"/>
              <a:sym typeface="Calibri (MS)"/>
            </a:endParaRPr>
          </a:p>
          <a:p>
            <a:pPr algn="l">
              <a:lnSpc>
                <a:spcPts val="2267"/>
              </a:lnSpc>
              <a:spcBef>
                <a:spcPct val="0"/>
              </a:spcBef>
            </a:pPr>
            <a:r>
              <a:rPr lang="fr-CA" noProof="0" dirty="0">
                <a:solidFill>
                  <a:srgbClr val="000000"/>
                </a:solidFill>
                <a:ea typeface="Calibri (MS)"/>
                <a:cs typeface="Calibri (MS)"/>
                <a:sym typeface="Calibri (MS)"/>
              </a:rPr>
              <a:t>Par exemple, chaque année au Canada, on souligne la Journée de l’équité salariale. Cette date représente le moment de l’année où, en moyenne, les femmes ont enfin gagné ce que les hommes avaient déjà gagné l’année précédente. En 2025, cela signifiait que les femmes devaient travailler environ trois mois de plus pour atteindre l’équivalent du revenu des hommes. Et oui, au Canada, les femmes gagnent en moyenne 88 cents pour chaque dollar gagné par un homme. Lorsqu’on regarde de plus près, on constate que certaines femmes sont encore plus touchées par ces inégalités</a:t>
            </a:r>
            <a:r>
              <a:rPr lang="fr-CA" dirty="0">
                <a:solidFill>
                  <a:srgbClr val="000000"/>
                </a:solidFill>
                <a:ea typeface="Calibri (MS)"/>
                <a:cs typeface="Calibri (MS)"/>
                <a:sym typeface="Calibri (MS)"/>
              </a:rPr>
              <a:t> ! </a:t>
            </a:r>
            <a:r>
              <a:rPr lang="fr-CA" noProof="0" dirty="0">
                <a:solidFill>
                  <a:srgbClr val="000000"/>
                </a:solidFill>
                <a:ea typeface="Calibri (MS)"/>
                <a:cs typeface="Calibri (MS)"/>
                <a:sym typeface="Calibri (MS)"/>
              </a:rPr>
              <a:t>Par exemple, les femmes autochtones, les femmes noires ou les femmes en situation de handicap gagnent souvent beaucoup moins que les hommes blancs. Dans certains cas, elles peuvent gagner un peu plus de la moitié du salaire d’un homme pour un travail comparable.</a:t>
            </a:r>
          </a:p>
          <a:p>
            <a:pPr algn="l">
              <a:lnSpc>
                <a:spcPts val="2027"/>
              </a:lnSpc>
              <a:spcBef>
                <a:spcPct val="0"/>
              </a:spcBef>
            </a:pPr>
            <a:endParaRPr lang="fr-CA" noProof="0" dirty="0">
              <a:solidFill>
                <a:srgbClr val="000000"/>
              </a:solidFill>
              <a:ea typeface="Calibri (MS)"/>
              <a:cs typeface="Calibri (MS)"/>
              <a:sym typeface="Calibri (MS)"/>
            </a:endParaRPr>
          </a:p>
          <a:p>
            <a:pPr algn="r">
              <a:lnSpc>
                <a:spcPts val="1320"/>
              </a:lnSpc>
              <a:spcBef>
                <a:spcPct val="0"/>
              </a:spcBef>
            </a:pPr>
            <a:r>
              <a:rPr lang="fr-CA" sz="1400" noProof="0" dirty="0">
                <a:solidFill>
                  <a:srgbClr val="000000"/>
                </a:solidFill>
                <a:ea typeface="Calibri (MS)"/>
                <a:cs typeface="Calibri (MS)"/>
                <a:sym typeface="Calibri (MS)"/>
              </a:rPr>
              <a:t>Source : </a:t>
            </a:r>
            <a:r>
              <a:rPr lang="fr-CA" sz="1400" noProof="0" dirty="0">
                <a:solidFill>
                  <a:srgbClr val="000000"/>
                </a:solidFill>
                <a:ea typeface="Calibri (MS)"/>
                <a:cs typeface="Calibri (MS)"/>
                <a:sym typeface="Calibri (MS)"/>
                <a:hlinkClick r:id="rId11"/>
              </a:rPr>
              <a:t>www.unifor.org/fr/nouvelles/toutes-les-nouvelles/journee-pour-lequite-salariale-2025-quand-les-femmes-sont-moins-bien </a:t>
            </a:r>
            <a:r>
              <a:rPr lang="fr-CA" sz="1400" noProof="0" dirty="0">
                <a:solidFill>
                  <a:srgbClr val="000000"/>
                </a:solidFill>
                <a:ea typeface="Calibri (MS)"/>
                <a:cs typeface="Calibri (MS)"/>
                <a:sym typeface="Calibri (MS)"/>
              </a:rPr>
              <a:t>- </a:t>
            </a:r>
            <a:r>
              <a:rPr lang="fr-CA" sz="1400" noProof="0" dirty="0">
                <a:solidFill>
                  <a:srgbClr val="000000"/>
                </a:solidFill>
                <a:ea typeface="Calibri (MS)"/>
                <a:cs typeface="Calibri (MS)"/>
                <a:sym typeface="Calibri (MS)"/>
                <a:hlinkClick r:id="rId12"/>
              </a:rPr>
              <a:t>www.educaloi.qc.ca/actualites-juridiques/evolution-droits-femmes-quebec/</a:t>
            </a:r>
          </a:p>
          <a:p>
            <a:pPr algn="l">
              <a:lnSpc>
                <a:spcPts val="1320"/>
              </a:lnSpc>
              <a:spcBef>
                <a:spcPct val="0"/>
              </a:spcBef>
            </a:pPr>
            <a:endParaRPr lang="fr-CA" sz="1400" noProof="0" dirty="0">
              <a:solidFill>
                <a:srgbClr val="000000"/>
              </a:solidFill>
              <a:ea typeface="Calibri (MS)"/>
              <a:cs typeface="Calibri (MS)"/>
              <a:sym typeface="Calibri (MS)"/>
            </a:endParaRPr>
          </a:p>
          <a:p>
            <a:pPr algn="l">
              <a:lnSpc>
                <a:spcPts val="1320"/>
              </a:lnSpc>
              <a:spcBef>
                <a:spcPct val="0"/>
              </a:spcBef>
            </a:pPr>
            <a:endParaRPr lang="en-US" sz="1400" dirty="0">
              <a:solidFill>
                <a:srgbClr val="000000"/>
              </a:solidFill>
              <a:ea typeface="Calibri (MS)"/>
              <a:cs typeface="Calibri (MS)"/>
              <a:sym typeface="Calibri (MS)"/>
            </a:endParaRPr>
          </a:p>
          <a:p>
            <a:pPr algn="ctr">
              <a:lnSpc>
                <a:spcPts val="1320"/>
              </a:lnSpc>
              <a:spcBef>
                <a:spcPct val="0"/>
              </a:spcBef>
            </a:pPr>
            <a:endParaRPr lang="en-US" dirty="0">
              <a:solidFill>
                <a:srgbClr val="000000"/>
              </a:solidFill>
              <a:ea typeface="Calibri (MS)"/>
              <a:cs typeface="Calibri (MS)"/>
              <a:sym typeface="Calibri (MS)"/>
            </a:endParaRPr>
          </a:p>
        </p:txBody>
      </p:sp>
      <p:sp>
        <p:nvSpPr>
          <p:cNvPr id="15" name="Freeform 15"/>
          <p:cNvSpPr/>
          <p:nvPr>
            <p:custDataLst>
              <p:tags r:id="rId8"/>
            </p:custDataLst>
          </p:nvPr>
        </p:nvSpPr>
        <p:spPr>
          <a:xfrm>
            <a:off x="1333500" y="7585055"/>
            <a:ext cx="2024427" cy="3017439"/>
          </a:xfrm>
          <a:custGeom>
            <a:avLst/>
            <a:gdLst/>
            <a:ahLst/>
            <a:cxnLst/>
            <a:rect l="l" t="t" r="r" b="b"/>
            <a:pathLst>
              <a:path w="2024427" h="3017439">
                <a:moveTo>
                  <a:pt x="0" y="0"/>
                </a:moveTo>
                <a:lnTo>
                  <a:pt x="2024427" y="0"/>
                </a:lnTo>
                <a:lnTo>
                  <a:pt x="2024427" y="3017438"/>
                </a:lnTo>
                <a:lnTo>
                  <a:pt x="0" y="3017438"/>
                </a:lnTo>
                <a:lnTo>
                  <a:pt x="0" y="0"/>
                </a:lnTo>
                <a:close/>
              </a:path>
            </a:pathLst>
          </a:custGeom>
          <a:blipFill>
            <a:blip r:embed="rId13"/>
            <a:stretch>
              <a:fillRect/>
            </a:stretch>
          </a:blipFill>
        </p:spPr>
        <p:txBody>
          <a:bodyPr/>
          <a:lstStyle/>
          <a:p>
            <a:endParaRPr lang="fr-FR"/>
          </a:p>
        </p:txBody>
      </p:sp>
      <p:sp>
        <p:nvSpPr>
          <p:cNvPr id="16" name="ZoneTexte 15">
            <a:extLst>
              <a:ext uri="{FF2B5EF4-FFF2-40B4-BE49-F238E27FC236}">
                <a16:creationId xmlns:a16="http://schemas.microsoft.com/office/drawing/2014/main" id="{7B47E26E-4845-8084-F088-4076EAE1ED27}"/>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735440"/>
            <a:ext cx="9971328" cy="844424"/>
          </a:xfrm>
          <a:prstGeom prst="rect">
            <a:avLst/>
          </a:prstGeom>
        </p:spPr>
        <p:txBody>
          <a:bodyPr lIns="0" tIns="0" rIns="0" bIns="0" rtlCol="0" anchor="t">
            <a:spAutoFit/>
          </a:bodyPr>
          <a:lstStyle/>
          <a:p>
            <a:pPr algn="ctr">
              <a:lnSpc>
                <a:spcPts val="5831"/>
              </a:lnSpc>
            </a:pPr>
            <a:r>
              <a:rPr lang="en-US" sz="4900" b="1">
                <a:solidFill>
                  <a:srgbClr val="000000"/>
                </a:solidFill>
                <a:latin typeface="Calibri (MS) Bold"/>
                <a:ea typeface="Calibri (MS) Bold"/>
                <a:cs typeface="Calibri (MS) Bold"/>
                <a:sym typeface="Calibri (MS) Bold"/>
              </a:rPr>
              <a:t>Trousse d’enquête - Mythe 10</a:t>
            </a:r>
          </a:p>
        </p:txBody>
      </p:sp>
      <p:sp>
        <p:nvSpPr>
          <p:cNvPr id="35" name="TextBox 35"/>
          <p:cNvSpPr txBox="1"/>
          <p:nvPr>
            <p:custDataLst>
              <p:tags r:id="rId12"/>
            </p:custDataLst>
          </p:nvPr>
        </p:nvSpPr>
        <p:spPr>
          <a:xfrm>
            <a:off x="5415875" y="4950751"/>
            <a:ext cx="6823831" cy="1582419"/>
          </a:xfrm>
          <a:prstGeom prst="rect">
            <a:avLst/>
          </a:prstGeom>
        </p:spPr>
        <p:txBody>
          <a:bodyPr lIns="0" tIns="0" rIns="0" bIns="0" rtlCol="0" anchor="t">
            <a:spAutoFit/>
          </a:bodyPr>
          <a:lstStyle/>
          <a:p>
            <a:pPr algn="ctr">
              <a:lnSpc>
                <a:spcPts val="3220"/>
              </a:lnSpc>
            </a:pPr>
            <a:r>
              <a:rPr lang="fr-CA" sz="2300" noProof="0" dirty="0">
                <a:solidFill>
                  <a:srgbClr val="FFFFFF"/>
                </a:solidFill>
                <a:latin typeface="Calibri (MS)"/>
                <a:ea typeface="Calibri (MS)"/>
                <a:cs typeface="Calibri (MS)"/>
                <a:sym typeface="Calibri (MS)"/>
              </a:rPr>
              <a:t>« Les féminicides sont des cas extrêmes. Ce n’est pas représentatif de la majorité des relations. »</a:t>
            </a:r>
          </a:p>
          <a:p>
            <a:pPr algn="ctr">
              <a:lnSpc>
                <a:spcPts val="2940"/>
              </a:lnSpc>
            </a:pPr>
            <a:endParaRPr lang="en-US" sz="2300" dirty="0">
              <a:solidFill>
                <a:srgbClr val="FFFFFF"/>
              </a:solidFill>
              <a:latin typeface="Calibri (MS)"/>
              <a:ea typeface="Calibri (MS)"/>
              <a:cs typeface="Calibri (MS)"/>
              <a:sym typeface="Calibri (MS)"/>
            </a:endParaRPr>
          </a:p>
          <a:p>
            <a:pPr algn="ctr">
              <a:lnSpc>
                <a:spcPts val="2940"/>
              </a:lnSpc>
            </a:pPr>
            <a:endParaRPr lang="en-US" sz="2300" dirty="0">
              <a:solidFill>
                <a:srgbClr val="FFFFFF"/>
              </a:solidFill>
              <a:latin typeface="Calibri (MS)"/>
              <a:ea typeface="Calibri (MS)"/>
              <a:cs typeface="Calibri (MS)"/>
              <a:sym typeface="Calibri (MS)"/>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5627807" y="8408735"/>
            <a:ext cx="1877492" cy="1699130"/>
          </a:xfrm>
          <a:custGeom>
            <a:avLst/>
            <a:gdLst/>
            <a:ahLst/>
            <a:cxnLst/>
            <a:rect l="l" t="t" r="r" b="b"/>
            <a:pathLst>
              <a:path w="1877492" h="1699130">
                <a:moveTo>
                  <a:pt x="0" y="0"/>
                </a:moveTo>
                <a:lnTo>
                  <a:pt x="1877491" y="0"/>
                </a:lnTo>
                <a:lnTo>
                  <a:pt x="1877491" y="1699130"/>
                </a:lnTo>
                <a:lnTo>
                  <a:pt x="0" y="1699130"/>
                </a:lnTo>
                <a:lnTo>
                  <a:pt x="0" y="0"/>
                </a:lnTo>
                <a:close/>
              </a:path>
            </a:pathLst>
          </a:custGeom>
          <a:blipFill>
            <a:blip r:embed="rId13"/>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4" name="TextBox 4"/>
          <p:cNvSpPr txBox="1"/>
          <p:nvPr>
            <p:custDataLst>
              <p:tags r:id="rId3"/>
            </p:custDataLst>
          </p:nvPr>
        </p:nvSpPr>
        <p:spPr>
          <a:xfrm>
            <a:off x="863306" y="209915"/>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5" name="Group 5"/>
          <p:cNvGrpSpPr/>
          <p:nvPr>
            <p:custDataLst>
              <p:tags r:id="rId4"/>
            </p:custDataLst>
          </p:nvPr>
        </p:nvGrpSpPr>
        <p:grpSpPr>
          <a:xfrm>
            <a:off x="74243"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74243"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74243"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863306" y="1254023"/>
            <a:ext cx="17310878" cy="6209970"/>
          </a:xfrm>
          <a:prstGeom prst="rect">
            <a:avLst/>
          </a:prstGeom>
        </p:spPr>
        <p:txBody>
          <a:bodyPr lIns="0" tIns="0" rIns="0" bIns="0" rtlCol="0" anchor="t">
            <a:spAutoFit/>
          </a:bodyPr>
          <a:lstStyle/>
          <a:p>
            <a:pPr algn="l">
              <a:lnSpc>
                <a:spcPts val="2611"/>
              </a:lnSpc>
            </a:pPr>
            <a:r>
              <a:rPr lang="fr-CA" sz="2176" noProof="0" dirty="0">
                <a:solidFill>
                  <a:srgbClr val="000000"/>
                </a:solidFill>
                <a:latin typeface="Calibri (MS)"/>
                <a:ea typeface="Calibri (MS)"/>
                <a:cs typeface="Calibri (MS)"/>
                <a:sym typeface="Calibri (MS)"/>
              </a:rPr>
              <a:t>Ce mythe est rassurant, car d’une certaine manière, il nous permet de penser : « Ce n’est pas moi. Ce n’est pas nous. Ce sont des cas extrêmes. » Pourtant,  les données montrent une réalité constante : année après année, les violences sexuelles augmentent dans les statistiques déclarées, et les féminicides sont majoritairement commis par des hommes. </a:t>
            </a:r>
          </a:p>
          <a:p>
            <a:pPr algn="l">
              <a:lnSpc>
                <a:spcPts val="2611"/>
              </a:lnSpc>
            </a:pPr>
            <a:r>
              <a:rPr lang="fr-CA" sz="2176" noProof="0" dirty="0">
                <a:solidFill>
                  <a:srgbClr val="000000"/>
                </a:solidFill>
                <a:latin typeface="Calibri (MS)"/>
                <a:ea typeface="Calibri (MS)"/>
                <a:cs typeface="Calibri (MS)"/>
                <a:sym typeface="Calibri (MS)"/>
              </a:rPr>
              <a:t>Par ailleurs, cette idée peut sembler logique parce que les féminicides sont souvent présentés dans les médias comme des cas extrêmes et choquants. On en parle lorsqu’un meurtre survient, puis l’attention retombe. De plus, les reportages parlent souvent de « drame conjugal » ou de « dispute qui a mal tourné ». Ce type de vocabulaire peut faire croire qu’il s’agit d’un conflit isolé entre deux personnes, plutôt que d’un problème plus global.</a:t>
            </a:r>
          </a:p>
          <a:p>
            <a:pPr algn="l">
              <a:lnSpc>
                <a:spcPts val="2611"/>
              </a:lnSpc>
            </a:pPr>
            <a:r>
              <a:rPr lang="fr-CA" sz="2176" noProof="0" dirty="0">
                <a:solidFill>
                  <a:srgbClr val="000000"/>
                </a:solidFill>
                <a:latin typeface="Calibri (MS)"/>
                <a:ea typeface="Calibri (MS)"/>
                <a:cs typeface="Calibri (MS)"/>
                <a:sym typeface="Calibri (MS)"/>
              </a:rPr>
              <a:t>Ainsi, on peut avoir l’impression qu’il s’agit d’un comportement anormal, commis par une personne « hors norme », et non d’un phénomène lié à des dynamiques sociales plus larges.</a:t>
            </a:r>
          </a:p>
          <a:p>
            <a:pPr algn="l">
              <a:lnSpc>
                <a:spcPts val="2611"/>
              </a:lnSpc>
            </a:pPr>
            <a:endParaRPr lang="fr-CA" sz="2176" noProof="0" dirty="0">
              <a:solidFill>
                <a:srgbClr val="000000"/>
              </a:solidFill>
              <a:latin typeface="Calibri (MS)"/>
              <a:ea typeface="Calibri (MS)"/>
              <a:cs typeface="Calibri (MS)"/>
              <a:sym typeface="Calibri (MS)"/>
            </a:endParaRPr>
          </a:p>
          <a:p>
            <a:pPr algn="l">
              <a:lnSpc>
                <a:spcPts val="2611"/>
              </a:lnSpc>
            </a:pPr>
            <a:r>
              <a:rPr lang="fr-CA" sz="2176" noProof="0" dirty="0">
                <a:solidFill>
                  <a:srgbClr val="000000"/>
                </a:solidFill>
                <a:latin typeface="Calibri (MS)"/>
                <a:ea typeface="Calibri (MS)"/>
                <a:cs typeface="Calibri (MS)"/>
                <a:sym typeface="Calibri (MS)"/>
              </a:rPr>
              <a:t>Cette perception s’installe notamment parce que les féminicides sont souvent traités comme des faits divers... On raconte l’événement, les détails du crime, parfois le passé de l’agresseur, mais on parle peu du contexte plus large des violences faites aux femmes.</a:t>
            </a:r>
          </a:p>
          <a:p>
            <a:pPr algn="l">
              <a:lnSpc>
                <a:spcPts val="2611"/>
              </a:lnSpc>
            </a:pPr>
            <a:r>
              <a:rPr lang="fr-CA" sz="2176" noProof="0" dirty="0">
                <a:solidFill>
                  <a:srgbClr val="000000"/>
                </a:solidFill>
                <a:latin typeface="Calibri (MS)"/>
                <a:ea typeface="Calibri (MS)"/>
                <a:cs typeface="Calibri (MS)"/>
                <a:sym typeface="Calibri (MS)"/>
              </a:rPr>
              <a:t>Pourtant, les recherches en sciences sociales montrent que les féminicides ne surgissent pas de nulle part. Ils représentent souvent l’aboutissement d’un continuum de violences : contrôle coercitif, jalousie, isolement, violences psychologiques, menaces, agressions physiques. Ces comportements peuvent s’étendre sur des mois ou des années avant d’atteindre un point extrême.</a:t>
            </a:r>
          </a:p>
          <a:p>
            <a:pPr algn="l">
              <a:lnSpc>
                <a:spcPts val="2611"/>
              </a:lnSpc>
            </a:pPr>
            <a:endParaRPr lang="fr-CA" sz="2176" noProof="0" dirty="0">
              <a:solidFill>
                <a:srgbClr val="000000"/>
              </a:solidFill>
              <a:latin typeface="Calibri (MS)"/>
              <a:ea typeface="Calibri (MS)"/>
              <a:cs typeface="Calibri (MS)"/>
              <a:sym typeface="Calibri (MS)"/>
            </a:endParaRPr>
          </a:p>
          <a:p>
            <a:pPr algn="l">
              <a:lnSpc>
                <a:spcPts val="2611"/>
              </a:lnSpc>
            </a:pPr>
            <a:r>
              <a:rPr lang="fr-CA" sz="2176" noProof="0" dirty="0">
                <a:solidFill>
                  <a:srgbClr val="000000"/>
                </a:solidFill>
                <a:latin typeface="Calibri (MS)"/>
                <a:ea typeface="Calibri (MS)"/>
                <a:cs typeface="Calibri (MS)"/>
                <a:sym typeface="Calibri (MS)"/>
              </a:rPr>
              <a:t>Mais au-delà de la relation individuelle, les luttes féministes rappellent que « le privé est politique » et que ce qui se passe dans une relation de couple n’est pas extérieur à la société. Les dogmes sur le rôle des hommes et des femmes, la normalisation de la jalousie, le contrôle présenté comme une preuve d’amour, ou encore la banalisation des violences contribuent à créer un climat où certaines formes de domination sont tolérées.</a:t>
            </a:r>
          </a:p>
          <a:p>
            <a:pPr algn="l">
              <a:lnSpc>
                <a:spcPts val="1383"/>
              </a:lnSpc>
            </a:pPr>
            <a:endParaRPr lang="en-US" sz="2176" dirty="0">
              <a:solidFill>
                <a:srgbClr val="000000"/>
              </a:solidFill>
              <a:latin typeface="Calibri (MS)"/>
              <a:ea typeface="Calibri (MS)"/>
              <a:cs typeface="Calibri (MS)"/>
              <a:sym typeface="Calibri (MS)"/>
            </a:endParaRPr>
          </a:p>
        </p:txBody>
      </p:sp>
      <p:grpSp>
        <p:nvGrpSpPr>
          <p:cNvPr id="15" name="Group 15"/>
          <p:cNvGrpSpPr/>
          <p:nvPr>
            <p:custDataLst>
              <p:tags r:id="rId8"/>
            </p:custDataLst>
          </p:nvPr>
        </p:nvGrpSpPr>
        <p:grpSpPr>
          <a:xfrm>
            <a:off x="7794156" y="7746759"/>
            <a:ext cx="7445470" cy="2121142"/>
            <a:chOff x="0" y="0"/>
            <a:chExt cx="1960947" cy="621855"/>
          </a:xfrm>
        </p:grpSpPr>
        <p:sp>
          <p:nvSpPr>
            <p:cNvPr id="16" name="Freeform 16"/>
            <p:cNvSpPr/>
            <p:nvPr/>
          </p:nvSpPr>
          <p:spPr>
            <a:xfrm>
              <a:off x="0" y="0"/>
              <a:ext cx="1960947" cy="621855"/>
            </a:xfrm>
            <a:custGeom>
              <a:avLst/>
              <a:gdLst/>
              <a:ahLst/>
              <a:cxnLst/>
              <a:rect l="l" t="t" r="r" b="b"/>
              <a:pathLst>
                <a:path w="1960947" h="621855">
                  <a:moveTo>
                    <a:pt x="12478" y="0"/>
                  </a:moveTo>
                  <a:lnTo>
                    <a:pt x="1948469" y="0"/>
                  </a:lnTo>
                  <a:cubicBezTo>
                    <a:pt x="1951778" y="0"/>
                    <a:pt x="1954952" y="1315"/>
                    <a:pt x="1957292" y="3655"/>
                  </a:cubicBezTo>
                  <a:cubicBezTo>
                    <a:pt x="1959632" y="5995"/>
                    <a:pt x="1960947" y="9168"/>
                    <a:pt x="1960947" y="12478"/>
                  </a:cubicBezTo>
                  <a:lnTo>
                    <a:pt x="1960947" y="609377"/>
                  </a:lnTo>
                  <a:cubicBezTo>
                    <a:pt x="1960947" y="616269"/>
                    <a:pt x="1955360" y="621855"/>
                    <a:pt x="1948469" y="621855"/>
                  </a:cubicBezTo>
                  <a:lnTo>
                    <a:pt x="12478" y="621855"/>
                  </a:lnTo>
                  <a:cubicBezTo>
                    <a:pt x="5586" y="621855"/>
                    <a:pt x="0" y="616269"/>
                    <a:pt x="0" y="609377"/>
                  </a:cubicBezTo>
                  <a:lnTo>
                    <a:pt x="0" y="12478"/>
                  </a:lnTo>
                  <a:cubicBezTo>
                    <a:pt x="0" y="5586"/>
                    <a:pt x="5586" y="0"/>
                    <a:pt x="12478" y="0"/>
                  </a:cubicBezTo>
                  <a:close/>
                </a:path>
              </a:pathLst>
            </a:custGeom>
            <a:solidFill>
              <a:srgbClr val="3F4A9F"/>
            </a:solidFill>
            <a:ln w="38100" cap="sq">
              <a:solidFill>
                <a:srgbClr val="FFFFFF"/>
              </a:solidFill>
              <a:prstDash val="solid"/>
              <a:miter/>
            </a:ln>
          </p:spPr>
          <p:txBody>
            <a:bodyPr/>
            <a:lstStyle/>
            <a:p>
              <a:endParaRPr lang="fr-FR" sz="2400" dirty="0">
                <a:solidFill>
                  <a:schemeClr val="bg1"/>
                </a:solidFill>
              </a:endParaRPr>
            </a:p>
            <a:p>
              <a:endParaRPr lang="fr-FR" sz="2400" dirty="0">
                <a:solidFill>
                  <a:schemeClr val="bg1"/>
                </a:solidFill>
              </a:endParaRPr>
            </a:p>
            <a:p>
              <a:r>
                <a:rPr lang="fr-FR" sz="2400" dirty="0">
                  <a:solidFill>
                    <a:schemeClr val="bg1"/>
                  </a:solidFill>
                </a:rPr>
                <a:t>Dans le monde, une femme est tuée toutes les 10 minutes par un proche. </a:t>
              </a:r>
            </a:p>
          </p:txBody>
        </p:sp>
        <p:sp>
          <p:nvSpPr>
            <p:cNvPr id="17" name="TextBox 17"/>
            <p:cNvSpPr txBox="1"/>
            <p:nvPr/>
          </p:nvSpPr>
          <p:spPr>
            <a:xfrm>
              <a:off x="0" y="-9525"/>
              <a:ext cx="1960947" cy="631380"/>
            </a:xfrm>
            <a:prstGeom prst="rect">
              <a:avLst/>
            </a:prstGeom>
          </p:spPr>
          <p:txBody>
            <a:bodyPr lIns="50800" tIns="50800" rIns="50800" bIns="50800" rtlCol="0" anchor="ctr"/>
            <a:lstStyle/>
            <a:p>
              <a:pPr algn="l">
                <a:lnSpc>
                  <a:spcPts val="2999"/>
                </a:lnSpc>
              </a:pPr>
              <a:endParaRPr/>
            </a:p>
          </p:txBody>
        </p:sp>
      </p:grpSp>
      <p:sp>
        <p:nvSpPr>
          <p:cNvPr id="18" name="TextBox 18"/>
          <p:cNvSpPr txBox="1"/>
          <p:nvPr>
            <p:custDataLst>
              <p:tags r:id="rId9"/>
            </p:custDataLst>
          </p:nvPr>
        </p:nvSpPr>
        <p:spPr>
          <a:xfrm>
            <a:off x="4343400" y="7643944"/>
            <a:ext cx="15201362" cy="461665"/>
          </a:xfrm>
          <a:prstGeom prst="rect">
            <a:avLst/>
          </a:prstGeom>
        </p:spPr>
        <p:txBody>
          <a:bodyPr lIns="0" tIns="0" rIns="0" bIns="0" rtlCol="0" anchor="t">
            <a:spAutoFit/>
          </a:bodyPr>
          <a:lstStyle/>
          <a:p>
            <a:pPr algn="l">
              <a:lnSpc>
                <a:spcPts val="3569"/>
              </a:lnSpc>
            </a:pPr>
            <a:r>
              <a:rPr lang="en-US" sz="3399" b="1" dirty="0" err="1">
                <a:solidFill>
                  <a:srgbClr val="000000"/>
                </a:solidFill>
                <a:latin typeface="Calibri (MS) Bold"/>
                <a:ea typeface="Calibri (MS) Bold"/>
                <a:cs typeface="Calibri (MS) Bold"/>
                <a:sym typeface="Calibri (MS) Bold"/>
              </a:rPr>
              <a:t>Saviez</a:t>
            </a:r>
            <a:r>
              <a:rPr lang="en-US" sz="3399" b="1" dirty="0">
                <a:solidFill>
                  <a:srgbClr val="000000"/>
                </a:solidFill>
                <a:latin typeface="Calibri (MS) Bold"/>
                <a:ea typeface="Calibri (MS) Bold"/>
                <a:cs typeface="Calibri (MS) Bold"/>
                <a:sym typeface="Calibri (MS) Bold"/>
              </a:rPr>
              <a:t>-vous </a:t>
            </a:r>
            <a:r>
              <a:rPr lang="en-US" sz="3399" b="1" dirty="0" err="1">
                <a:solidFill>
                  <a:srgbClr val="000000"/>
                </a:solidFill>
                <a:latin typeface="Calibri (MS) Bold"/>
                <a:ea typeface="Calibri (MS) Bold"/>
                <a:cs typeface="Calibri (MS) Bold"/>
                <a:sym typeface="Calibri (MS) Bold"/>
              </a:rPr>
              <a:t>que</a:t>
            </a:r>
            <a:r>
              <a:rPr lang="en-US" sz="3399" b="1" dirty="0">
                <a:solidFill>
                  <a:srgbClr val="000000"/>
                </a:solidFill>
                <a:latin typeface="Calibri (MS) Bold"/>
                <a:ea typeface="Calibri (MS) Bold"/>
                <a:cs typeface="Calibri (MS) Bold"/>
                <a:sym typeface="Calibri (MS) Bold"/>
              </a:rPr>
              <a:t> ?</a:t>
            </a:r>
          </a:p>
        </p:txBody>
      </p:sp>
      <p:sp>
        <p:nvSpPr>
          <p:cNvPr id="19" name="TextBox 19"/>
          <p:cNvSpPr txBox="1"/>
          <p:nvPr>
            <p:custDataLst>
              <p:tags r:id="rId10"/>
            </p:custDataLst>
          </p:nvPr>
        </p:nvSpPr>
        <p:spPr>
          <a:xfrm>
            <a:off x="8058873" y="8157543"/>
            <a:ext cx="6657293" cy="1538883"/>
          </a:xfrm>
          <a:prstGeom prst="rect">
            <a:avLst/>
          </a:prstGeom>
        </p:spPr>
        <p:txBody>
          <a:bodyPr lIns="0" tIns="0" rIns="0" bIns="0" rtlCol="0" anchor="t">
            <a:spAutoFit/>
          </a:bodyPr>
          <a:lstStyle/>
          <a:p>
            <a:pPr algn="ctr">
              <a:lnSpc>
                <a:spcPts val="3359"/>
              </a:lnSpc>
              <a:spcBef>
                <a:spcPct val="0"/>
              </a:spcBef>
            </a:pPr>
            <a:endParaRPr lang="en-US" sz="2400" u="sng" dirty="0">
              <a:solidFill>
                <a:schemeClr val="bg1"/>
              </a:solidFill>
              <a:latin typeface="Calibri (MS)"/>
              <a:ea typeface="Calibri (MS)"/>
              <a:cs typeface="Calibri (MS)"/>
              <a:sym typeface="Calibri (MS)"/>
              <a:hlinkClick r:id="rId14" tooltip="https://news.un.org/fr/story/2025/11/1157958">
                <a:extLst>
                  <a:ext uri="{A12FA001-AC4F-418D-AE19-62706E023703}">
                    <ahyp:hlinkClr xmlns:ahyp="http://schemas.microsoft.com/office/drawing/2018/hyperlinkcolor" val="tx"/>
                  </a:ext>
                </a:extLst>
              </a:hlinkClick>
            </a:endParaRPr>
          </a:p>
          <a:p>
            <a:pPr algn="ctr">
              <a:lnSpc>
                <a:spcPts val="3359"/>
              </a:lnSpc>
              <a:spcBef>
                <a:spcPct val="0"/>
              </a:spcBef>
            </a:pPr>
            <a:endParaRPr lang="en-US" sz="2400" u="sng" dirty="0">
              <a:solidFill>
                <a:schemeClr val="bg1"/>
              </a:solidFill>
              <a:latin typeface="Calibri (MS)"/>
              <a:ea typeface="Calibri (MS)"/>
              <a:cs typeface="Calibri (MS)"/>
              <a:sym typeface="Calibri (MS)"/>
              <a:hlinkClick r:id="rId14" tooltip="https://news.un.org/fr/story/2025/11/1157958">
                <a:extLst>
                  <a:ext uri="{A12FA001-AC4F-418D-AE19-62706E023703}">
                    <ahyp:hlinkClr xmlns:ahyp="http://schemas.microsoft.com/office/drawing/2018/hyperlinkcolor" val="tx"/>
                  </a:ext>
                </a:extLst>
              </a:hlinkClick>
            </a:endParaRPr>
          </a:p>
          <a:p>
            <a:pPr algn="ctr">
              <a:lnSpc>
                <a:spcPts val="2760"/>
              </a:lnSpc>
              <a:spcBef>
                <a:spcPct val="0"/>
              </a:spcBef>
            </a:pPr>
            <a:endParaRPr lang="en-US" sz="2799" dirty="0">
              <a:solidFill>
                <a:srgbClr val="0000FF"/>
              </a:solidFill>
              <a:latin typeface="Calibri (MS)"/>
              <a:ea typeface="Calibri (MS)"/>
              <a:cs typeface="Calibri (MS)"/>
              <a:sym typeface="Calibri (MS)"/>
              <a:hlinkClick r:id="rId14" tooltip="https://news.un.org/fr/story/2025/11/1157958">
                <a:extLst>
                  <a:ext uri="{A12FA001-AC4F-418D-AE19-62706E023703}">
                    <ahyp:hlinkClr xmlns:ahyp="http://schemas.microsoft.com/office/drawing/2018/hyperlinkcolor" val="tx"/>
                  </a:ext>
                </a:extLst>
              </a:hlinkClick>
            </a:endParaRPr>
          </a:p>
          <a:p>
            <a:pPr algn="r">
              <a:lnSpc>
                <a:spcPts val="2400"/>
              </a:lnSpc>
              <a:spcBef>
                <a:spcPct val="0"/>
              </a:spcBef>
            </a:pPr>
            <a:r>
              <a:rPr lang="en-US" sz="2000" dirty="0">
                <a:solidFill>
                  <a:srgbClr val="FFFFFF"/>
                </a:solidFill>
                <a:latin typeface="Calibri (MS)"/>
                <a:ea typeface="Calibri (MS)"/>
                <a:cs typeface="Calibri (MS)"/>
                <a:sym typeface="Calibri (MS)"/>
              </a:rPr>
              <a:t>Source : </a:t>
            </a:r>
            <a:r>
              <a:rPr lang="en-US" sz="2000" dirty="0">
                <a:solidFill>
                  <a:schemeClr val="bg1"/>
                </a:solidFill>
                <a:latin typeface="Calibri (MS)"/>
                <a:ea typeface="Calibri (MS)"/>
                <a:cs typeface="Calibri (MS)"/>
                <a:sym typeface="Calibri (MS)"/>
                <a:hlinkClick r:id="rId15">
                  <a:extLst>
                    <a:ext uri="{A12FA001-AC4F-418D-AE19-62706E023703}">
                      <ahyp:hlinkClr xmlns:ahyp="http://schemas.microsoft.com/office/drawing/2018/hyperlinkcolor" val="tx"/>
                    </a:ext>
                  </a:extLst>
                </a:hlinkClick>
              </a:rPr>
              <a:t>www.unwomen.org</a:t>
            </a:r>
            <a:r>
              <a:rPr lang="en-US" sz="2000" dirty="0">
                <a:solidFill>
                  <a:schemeClr val="bg1"/>
                </a:solidFill>
                <a:latin typeface="Calibri (MS)"/>
                <a:ea typeface="Calibri (MS)"/>
                <a:cs typeface="Calibri (MS)"/>
                <a:sym typeface="Calibri (MS)"/>
              </a:rPr>
              <a:t>  </a:t>
            </a:r>
          </a:p>
        </p:txBody>
      </p:sp>
      <p:sp>
        <p:nvSpPr>
          <p:cNvPr id="20" name="ZoneTexte 19">
            <a:extLst>
              <a:ext uri="{FF2B5EF4-FFF2-40B4-BE49-F238E27FC236}">
                <a16:creationId xmlns:a16="http://schemas.microsoft.com/office/drawing/2014/main" id="{E12C73FB-D5B6-0E20-CB5A-F339437C8A3B}"/>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40E0260-51CC-8C52-94B4-5F1C678EFA7C}"/>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7023DEEC-2DFD-BDE8-6258-D573C3729D3F}"/>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0C055BE1-42FD-5513-43A8-8BFA21DD9315}"/>
              </a:ext>
            </a:extLst>
          </p:cNvPr>
          <p:cNvGraphicFramePr>
            <a:graphicFrameLocks noGrp="1"/>
          </p:cNvGraphicFramePr>
          <p:nvPr>
            <p:custDataLst>
              <p:tags r:id="rId2"/>
            </p:custDataLst>
            <p:extLst>
              <p:ext uri="{D42A27DB-BD31-4B8C-83A1-F6EECF244321}">
                <p14:modId xmlns:p14="http://schemas.microsoft.com/office/powerpoint/2010/main" val="1596412582"/>
              </p:ext>
            </p:extLst>
          </p:nvPr>
        </p:nvGraphicFramePr>
        <p:xfrm>
          <a:off x="1190907" y="1104900"/>
          <a:ext cx="16873105" cy="8721774"/>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63220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B4F8928B-6962-70A6-55A2-720C378932A0}"/>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408FAC67-9300-FD5C-D41C-2F71BD5EB6D6}"/>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8A368D18-51D4-3B0C-DFDA-FFD3FCD198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783ACFA1-3818-E445-4900-91400AD61BB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F4A58E06-BB89-8EA9-E156-83677841765D}"/>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68DBDE2A-C893-E8CC-AA05-8907699F129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A6105BCA-E76C-D8CF-D8D7-19A5E593C6A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E942C59D-1BF8-AEC6-6089-424854051F51}"/>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DC559F7C-9385-4CA2-53A1-29728625FC9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EB6C7E2F-DE4E-B57C-D880-59E7C811572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9FE01AD7-DD3D-8E8C-9997-A30A29439513}"/>
              </a:ext>
            </a:extLst>
          </p:cNvPr>
          <p:cNvSpPr txBox="1"/>
          <p:nvPr>
            <p:custDataLst>
              <p:tags r:id="rId7"/>
            </p:custDataLst>
          </p:nvPr>
        </p:nvSpPr>
        <p:spPr>
          <a:xfrm>
            <a:off x="1190907" y="224393"/>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 name="ZoneTexte 1">
            <a:extLst>
              <a:ext uri="{FF2B5EF4-FFF2-40B4-BE49-F238E27FC236}">
                <a16:creationId xmlns:a16="http://schemas.microsoft.com/office/drawing/2014/main" id="{127326A7-2237-D797-FF78-CE116225DF2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extLst>
      <p:ext uri="{BB962C8B-B14F-4D97-AF65-F5344CB8AC3E}">
        <p14:creationId xmlns:p14="http://schemas.microsoft.com/office/powerpoint/2010/main" val="21447822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1334043" y="6649131"/>
            <a:ext cx="15990039" cy="3051688"/>
            <a:chOff x="0" y="0"/>
            <a:chExt cx="4211368" cy="803737"/>
          </a:xfrm>
        </p:grpSpPr>
        <p:sp>
          <p:nvSpPr>
            <p:cNvPr id="13" name="Freeform 13"/>
            <p:cNvSpPr/>
            <p:nvPr/>
          </p:nvSpPr>
          <p:spPr>
            <a:xfrm>
              <a:off x="0" y="0"/>
              <a:ext cx="4211369" cy="803737"/>
            </a:xfrm>
            <a:custGeom>
              <a:avLst/>
              <a:gdLst/>
              <a:ahLst/>
              <a:cxnLst/>
              <a:rect l="l" t="t" r="r" b="b"/>
              <a:pathLst>
                <a:path w="4211369" h="803737">
                  <a:moveTo>
                    <a:pt x="0" y="0"/>
                  </a:moveTo>
                  <a:lnTo>
                    <a:pt x="4211369" y="0"/>
                  </a:lnTo>
                  <a:lnTo>
                    <a:pt x="4211369" y="803737"/>
                  </a:lnTo>
                  <a:lnTo>
                    <a:pt x="0" y="803737"/>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4211368" cy="813262"/>
            </a:xfrm>
            <a:prstGeom prst="rect">
              <a:avLst/>
            </a:prstGeom>
          </p:spPr>
          <p:txBody>
            <a:bodyPr lIns="50800" tIns="50800" rIns="50800" bIns="50800" rtlCol="0" anchor="ctr"/>
            <a:lstStyle/>
            <a:p>
              <a:pPr algn="ctr">
                <a:lnSpc>
                  <a:spcPts val="2999"/>
                </a:lnSpc>
              </a:pPr>
              <a:endParaRPr/>
            </a:p>
          </p:txBody>
        </p:sp>
      </p:grpSp>
      <p:sp>
        <p:nvSpPr>
          <p:cNvPr id="15" name="TextBox 15"/>
          <p:cNvSpPr txBox="1"/>
          <p:nvPr>
            <p:custDataLst>
              <p:tags r:id="rId6"/>
            </p:custDataLst>
          </p:nvPr>
        </p:nvSpPr>
        <p:spPr>
          <a:xfrm>
            <a:off x="762000" y="413685"/>
            <a:ext cx="13474232" cy="500137"/>
          </a:xfrm>
          <a:prstGeom prst="rect">
            <a:avLst/>
          </a:prstGeom>
        </p:spPr>
        <p:txBody>
          <a:bodyPr lIns="0" tIns="0" rIns="0" bIns="0" rtlCol="0" anchor="t">
            <a:spAutoFit/>
          </a:bodyPr>
          <a:lstStyle/>
          <a:p>
            <a:pPr algn="l">
              <a:lnSpc>
                <a:spcPts val="3906"/>
              </a:lnSpc>
            </a:pPr>
            <a:r>
              <a:rPr lang="en-US" sz="3283" b="1" dirty="0" err="1">
                <a:solidFill>
                  <a:srgbClr val="000000"/>
                </a:solidFill>
                <a:latin typeface="Cloud Soft Bold" panose="020B0604020202020204" charset="0"/>
                <a:ea typeface="Calibri (MS) Bold"/>
                <a:cs typeface="Cloud Soft Bold" panose="020B0604020202020204" charset="0"/>
                <a:sym typeface="Calibri (MS) Bold"/>
              </a:rPr>
              <a:t>Qu’est-ce</a:t>
            </a:r>
            <a:r>
              <a:rPr lang="en-US" sz="3283" b="1" dirty="0">
                <a:solidFill>
                  <a:srgbClr val="000000"/>
                </a:solidFill>
                <a:latin typeface="Cloud Soft Bold" panose="020B0604020202020204" charset="0"/>
                <a:ea typeface="Calibri (MS) Bold"/>
                <a:cs typeface="Cloud Soft Bold" panose="020B0604020202020204" charset="0"/>
                <a:sym typeface="Calibri (MS) Bold"/>
              </a:rPr>
              <a:t> </a:t>
            </a:r>
            <a:r>
              <a:rPr lang="en-US" sz="3283" b="1" dirty="0" err="1">
                <a:solidFill>
                  <a:srgbClr val="000000"/>
                </a:solidFill>
                <a:latin typeface="Cloud Soft Bold" panose="020B0604020202020204" charset="0"/>
                <a:ea typeface="Calibri (MS) Bold"/>
                <a:cs typeface="Cloud Soft Bold" panose="020B0604020202020204" charset="0"/>
                <a:sym typeface="Calibri (MS) Bold"/>
              </a:rPr>
              <a:t>que</a:t>
            </a:r>
            <a:r>
              <a:rPr lang="en-US" sz="3283" b="1" dirty="0">
                <a:solidFill>
                  <a:srgbClr val="000000"/>
                </a:solidFill>
                <a:latin typeface="Cloud Soft Bold" panose="020B0604020202020204" charset="0"/>
                <a:ea typeface="Calibri (MS) Bold"/>
                <a:cs typeface="Cloud Soft Bold" panose="020B0604020202020204" charset="0"/>
                <a:sym typeface="Calibri (MS) Bold"/>
              </a:rPr>
              <a:t> </a:t>
            </a:r>
            <a:r>
              <a:rPr lang="en-US" sz="3283" b="1" dirty="0" err="1">
                <a:solidFill>
                  <a:srgbClr val="000000"/>
                </a:solidFill>
                <a:latin typeface="Cloud Soft Bold" panose="020B0604020202020204" charset="0"/>
                <a:ea typeface="Calibri (MS) Bold"/>
                <a:cs typeface="Cloud Soft Bold" panose="020B0604020202020204" charset="0"/>
                <a:sym typeface="Calibri (MS) Bold"/>
              </a:rPr>
              <a:t>cette</a:t>
            </a:r>
            <a:r>
              <a:rPr lang="en-US" sz="3283" b="1" dirty="0">
                <a:solidFill>
                  <a:srgbClr val="000000"/>
                </a:solidFill>
                <a:latin typeface="Cloud Soft Bold" panose="020B0604020202020204" charset="0"/>
                <a:ea typeface="Calibri (MS) Bold"/>
                <a:cs typeface="Cloud Soft Bold" panose="020B0604020202020204" charset="0"/>
                <a:sym typeface="Calibri (MS) Bold"/>
              </a:rPr>
              <a:t> idée </a:t>
            </a:r>
            <a:r>
              <a:rPr lang="en-US" sz="3283" b="1" dirty="0" err="1">
                <a:solidFill>
                  <a:srgbClr val="000000"/>
                </a:solidFill>
                <a:latin typeface="Cloud Soft Bold" panose="020B0604020202020204" charset="0"/>
                <a:ea typeface="Calibri (MS) Bold"/>
                <a:cs typeface="Cloud Soft Bold" panose="020B0604020202020204" charset="0"/>
                <a:sym typeface="Calibri (MS) Bold"/>
              </a:rPr>
              <a:t>produit</a:t>
            </a:r>
            <a:r>
              <a:rPr lang="en-US" sz="3283" b="1" dirty="0">
                <a:solidFill>
                  <a:srgbClr val="000000"/>
                </a:solidFill>
                <a:latin typeface="Cloud Soft Bold" panose="020B0604020202020204" charset="0"/>
                <a:ea typeface="Calibri (MS) Bold"/>
                <a:cs typeface="Cloud Soft Bold" panose="020B0604020202020204" charset="0"/>
                <a:sym typeface="Calibri (MS) Bold"/>
              </a:rPr>
              <a:t> </a:t>
            </a:r>
            <a:r>
              <a:rPr lang="en-US" sz="3283" b="1" dirty="0" err="1">
                <a:solidFill>
                  <a:srgbClr val="000000"/>
                </a:solidFill>
                <a:latin typeface="Cloud Soft Bold" panose="020B0604020202020204" charset="0"/>
                <a:ea typeface="Calibri (MS) Bold"/>
                <a:cs typeface="Cloud Soft Bold" panose="020B0604020202020204" charset="0"/>
                <a:sym typeface="Calibri (MS) Bold"/>
              </a:rPr>
              <a:t>comme</a:t>
            </a:r>
            <a:r>
              <a:rPr lang="en-US" sz="3283"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conséquences</a:t>
            </a:r>
            <a:r>
              <a:rPr lang="en-US" sz="3283" b="1" dirty="0">
                <a:solidFill>
                  <a:srgbClr val="000000"/>
                </a:solidFill>
                <a:latin typeface="Cloud Soft Bold" panose="020B0604020202020204" charset="0"/>
                <a:ea typeface="Calibri (MS) Bold"/>
                <a:cs typeface="Cloud Soft Bold" panose="020B0604020202020204" charset="0"/>
                <a:sym typeface="Calibri (MS) Bold"/>
              </a:rPr>
              <a:t> ? </a:t>
            </a:r>
          </a:p>
        </p:txBody>
      </p:sp>
      <p:sp>
        <p:nvSpPr>
          <p:cNvPr id="16" name="TextBox 16"/>
          <p:cNvSpPr txBox="1"/>
          <p:nvPr>
            <p:custDataLst>
              <p:tags r:id="rId7"/>
            </p:custDataLst>
          </p:nvPr>
        </p:nvSpPr>
        <p:spPr>
          <a:xfrm>
            <a:off x="590118" y="1318038"/>
            <a:ext cx="17477886" cy="3919278"/>
          </a:xfrm>
          <a:prstGeom prst="rect">
            <a:avLst/>
          </a:prstGeom>
        </p:spPr>
        <p:txBody>
          <a:bodyPr lIns="0" tIns="0" rIns="0" bIns="0" rtlCol="0" anchor="t">
            <a:spAutoFit/>
          </a:bodyPr>
          <a:lstStyle/>
          <a:p>
            <a:pPr algn="just"/>
            <a:r>
              <a:rPr lang="fr-CA" sz="1824" noProof="0" dirty="0">
                <a:solidFill>
                  <a:srgbClr val="000000"/>
                </a:solidFill>
                <a:latin typeface="Calibri (MS)"/>
                <a:ea typeface="Calibri (MS)"/>
                <a:cs typeface="Calibri (MS)"/>
                <a:sym typeface="Calibri (MS)"/>
              </a:rPr>
              <a:t>Minimiser les féminicides en les considérant comme des cas isolés entraîne des conséquences très problématiques. Cela invisibilise les signaux d’alerte, c’est-à-dire les comportements qui peuvent annoncer un danger. Cela empêche aussi de reconnaître les dynamiques de contrôle et de domination qui précèdent ces actes et freine la mise en place de mesures de prévention. Cette perception contribue également à banaliser la violence conjugale. </a:t>
            </a:r>
          </a:p>
          <a:p>
            <a:pPr algn="just"/>
            <a:endParaRPr lang="fr-CA" sz="1824" noProof="0" dirty="0">
              <a:solidFill>
                <a:srgbClr val="000000"/>
              </a:solidFill>
              <a:latin typeface="Calibri (MS)"/>
              <a:ea typeface="Calibri (MS)"/>
              <a:cs typeface="Calibri (MS)"/>
              <a:sym typeface="Calibri (MS)"/>
            </a:endParaRPr>
          </a:p>
          <a:p>
            <a:pPr algn="just"/>
            <a:r>
              <a:rPr lang="fr-CA" sz="1824" noProof="0" dirty="0">
                <a:solidFill>
                  <a:srgbClr val="000000"/>
                </a:solidFill>
                <a:latin typeface="Calibri (MS)"/>
                <a:ea typeface="Calibri (MS)"/>
                <a:cs typeface="Calibri (MS)"/>
                <a:sym typeface="Calibri (MS)"/>
              </a:rPr>
              <a:t>Dans plusieurs cas documentés, des femmes avaient déjà dénoncé des violences ou des menaces avant d’être tuées, mais dans plusieurs cas aucune intervention n’a été effectuée. Par exemple, au Québec, plusieurs féminicides survenus dans les dernières années ont révélé que les victimes avaient signalé des comportements inquiétants, parfois même obtenu des ordonnances de protection. Pourtant, ces signes n’ont pas toujours été pris au sérieux à temps. </a:t>
            </a:r>
          </a:p>
          <a:p>
            <a:pPr algn="just"/>
            <a:endParaRPr lang="fr-CA" sz="1824" noProof="0" dirty="0">
              <a:solidFill>
                <a:srgbClr val="000000"/>
              </a:solidFill>
              <a:latin typeface="Calibri (MS)"/>
              <a:ea typeface="Calibri (MS)"/>
              <a:cs typeface="Calibri (MS)"/>
              <a:sym typeface="Calibri (MS)"/>
            </a:endParaRPr>
          </a:p>
          <a:p>
            <a:pPr algn="just"/>
            <a:r>
              <a:rPr lang="fr-CA" sz="1824" u="none" noProof="0" dirty="0">
                <a:solidFill>
                  <a:srgbClr val="000000"/>
                </a:solidFill>
                <a:latin typeface="Calibri (MS)"/>
                <a:ea typeface="Calibri (MS)"/>
                <a:cs typeface="Calibri (MS)"/>
                <a:sym typeface="Calibri (MS)"/>
              </a:rPr>
              <a:t>En traitant les féminicides comme des incidents extraordinaires, la société sous-estime l’importance d’intervenir tôt. Reconnaître qu’il s’agit d’un phénomène lié aux violences fondées sur le genre permet de mieux prévenir, de soutenir les victimes et de remettre en question les normes qui rendent ces violences possibles.</a:t>
            </a:r>
          </a:p>
          <a:p>
            <a:pPr algn="just"/>
            <a:endParaRPr lang="fr-CA" sz="1824" u="none" noProof="0" dirty="0">
              <a:solidFill>
                <a:srgbClr val="000000"/>
              </a:solidFill>
              <a:latin typeface="Calibri (MS)"/>
              <a:ea typeface="Calibri (MS)"/>
              <a:cs typeface="Calibri (MS)"/>
              <a:sym typeface="Calibri (MS)"/>
            </a:endParaRPr>
          </a:p>
          <a:p>
            <a:pPr algn="l"/>
            <a:r>
              <a:rPr lang="fr-CA" sz="1801" u="none" noProof="0" dirty="0">
                <a:solidFill>
                  <a:srgbClr val="000000"/>
                </a:solidFill>
                <a:latin typeface="Calibri (MS)"/>
                <a:ea typeface="Calibri (MS)"/>
                <a:cs typeface="Calibri (MS)"/>
                <a:sym typeface="Calibri (MS)"/>
              </a:rPr>
              <a:t>Plusieurs spécialistes rappellent également que certaines réalités sociales peuvent augmenter les tensions et les risques de violence. Par exemple, avec la hausse du coût de la vie, la crise du logement et l’insécurité économique, les inégalités peuvent s’accentuer. Or ce sont souvent les femmes qui en subissent les conséquences de façon disproportionnée, et cela peut aussi se manifester par une augmentation des violences.</a:t>
            </a:r>
          </a:p>
        </p:txBody>
      </p:sp>
      <p:sp>
        <p:nvSpPr>
          <p:cNvPr id="17" name="TextBox 17"/>
          <p:cNvSpPr txBox="1"/>
          <p:nvPr>
            <p:custDataLst>
              <p:tags r:id="rId8"/>
            </p:custDataLst>
          </p:nvPr>
        </p:nvSpPr>
        <p:spPr>
          <a:xfrm>
            <a:off x="1178529" y="6045748"/>
            <a:ext cx="9811754" cy="1362075"/>
          </a:xfrm>
          <a:prstGeom prst="rect">
            <a:avLst/>
          </a:prstGeom>
        </p:spPr>
        <p:txBody>
          <a:bodyPr lIns="0" tIns="0" rIns="0" bIns="0" rtlCol="0" anchor="t">
            <a:spAutoFit/>
          </a:bodyPr>
          <a:lstStyle/>
          <a:p>
            <a:pPr algn="ctr">
              <a:lnSpc>
                <a:spcPts val="3682"/>
              </a:lnSpc>
            </a:pPr>
            <a:r>
              <a:rPr lang="en-US" sz="3068" b="1" dirty="0" err="1">
                <a:solidFill>
                  <a:srgbClr val="000000"/>
                </a:solidFill>
                <a:latin typeface="Calibri (MS) Bold"/>
                <a:ea typeface="Calibri (MS) Bold"/>
                <a:cs typeface="Calibri (MS) Bold"/>
                <a:sym typeface="Calibri (MS) Bold"/>
              </a:rPr>
              <a:t>Quelques</a:t>
            </a:r>
            <a:r>
              <a:rPr lang="en-US" sz="3068" b="1" dirty="0">
                <a:solidFill>
                  <a:srgbClr val="000000"/>
                </a:solidFill>
                <a:latin typeface="Calibri (MS) Bold"/>
                <a:ea typeface="Calibri (MS) Bold"/>
                <a:cs typeface="Calibri (MS) Bold"/>
                <a:sym typeface="Calibri (MS) Bold"/>
              </a:rPr>
              <a:t> données pour </a:t>
            </a:r>
            <a:r>
              <a:rPr lang="en-US" sz="3068" b="1" dirty="0" err="1">
                <a:solidFill>
                  <a:srgbClr val="000000"/>
                </a:solidFill>
                <a:latin typeface="Calibri (MS) Bold"/>
                <a:ea typeface="Calibri (MS) Bold"/>
                <a:cs typeface="Calibri (MS) Bold"/>
                <a:sym typeface="Calibri (MS) Bold"/>
              </a:rPr>
              <a:t>avoir</a:t>
            </a:r>
            <a:r>
              <a:rPr lang="en-US" sz="3068" b="1" dirty="0">
                <a:solidFill>
                  <a:srgbClr val="000000"/>
                </a:solidFill>
                <a:latin typeface="Calibri (MS) Bold"/>
                <a:ea typeface="Calibri (MS) Bold"/>
                <a:cs typeface="Calibri (MS) Bold"/>
                <a:sym typeface="Calibri (MS) Bold"/>
              </a:rPr>
              <a:t> un </a:t>
            </a:r>
            <a:r>
              <a:rPr lang="en-US" sz="3068" b="1" dirty="0" err="1">
                <a:solidFill>
                  <a:srgbClr val="000000"/>
                </a:solidFill>
                <a:latin typeface="Calibri (MS) Bold"/>
                <a:ea typeface="Calibri (MS) Bold"/>
                <a:cs typeface="Calibri (MS) Bold"/>
                <a:sym typeface="Calibri (MS) Bold"/>
              </a:rPr>
              <a:t>meilleur</a:t>
            </a:r>
            <a:r>
              <a:rPr lang="en-US" sz="3068" b="1" dirty="0">
                <a:solidFill>
                  <a:srgbClr val="000000"/>
                </a:solidFill>
                <a:latin typeface="Calibri (MS) Bold"/>
                <a:ea typeface="Calibri (MS) Bold"/>
                <a:cs typeface="Calibri (MS) Bold"/>
                <a:sym typeface="Calibri (MS) Bold"/>
              </a:rPr>
              <a:t> aperçu </a:t>
            </a:r>
          </a:p>
          <a:p>
            <a:pPr algn="ctr">
              <a:lnSpc>
                <a:spcPts val="3682"/>
              </a:lnSpc>
              <a:spcBef>
                <a:spcPct val="0"/>
              </a:spcBef>
            </a:pPr>
            <a:endParaRPr lang="en-US" sz="3068" b="1" dirty="0">
              <a:solidFill>
                <a:srgbClr val="000000"/>
              </a:solidFill>
              <a:latin typeface="Calibri (MS) Bold"/>
              <a:ea typeface="Calibri (MS) Bold"/>
              <a:cs typeface="Calibri (MS) Bold"/>
              <a:sym typeface="Calibri (MS) Bold"/>
            </a:endParaRPr>
          </a:p>
          <a:p>
            <a:pPr algn="ctr">
              <a:lnSpc>
                <a:spcPts val="2962"/>
              </a:lnSpc>
              <a:spcBef>
                <a:spcPct val="0"/>
              </a:spcBef>
            </a:pPr>
            <a:endParaRPr lang="en-US" sz="3068" b="1" dirty="0">
              <a:solidFill>
                <a:srgbClr val="000000"/>
              </a:solidFill>
              <a:latin typeface="Calibri (MS) Bold"/>
              <a:ea typeface="Calibri (MS) Bold"/>
              <a:cs typeface="Calibri (MS) Bold"/>
              <a:sym typeface="Calibri (MS) Bold"/>
            </a:endParaRPr>
          </a:p>
        </p:txBody>
      </p:sp>
      <p:sp>
        <p:nvSpPr>
          <p:cNvPr id="18" name="TextBox 18"/>
          <p:cNvSpPr txBox="1"/>
          <p:nvPr>
            <p:custDataLst>
              <p:tags r:id="rId9"/>
            </p:custDataLst>
          </p:nvPr>
        </p:nvSpPr>
        <p:spPr>
          <a:xfrm>
            <a:off x="1523770" y="6804440"/>
            <a:ext cx="15610583" cy="3219151"/>
          </a:xfrm>
          <a:prstGeom prst="rect">
            <a:avLst/>
          </a:prstGeom>
        </p:spPr>
        <p:txBody>
          <a:bodyPr lIns="0" tIns="0" rIns="0" bIns="0" rtlCol="0" anchor="t">
            <a:spAutoFit/>
          </a:bodyPr>
          <a:lstStyle/>
          <a:p>
            <a:pPr algn="just">
              <a:lnSpc>
                <a:spcPts val="1969"/>
              </a:lnSpc>
            </a:pPr>
            <a:endParaRPr dirty="0"/>
          </a:p>
          <a:p>
            <a:pPr marL="354287" lvl="1" indent="-177144" algn="l">
              <a:lnSpc>
                <a:spcPts val="1969"/>
              </a:lnSpc>
              <a:buFont typeface="Arial"/>
              <a:buChar char="•"/>
            </a:pPr>
            <a:r>
              <a:rPr lang="fr-CA" noProof="0" dirty="0">
                <a:solidFill>
                  <a:srgbClr val="000000"/>
                </a:solidFill>
                <a:latin typeface="Calibri (MS)"/>
                <a:ea typeface="Calibri (MS)"/>
                <a:cs typeface="Calibri (MS)"/>
                <a:sym typeface="Calibri (MS)"/>
              </a:rPr>
              <a:t>En 2025, on comptait 16 féminicides au Québec. Ce sont 16 femmes qui auraient pu continuer à vivre si les féminicides étaient davantage reconnus, pris au sérieux et traités comme un problème social majeur.</a:t>
            </a:r>
          </a:p>
          <a:p>
            <a:pPr algn="l">
              <a:lnSpc>
                <a:spcPts val="1969"/>
              </a:lnSpc>
            </a:pPr>
            <a:endParaRPr lang="fr-CA" noProof="0" dirty="0">
              <a:solidFill>
                <a:srgbClr val="000000"/>
              </a:solidFill>
              <a:latin typeface="Calibri (MS)"/>
              <a:ea typeface="Calibri (MS)"/>
              <a:cs typeface="Calibri (MS)"/>
              <a:sym typeface="Calibri (MS)"/>
            </a:endParaRPr>
          </a:p>
          <a:p>
            <a:pPr marL="354287" lvl="1" indent="-177144" algn="l">
              <a:lnSpc>
                <a:spcPts val="1969"/>
              </a:lnSpc>
              <a:buFont typeface="Arial"/>
              <a:buChar char="•"/>
            </a:pPr>
            <a:r>
              <a:rPr lang="fr-CA" noProof="0" dirty="0">
                <a:solidFill>
                  <a:srgbClr val="000000"/>
                </a:solidFill>
                <a:latin typeface="Calibri (MS)"/>
                <a:ea typeface="Calibri (MS)"/>
                <a:cs typeface="Calibri (MS)"/>
                <a:sym typeface="Calibri (MS)"/>
              </a:rPr>
              <a:t>Selon un rapport du gouvernement du Canada, le nombre de victimes d’homicides commis par un partenaire intime est passé de 53 en 2023 à 81 en 2024, soit une hausse de 52 %.</a:t>
            </a:r>
          </a:p>
          <a:p>
            <a:pPr algn="l">
              <a:lnSpc>
                <a:spcPts val="1969"/>
              </a:lnSpc>
            </a:pPr>
            <a:endParaRPr lang="fr-CA" noProof="0" dirty="0">
              <a:solidFill>
                <a:srgbClr val="000000"/>
              </a:solidFill>
              <a:latin typeface="Calibri (MS)"/>
              <a:ea typeface="Calibri (MS)"/>
              <a:cs typeface="Calibri (MS)"/>
              <a:sym typeface="Calibri (MS)"/>
            </a:endParaRPr>
          </a:p>
          <a:p>
            <a:pPr marL="354287" lvl="1" indent="-177144" algn="l">
              <a:lnSpc>
                <a:spcPts val="1969"/>
              </a:lnSpc>
              <a:buFont typeface="Arial"/>
              <a:buChar char="•"/>
            </a:pPr>
            <a:r>
              <a:rPr lang="fr-CA" noProof="0" dirty="0">
                <a:solidFill>
                  <a:srgbClr val="000000"/>
                </a:solidFill>
                <a:latin typeface="Calibri (MS)"/>
                <a:ea typeface="Calibri (MS)"/>
                <a:cs typeface="Calibri (MS)"/>
                <a:sym typeface="Calibri (MS)"/>
              </a:rPr>
              <a:t>Si on regarde plus largement les infractions commises dans un contexte conjugal —c’est-à-dire des violences ou des crimes commis par </a:t>
            </a:r>
            <a:r>
              <a:rPr lang="fr-CA" noProof="0" dirty="0" err="1">
                <a:solidFill>
                  <a:srgbClr val="000000"/>
                </a:solidFill>
                <a:latin typeface="Calibri (MS)"/>
                <a:ea typeface="Calibri (MS)"/>
                <a:cs typeface="Calibri (MS)"/>
                <a:sym typeface="Calibri (MS)"/>
              </a:rPr>
              <a:t>un·e</a:t>
            </a:r>
            <a:r>
              <a:rPr lang="fr-CA" noProof="0" dirty="0">
                <a:solidFill>
                  <a:srgbClr val="000000"/>
                </a:solidFill>
                <a:latin typeface="Calibri (MS)"/>
                <a:ea typeface="Calibri (MS)"/>
                <a:cs typeface="Calibri (MS)"/>
                <a:sym typeface="Calibri (MS)"/>
              </a:rPr>
              <a:t> </a:t>
            </a:r>
            <a:r>
              <a:rPr lang="fr-CA" noProof="0" dirty="0" err="1">
                <a:solidFill>
                  <a:srgbClr val="000000"/>
                </a:solidFill>
                <a:latin typeface="Calibri (MS)"/>
                <a:ea typeface="Calibri (MS)"/>
                <a:cs typeface="Calibri (MS)"/>
                <a:sym typeface="Calibri (MS)"/>
              </a:rPr>
              <a:t>conjoint·e</a:t>
            </a:r>
            <a:r>
              <a:rPr lang="fr-CA" noProof="0" dirty="0">
                <a:solidFill>
                  <a:srgbClr val="000000"/>
                </a:solidFill>
                <a:latin typeface="Calibri (MS)"/>
                <a:ea typeface="Calibri (MS)"/>
                <a:cs typeface="Calibri (MS)"/>
                <a:sym typeface="Calibri (MS)"/>
              </a:rPr>
              <a:t> ou </a:t>
            </a:r>
            <a:r>
              <a:rPr lang="fr-CA" noProof="0" dirty="0" err="1">
                <a:solidFill>
                  <a:srgbClr val="000000"/>
                </a:solidFill>
                <a:latin typeface="Calibri (MS)"/>
                <a:ea typeface="Calibri (MS)"/>
                <a:cs typeface="Calibri (MS)"/>
                <a:sym typeface="Calibri (MS)"/>
              </a:rPr>
              <a:t>un·e</a:t>
            </a:r>
            <a:r>
              <a:rPr lang="fr-CA" noProof="0" dirty="0">
                <a:solidFill>
                  <a:srgbClr val="000000"/>
                </a:solidFill>
                <a:latin typeface="Calibri (MS)"/>
                <a:ea typeface="Calibri (MS)"/>
                <a:cs typeface="Calibri (MS)"/>
                <a:sym typeface="Calibri (MS)"/>
              </a:rPr>
              <a:t> </a:t>
            </a:r>
            <a:r>
              <a:rPr lang="fr-CA" noProof="0" dirty="0" err="1">
                <a:solidFill>
                  <a:srgbClr val="000000"/>
                </a:solidFill>
                <a:latin typeface="Calibri (MS)"/>
                <a:ea typeface="Calibri (MS)"/>
                <a:cs typeface="Calibri (MS)"/>
                <a:sym typeface="Calibri (MS)"/>
              </a:rPr>
              <a:t>ex-conjoint·e</a:t>
            </a:r>
            <a:r>
              <a:rPr lang="fr-CA" noProof="0" dirty="0">
                <a:solidFill>
                  <a:srgbClr val="000000"/>
                </a:solidFill>
                <a:latin typeface="Calibri (MS)"/>
                <a:ea typeface="Calibri (MS)"/>
                <a:cs typeface="Calibri (MS)"/>
                <a:sym typeface="Calibri (MS)"/>
              </a:rPr>
              <a:t>— on constate aussi que les femmes sont les plus touchées. Elles représentent environ 75 % des victimes.</a:t>
            </a:r>
          </a:p>
          <a:p>
            <a:pPr algn="l">
              <a:lnSpc>
                <a:spcPts val="1969"/>
              </a:lnSpc>
            </a:pPr>
            <a:endParaRPr lang="en-US" sz="1640" dirty="0">
              <a:solidFill>
                <a:srgbClr val="000000"/>
              </a:solidFill>
              <a:latin typeface="Calibri (MS)"/>
              <a:ea typeface="Calibri (MS)"/>
              <a:cs typeface="Calibri (MS)"/>
              <a:sym typeface="Calibri (MS)"/>
            </a:endParaRPr>
          </a:p>
          <a:p>
            <a:pPr algn="r">
              <a:lnSpc>
                <a:spcPts val="1489"/>
              </a:lnSpc>
              <a:spcBef>
                <a:spcPct val="0"/>
              </a:spcBef>
            </a:pPr>
            <a:r>
              <a:rPr lang="en-US" sz="1240" dirty="0">
                <a:solidFill>
                  <a:srgbClr val="000000"/>
                </a:solidFill>
                <a:latin typeface="Calibri (MS)"/>
                <a:ea typeface="Calibri (MS)"/>
                <a:cs typeface="Calibri (MS)"/>
                <a:sym typeface="Calibri (MS)"/>
              </a:rPr>
              <a:t>Source : </a:t>
            </a:r>
            <a:r>
              <a:rPr lang="en-US" sz="1240" dirty="0">
                <a:solidFill>
                  <a:srgbClr val="000000"/>
                </a:solidFill>
                <a:latin typeface="Calibri (MS)"/>
                <a:ea typeface="Calibri (MS)"/>
                <a:cs typeface="Calibri (MS)"/>
                <a:sym typeface="Calibri (MS)"/>
                <a:hlinkClick r:id="rId13"/>
              </a:rPr>
              <a:t>www.csf.gouv.qc.ca/wp-content/uploads/portrait-quebecoise-edition-violence.pdf</a:t>
            </a:r>
            <a:r>
              <a:rPr lang="en-US" sz="1240" dirty="0">
                <a:solidFill>
                  <a:srgbClr val="000000"/>
                </a:solidFill>
                <a:latin typeface="Calibri (MS)"/>
                <a:ea typeface="Calibri (MS)"/>
                <a:cs typeface="Calibri (MS)"/>
                <a:sym typeface="Calibri (MS)"/>
              </a:rPr>
              <a:t>  </a:t>
            </a:r>
          </a:p>
          <a:p>
            <a:pPr algn="just">
              <a:lnSpc>
                <a:spcPts val="1969"/>
              </a:lnSpc>
              <a:spcBef>
                <a:spcPct val="0"/>
              </a:spcBef>
            </a:pPr>
            <a:endParaRPr lang="en-US" sz="1240" dirty="0">
              <a:solidFill>
                <a:srgbClr val="000000"/>
              </a:solidFill>
              <a:latin typeface="Calibri (MS)"/>
              <a:ea typeface="Calibri (MS)"/>
              <a:cs typeface="Calibri (MS)"/>
              <a:sym typeface="Calibri (MS)"/>
            </a:endParaRPr>
          </a:p>
          <a:p>
            <a:pPr algn="r">
              <a:lnSpc>
                <a:spcPts val="1737"/>
              </a:lnSpc>
              <a:spcBef>
                <a:spcPct val="0"/>
              </a:spcBef>
            </a:pPr>
            <a:endParaRPr lang="en-US" sz="1240" dirty="0">
              <a:solidFill>
                <a:srgbClr val="000000"/>
              </a:solidFill>
              <a:latin typeface="Calibri (MS)"/>
              <a:ea typeface="Calibri (MS)"/>
              <a:cs typeface="Calibri (MS)"/>
              <a:sym typeface="Calibri (MS)"/>
            </a:endParaRPr>
          </a:p>
        </p:txBody>
      </p:sp>
      <p:sp>
        <p:nvSpPr>
          <p:cNvPr id="19" name="Freeform 19"/>
          <p:cNvSpPr/>
          <p:nvPr>
            <p:custDataLst>
              <p:tags r:id="rId10"/>
            </p:custDataLst>
          </p:nvPr>
        </p:nvSpPr>
        <p:spPr>
          <a:xfrm rot="7003775">
            <a:off x="10332399" y="6265286"/>
            <a:ext cx="1094738" cy="808800"/>
          </a:xfrm>
          <a:custGeom>
            <a:avLst/>
            <a:gdLst/>
            <a:ahLst/>
            <a:cxnLst/>
            <a:rect l="l" t="t" r="r" b="b"/>
            <a:pathLst>
              <a:path w="1189997" h="906561">
                <a:moveTo>
                  <a:pt x="0" y="0"/>
                </a:moveTo>
                <a:lnTo>
                  <a:pt x="1189996" y="0"/>
                </a:lnTo>
                <a:lnTo>
                  <a:pt x="1189996" y="906561"/>
                </a:lnTo>
                <a:lnTo>
                  <a:pt x="0" y="90656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dirty="0"/>
          </a:p>
        </p:txBody>
      </p:sp>
      <p:sp>
        <p:nvSpPr>
          <p:cNvPr id="20" name="ZoneTexte 19">
            <a:extLst>
              <a:ext uri="{FF2B5EF4-FFF2-40B4-BE49-F238E27FC236}">
                <a16:creationId xmlns:a16="http://schemas.microsoft.com/office/drawing/2014/main" id="{EA008FA5-BD5A-BD6D-5193-974638FD74F6}"/>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1831143" y="2923942"/>
            <a:ext cx="15006609" cy="5592043"/>
            <a:chOff x="0" y="0"/>
            <a:chExt cx="3952358" cy="1147172"/>
          </a:xfrm>
        </p:grpSpPr>
        <p:sp>
          <p:nvSpPr>
            <p:cNvPr id="13" name="Freeform 13"/>
            <p:cNvSpPr/>
            <p:nvPr/>
          </p:nvSpPr>
          <p:spPr>
            <a:xfrm>
              <a:off x="0" y="0"/>
              <a:ext cx="3952358" cy="1147172"/>
            </a:xfrm>
            <a:custGeom>
              <a:avLst/>
              <a:gdLst/>
              <a:ahLst/>
              <a:cxnLst/>
              <a:rect l="l" t="t" r="r" b="b"/>
              <a:pathLst>
                <a:path w="3952358" h="1147172">
                  <a:moveTo>
                    <a:pt x="0" y="0"/>
                  </a:moveTo>
                  <a:lnTo>
                    <a:pt x="3952358" y="0"/>
                  </a:lnTo>
                  <a:lnTo>
                    <a:pt x="3952358" y="1147172"/>
                  </a:lnTo>
                  <a:lnTo>
                    <a:pt x="0" y="1147172"/>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3952358" cy="1156697"/>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6"/>
            </p:custDataLst>
          </p:nvPr>
        </p:nvSpPr>
        <p:spPr>
          <a:xfrm>
            <a:off x="4238123" y="1032583"/>
            <a:ext cx="9811754" cy="474489"/>
          </a:xfrm>
          <a:prstGeom prst="rect">
            <a:avLst/>
          </a:prstGeom>
        </p:spPr>
        <p:txBody>
          <a:bodyPr lIns="0" tIns="0" rIns="0" bIns="0" rtlCol="0" anchor="t">
            <a:spAutoFit/>
          </a:bodyPr>
          <a:lstStyle/>
          <a:p>
            <a:pPr algn="ctr">
              <a:lnSpc>
                <a:spcPts val="3682"/>
              </a:lnSpc>
              <a:spcBef>
                <a:spcPct val="0"/>
              </a:spcBef>
            </a:pPr>
            <a:r>
              <a:rPr lang="en-US" sz="3100" b="1" dirty="0">
                <a:solidFill>
                  <a:srgbClr val="000000"/>
                </a:solidFill>
                <a:latin typeface="Cloud Soft Bold" panose="020B0604020202020204" charset="0"/>
                <a:ea typeface="Calibri (MS) Bold"/>
                <a:cs typeface="Cloud Soft Bold" panose="020B0604020202020204" charset="0"/>
                <a:sym typeface="Calibri (MS) Bold"/>
              </a:rPr>
              <a:t>Une citation pour alimenter la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réflexion</a:t>
            </a: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7" name="TextBox 17"/>
          <p:cNvSpPr txBox="1"/>
          <p:nvPr>
            <p:custDataLst>
              <p:tags r:id="rId7"/>
            </p:custDataLst>
          </p:nvPr>
        </p:nvSpPr>
        <p:spPr>
          <a:xfrm>
            <a:off x="2160033" y="2923943"/>
            <a:ext cx="14348828" cy="5361211"/>
          </a:xfrm>
          <a:prstGeom prst="rect">
            <a:avLst/>
          </a:prstGeom>
        </p:spPr>
        <p:txBody>
          <a:bodyPr lIns="0" tIns="0" rIns="0" bIns="0" rtlCol="0" anchor="t">
            <a:spAutoFit/>
          </a:bodyPr>
          <a:lstStyle/>
          <a:p>
            <a:pPr algn="just">
              <a:lnSpc>
                <a:spcPts val="1969"/>
              </a:lnSpc>
              <a:spcBef>
                <a:spcPct val="0"/>
              </a:spcBef>
            </a:pPr>
            <a:endParaRPr sz="2200" dirty="0"/>
          </a:p>
          <a:p>
            <a:pPr algn="just">
              <a:lnSpc>
                <a:spcPts val="1849"/>
              </a:lnSpc>
              <a:spcBef>
                <a:spcPct val="0"/>
              </a:spcBef>
            </a:pPr>
            <a:endParaRPr sz="2200" dirty="0"/>
          </a:p>
          <a:p>
            <a:pPr algn="just">
              <a:lnSpc>
                <a:spcPts val="1849"/>
              </a:lnSpc>
              <a:spcBef>
                <a:spcPct val="0"/>
              </a:spcBef>
            </a:pPr>
            <a:r>
              <a:rPr lang="fr-CA" sz="2200" noProof="0" dirty="0">
                <a:solidFill>
                  <a:srgbClr val="000000"/>
                </a:solidFill>
                <a:ea typeface="Calibri (MS)"/>
                <a:cs typeface="Calibri (MS)"/>
                <a:sym typeface="Calibri (MS)"/>
              </a:rPr>
              <a:t>La féministe et écrivaine française Benoîte Groult, engagée pour les droits des femmes, disait : « Le féminisme n’a jamais tué personne. Le machisme, lui, tue tous les jours. »</a:t>
            </a:r>
          </a:p>
          <a:p>
            <a:pPr algn="just">
              <a:lnSpc>
                <a:spcPts val="1849"/>
              </a:lnSpc>
              <a:spcBef>
                <a:spcPct val="0"/>
              </a:spcBef>
            </a:pPr>
            <a:endParaRPr lang="fr-CA" sz="2200" noProof="0" dirty="0">
              <a:solidFill>
                <a:srgbClr val="000000"/>
              </a:solidFill>
              <a:ea typeface="Calibri (MS)"/>
              <a:cs typeface="Calibri (MS)"/>
              <a:sym typeface="Calibri (MS)"/>
            </a:endParaRPr>
          </a:p>
          <a:p>
            <a:pPr algn="just">
              <a:lnSpc>
                <a:spcPts val="1849"/>
              </a:lnSpc>
              <a:spcBef>
                <a:spcPct val="0"/>
              </a:spcBef>
            </a:pPr>
            <a:r>
              <a:rPr lang="fr-CA" sz="2200" noProof="0" dirty="0">
                <a:solidFill>
                  <a:srgbClr val="000000"/>
                </a:solidFill>
                <a:ea typeface="Calibri (MS)"/>
                <a:cs typeface="Calibri (MS)"/>
                <a:sym typeface="Calibri (MS)"/>
              </a:rPr>
              <a:t>Cette citation rappelle que les luttes féministes pour l’égalité des femmes et des minorités de genre ne produisent pas de violences structurelles contre les hommes. Une violence structurelle, c’est lorsque la façon dont une société est organisée — ses institutions, ses normes ou certaines pratiques — fait en sorte qu’un groupe est davantage exposé à des injustices ou à des violences.</a:t>
            </a:r>
          </a:p>
          <a:p>
            <a:pPr algn="just">
              <a:lnSpc>
                <a:spcPts val="1849"/>
              </a:lnSpc>
              <a:spcBef>
                <a:spcPct val="0"/>
              </a:spcBef>
            </a:pPr>
            <a:r>
              <a:rPr lang="fr-CA" sz="2200" noProof="0" dirty="0">
                <a:solidFill>
                  <a:srgbClr val="000000"/>
                </a:solidFill>
                <a:ea typeface="Calibri (MS)"/>
                <a:cs typeface="Calibri (MS)"/>
                <a:sym typeface="Calibri (MS)"/>
              </a:rPr>
              <a:t>Par exemple, les femmes sont plus susceptibles d’être victimes de harcèlement au travail et elles sont, en moyenne, moins bien payées que les hommes pour des emplois comparables.</a:t>
            </a:r>
          </a:p>
          <a:p>
            <a:pPr algn="just">
              <a:lnSpc>
                <a:spcPts val="1849"/>
              </a:lnSpc>
              <a:spcBef>
                <a:spcPct val="0"/>
              </a:spcBef>
            </a:pPr>
            <a:endParaRPr lang="fr-CA" sz="2200" noProof="0" dirty="0">
              <a:solidFill>
                <a:srgbClr val="000000"/>
              </a:solidFill>
              <a:ea typeface="Calibri (MS)"/>
              <a:cs typeface="Calibri (MS)"/>
              <a:sym typeface="Calibri (MS)"/>
            </a:endParaRPr>
          </a:p>
          <a:p>
            <a:pPr algn="just">
              <a:lnSpc>
                <a:spcPts val="1849"/>
              </a:lnSpc>
              <a:spcBef>
                <a:spcPct val="0"/>
              </a:spcBef>
            </a:pPr>
            <a:r>
              <a:rPr lang="fr-CA" sz="2200" noProof="0" dirty="0">
                <a:solidFill>
                  <a:srgbClr val="000000"/>
                </a:solidFill>
                <a:ea typeface="Calibri (MS)"/>
                <a:cs typeface="Calibri (MS)"/>
                <a:sym typeface="Calibri (MS)"/>
              </a:rPr>
              <a:t>Ainsi, des cultures ou des normes qui valorisent la domination masculine, c’est-à-dire l’idée que les hommes devraient avoir plus de pouvoir, de contrôle ou d’autorité que les femmes, peuvent mener à des violences bien réelles contre les femmes. Par exemple, en 2026, au Québec, une adolescente de 14 ans a été poignardée sur le terrain de son école par un garçon après avoir refusé ses avances. La jeune fille a raconté avoir cru qu’il allait la tuer. Cette agression montre comment certaines idées de possession ou de contrôle dans les relations peuvent parfois mener à des gestes extrêmement violents.</a:t>
            </a:r>
          </a:p>
          <a:p>
            <a:pPr>
              <a:lnSpc>
                <a:spcPts val="1849"/>
              </a:lnSpc>
              <a:spcBef>
                <a:spcPct val="0"/>
              </a:spcBef>
            </a:pPr>
            <a:endParaRPr lang="fr-CA" sz="2200" noProof="0" dirty="0">
              <a:solidFill>
                <a:srgbClr val="000000"/>
              </a:solidFill>
              <a:ea typeface="Calibri (MS)"/>
              <a:cs typeface="Calibri (MS)"/>
              <a:sym typeface="Calibri (MS)"/>
            </a:endParaRPr>
          </a:p>
          <a:p>
            <a:pPr>
              <a:lnSpc>
                <a:spcPts val="1849"/>
              </a:lnSpc>
              <a:spcBef>
                <a:spcPct val="0"/>
              </a:spcBef>
            </a:pPr>
            <a:r>
              <a:rPr lang="fr-CA" sz="2200" noProof="0" dirty="0">
                <a:solidFill>
                  <a:srgbClr val="000000"/>
                </a:solidFill>
                <a:ea typeface="Calibri (MS)"/>
                <a:cs typeface="Calibri (MS)"/>
                <a:sym typeface="Calibri (MS)"/>
              </a:rPr>
              <a:t>Et vous, à la lumière de ce que vous venez de lire, comment comprenez-vous cette phrase ?</a:t>
            </a:r>
            <a:br>
              <a:rPr lang="fr-CA" sz="2200" noProof="0" dirty="0">
                <a:solidFill>
                  <a:srgbClr val="000000"/>
                </a:solidFill>
                <a:ea typeface="Calibri (MS)"/>
                <a:cs typeface="Calibri (MS)"/>
                <a:sym typeface="Calibri (MS)"/>
              </a:rPr>
            </a:br>
            <a:endParaRPr lang="fr-CA" sz="2200" noProof="0" dirty="0">
              <a:solidFill>
                <a:srgbClr val="000000"/>
              </a:solidFill>
              <a:ea typeface="Calibri (MS)"/>
              <a:cs typeface="Calibri (MS)"/>
              <a:sym typeface="Calibri (MS)"/>
            </a:endParaRPr>
          </a:p>
          <a:p>
            <a:pPr algn="just">
              <a:lnSpc>
                <a:spcPts val="1849"/>
              </a:lnSpc>
              <a:spcBef>
                <a:spcPct val="0"/>
              </a:spcBef>
            </a:pPr>
            <a:endParaRPr lang="fr-CA" sz="2200" dirty="0">
              <a:solidFill>
                <a:srgbClr val="000000"/>
              </a:solidFill>
              <a:ea typeface="Calibri (MS)"/>
              <a:cs typeface="Calibri (MS)"/>
              <a:sym typeface="Calibri (MS)"/>
            </a:endParaRPr>
          </a:p>
          <a:p>
            <a:pPr algn="r">
              <a:lnSpc>
                <a:spcPts val="1849"/>
              </a:lnSpc>
              <a:spcBef>
                <a:spcPct val="0"/>
              </a:spcBef>
            </a:pPr>
            <a:r>
              <a:rPr lang="fr-CA" sz="1600" noProof="0" dirty="0">
                <a:solidFill>
                  <a:srgbClr val="000000"/>
                </a:solidFill>
                <a:ea typeface="Calibri (MS)"/>
                <a:cs typeface="Calibri (MS)"/>
                <a:sym typeface="Calibri (MS)"/>
              </a:rPr>
              <a:t>Source : </a:t>
            </a:r>
            <a:r>
              <a:rPr lang="fr-CA" sz="1600" noProof="0" dirty="0">
                <a:solidFill>
                  <a:srgbClr val="000000"/>
                </a:solidFill>
                <a:ea typeface="Calibri (MS)"/>
                <a:cs typeface="Calibri (MS)"/>
                <a:sym typeface="Calibri (MS)"/>
                <a:hlinkClick r:id="rId11"/>
              </a:rPr>
              <a:t>https://www.lapresse.ca/actualites/poignardee-a-14-ans-par-un-garcon-qu-elle-avait-rejete/2026-02-18/je-me-disais-qu-il-allait-me-tuer.php</a:t>
            </a:r>
            <a:r>
              <a:rPr lang="fr-CA" sz="1600" noProof="0" dirty="0">
                <a:solidFill>
                  <a:srgbClr val="000000"/>
                </a:solidFill>
                <a:ea typeface="Calibri (MS)"/>
                <a:cs typeface="Calibri (MS)"/>
                <a:sym typeface="Calibri (MS)"/>
              </a:rPr>
              <a:t>    </a:t>
            </a:r>
          </a:p>
          <a:p>
            <a:pPr algn="r">
              <a:lnSpc>
                <a:spcPts val="1853"/>
              </a:lnSpc>
              <a:spcBef>
                <a:spcPct val="0"/>
              </a:spcBef>
            </a:pPr>
            <a:endParaRPr lang="en-US" sz="2200" dirty="0">
              <a:solidFill>
                <a:srgbClr val="000000"/>
              </a:solidFill>
              <a:ea typeface="Calibri (MS)"/>
              <a:cs typeface="Calibri (MS)"/>
              <a:sym typeface="Calibri (MS)"/>
            </a:endParaRPr>
          </a:p>
        </p:txBody>
      </p:sp>
      <p:sp>
        <p:nvSpPr>
          <p:cNvPr id="18" name="Freeform 18"/>
          <p:cNvSpPr/>
          <p:nvPr>
            <p:custDataLst>
              <p:tags r:id="rId8"/>
            </p:custDataLst>
          </p:nvPr>
        </p:nvSpPr>
        <p:spPr>
          <a:xfrm rot="7660677">
            <a:off x="2287464" y="1958227"/>
            <a:ext cx="1189997" cy="906561"/>
          </a:xfrm>
          <a:custGeom>
            <a:avLst/>
            <a:gdLst/>
            <a:ahLst/>
            <a:cxnLst/>
            <a:rect l="l" t="t" r="r" b="b"/>
            <a:pathLst>
              <a:path w="1189997" h="906561">
                <a:moveTo>
                  <a:pt x="0" y="0"/>
                </a:moveTo>
                <a:lnTo>
                  <a:pt x="1189997" y="0"/>
                </a:lnTo>
                <a:lnTo>
                  <a:pt x="1189997" y="906561"/>
                </a:lnTo>
                <a:lnTo>
                  <a:pt x="0" y="9065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5" name="ZoneTexte 14">
            <a:extLst>
              <a:ext uri="{FF2B5EF4-FFF2-40B4-BE49-F238E27FC236}">
                <a16:creationId xmlns:a16="http://schemas.microsoft.com/office/drawing/2014/main" id="{7C1CD71C-A0E5-D08B-3FD7-78457600CC2E}"/>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E3019E83-B83C-156F-351B-5631F62E4423}"/>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B21AFC51-D9FD-8146-3535-DF0F1844EBE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CC11EE42-E5C1-CF4D-DAFB-FFC495A32880}"/>
              </a:ext>
            </a:extLst>
          </p:cNvPr>
          <p:cNvGraphicFramePr>
            <a:graphicFrameLocks noGrp="1"/>
          </p:cNvGraphicFramePr>
          <p:nvPr>
            <p:custDataLst>
              <p:tags r:id="rId2"/>
            </p:custDataLst>
            <p:extLst>
              <p:ext uri="{D42A27DB-BD31-4B8C-83A1-F6EECF244321}">
                <p14:modId xmlns:p14="http://schemas.microsoft.com/office/powerpoint/2010/main" val="3525890871"/>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68C2A68E-296C-254E-1D75-42C53827D0BA}"/>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377192A-0B84-5523-A62E-CFA4E82868E7}"/>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8E9B00B4-ADAD-3E15-F0B8-0C83DE6FF09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DD609F35-0832-3B4B-8083-8D7AFB32B4F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3A3FE0B7-CD15-8239-9BDE-B70EC79D2C54}"/>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408168AA-2F13-894C-1566-9596060C27F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E12D5F08-0358-EDDD-B232-AA22C3F91CD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FB5C415D-D06D-E0BB-5748-82C65CE395F9}"/>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1ED77EFF-3066-835C-6D49-8A9E1572A4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B42F52EB-A2A5-8433-3F60-CC6E6173080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AEB646E3-5D5F-FCBB-1F7E-C99374E271BF}"/>
              </a:ext>
            </a:extLst>
          </p:cNvPr>
          <p:cNvSpPr txBox="1"/>
          <p:nvPr>
            <p:custDataLst>
              <p:tags r:id="rId7"/>
            </p:custDataLst>
          </p:nvPr>
        </p:nvSpPr>
        <p:spPr>
          <a:xfrm>
            <a:off x="1337458" y="195624"/>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4499F603-3FA6-1572-85E5-132FC67FD11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extLst>
      <p:ext uri="{BB962C8B-B14F-4D97-AF65-F5344CB8AC3E}">
        <p14:creationId xmlns:p14="http://schemas.microsoft.com/office/powerpoint/2010/main" val="16726925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1184411" y="470270"/>
            <a:ext cx="15835680" cy="1295868"/>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569"/>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3" name="TextBox 13"/>
          <p:cNvSpPr txBox="1"/>
          <p:nvPr>
            <p:custDataLst>
              <p:tags r:id="rId6"/>
            </p:custDataLst>
          </p:nvPr>
        </p:nvSpPr>
        <p:spPr>
          <a:xfrm>
            <a:off x="1035719" y="1265883"/>
            <a:ext cx="17252281" cy="7505260"/>
          </a:xfrm>
          <a:prstGeom prst="rect">
            <a:avLst/>
          </a:prstGeom>
        </p:spPr>
        <p:txBody>
          <a:bodyPr wrap="square" lIns="0" tIns="0" rIns="0" bIns="0" rtlCol="0" anchor="t">
            <a:spAutoFit/>
          </a:bodyPr>
          <a:lstStyle/>
          <a:p>
            <a:pPr algn="just">
              <a:lnSpc>
                <a:spcPts val="2639"/>
              </a:lnSpc>
            </a:pPr>
            <a:r>
              <a:rPr lang="fr-CA" sz="2199" noProof="0" dirty="0">
                <a:solidFill>
                  <a:srgbClr val="000000"/>
                </a:solidFill>
                <a:latin typeface="Calibri (MS)"/>
                <a:ea typeface="Calibri (MS)"/>
                <a:cs typeface="Calibri (MS)"/>
                <a:sym typeface="Calibri (MS)"/>
              </a:rPr>
              <a:t>Quand plusieurs femmes sont tuées chaque année au Québec, peut-on encore parler de « cas isolés » ? Un événement isolé ne revient pas régulièrement. Habituellement, un phénomène qui se répète devient un problème social et public. Pourquoi, dans ce cas-ci, serait-ce différent ?</a:t>
            </a:r>
          </a:p>
          <a:p>
            <a:pPr algn="just">
              <a:lnSpc>
                <a:spcPts val="2639"/>
              </a:lnSpc>
            </a:pPr>
            <a:r>
              <a:rPr lang="fr-CA" sz="2199" noProof="0" dirty="0">
                <a:solidFill>
                  <a:srgbClr val="000000"/>
                </a:solidFill>
                <a:latin typeface="Calibri (MS)"/>
                <a:ea typeface="Calibri (MS)"/>
                <a:cs typeface="Calibri (MS)"/>
                <a:sym typeface="Calibri (MS)"/>
              </a:rPr>
              <a:t>Plusieurs spécialistes en sciences sociales expliquent cette tendance à se dissocier du problème comme une logique de déresponsabilisation collective. C’est-à-dire que lorsqu’un phénomène dérange ou remet en question nos repères, il peut être plus rassurant de le réduire à un cas individuel.</a:t>
            </a:r>
          </a:p>
          <a:p>
            <a:pPr algn="just">
              <a:lnSpc>
                <a:spcPts val="2639"/>
              </a:lnSpc>
            </a:pPr>
            <a:endParaRPr lang="fr-CA" sz="2199" noProof="0" dirty="0">
              <a:solidFill>
                <a:srgbClr val="000000"/>
              </a:solidFill>
              <a:latin typeface="Calibri (MS)"/>
              <a:ea typeface="Calibri (MS)"/>
              <a:cs typeface="Calibri (MS)"/>
              <a:sym typeface="Calibri (MS)"/>
            </a:endParaRPr>
          </a:p>
          <a:p>
            <a:pPr algn="just">
              <a:lnSpc>
                <a:spcPts val="2639"/>
              </a:lnSpc>
              <a:spcBef>
                <a:spcPct val="0"/>
              </a:spcBef>
            </a:pPr>
            <a:r>
              <a:rPr lang="fr-CA" sz="2199" noProof="0" dirty="0">
                <a:solidFill>
                  <a:srgbClr val="000000"/>
                </a:solidFill>
                <a:latin typeface="Calibri (MS)"/>
                <a:ea typeface="Calibri (MS)"/>
                <a:cs typeface="Calibri (MS)"/>
                <a:sym typeface="Calibri (MS)"/>
              </a:rPr>
              <a:t>Si on considère chaque féminicide comme un drame imprévisible causé par « un homme fou » ou « un couple en crise », alors on n’a pas à questionner les normes sociales, les priorités politiques ou les ressources investies en prévention. On évite ainsi de réfléchir aux dynamiques de pouvoir, aux modèles de masculinité ou au manque de financement des services d’aide.</a:t>
            </a:r>
          </a:p>
          <a:p>
            <a:pPr algn="just">
              <a:lnSpc>
                <a:spcPts val="2639"/>
              </a:lnSpc>
              <a:spcBef>
                <a:spcPct val="0"/>
              </a:spcBef>
            </a:pPr>
            <a:r>
              <a:rPr lang="fr-CA" sz="2199" noProof="0" dirty="0">
                <a:solidFill>
                  <a:srgbClr val="000000"/>
                </a:solidFill>
                <a:latin typeface="Calibri (MS)"/>
                <a:ea typeface="Calibri (MS)"/>
                <a:cs typeface="Calibri (MS)"/>
                <a:sym typeface="Calibri (MS)"/>
              </a:rPr>
              <a:t>De plus, certains hommes peuvent se sentir ébranlés dans leur identité lorsqu’on parle de violences majoritairement commises par des hommes, puisqu’ils ne s’identifient pas à l’image de « l’homme violent ». Pour se protéger de ce malaise, il peut devenir plus facile de dire : « Ce sont des cas extrêmes », plutôt que d’accepter qu’il existe un problème plus large.</a:t>
            </a:r>
          </a:p>
          <a:p>
            <a:pPr algn="just">
              <a:lnSpc>
                <a:spcPts val="2639"/>
              </a:lnSpc>
              <a:spcBef>
                <a:spcPct val="0"/>
              </a:spcBef>
            </a:pPr>
            <a:r>
              <a:rPr lang="fr-CA" sz="2199" noProof="0" dirty="0">
                <a:solidFill>
                  <a:srgbClr val="000000"/>
                </a:solidFill>
                <a:latin typeface="Calibri (MS)"/>
                <a:ea typeface="Calibri (MS)"/>
                <a:cs typeface="Calibri (MS)"/>
                <a:sym typeface="Calibri (MS)"/>
              </a:rPr>
              <a:t>Cependant, les luttes féministes ne mettent pas l’attention sur des individus en particulier, mais sur le système. Elles cherchent à comprendre pourquoi, année après année, les mêmes constats reviennent : </a:t>
            </a:r>
          </a:p>
          <a:p>
            <a:pPr algn="just">
              <a:lnSpc>
                <a:spcPts val="2639"/>
              </a:lnSpc>
              <a:spcBef>
                <a:spcPct val="0"/>
              </a:spcBef>
            </a:pPr>
            <a:endParaRPr lang="fr-CA" sz="2199" noProof="0" dirty="0">
              <a:solidFill>
                <a:srgbClr val="000000"/>
              </a:solidFill>
              <a:latin typeface="Calibri (MS)"/>
              <a:ea typeface="Calibri (MS)"/>
              <a:cs typeface="Calibri (MS)"/>
              <a:sym typeface="Calibri (MS)"/>
            </a:endParaRPr>
          </a:p>
          <a:p>
            <a:pPr marL="474976" lvl="1" indent="-237488" algn="just">
              <a:lnSpc>
                <a:spcPts val="2639"/>
              </a:lnSpc>
              <a:spcBef>
                <a:spcPct val="0"/>
              </a:spcBef>
              <a:buFont typeface="Arial"/>
              <a:buChar char="•"/>
            </a:pPr>
            <a:r>
              <a:rPr lang="fr-CA" sz="2199" noProof="0" dirty="0">
                <a:solidFill>
                  <a:srgbClr val="000000"/>
                </a:solidFill>
                <a:latin typeface="Calibri (MS)"/>
                <a:ea typeface="Calibri (MS)"/>
                <a:cs typeface="Calibri (MS)"/>
                <a:sym typeface="Calibri (MS)"/>
              </a:rPr>
              <a:t>les violences sexuelles sont majoritairement commises par des hommes.</a:t>
            </a:r>
          </a:p>
          <a:p>
            <a:pPr marL="474976" lvl="1" indent="-237488" algn="just">
              <a:lnSpc>
                <a:spcPts val="2639"/>
              </a:lnSpc>
              <a:spcBef>
                <a:spcPct val="0"/>
              </a:spcBef>
              <a:buFont typeface="Arial"/>
              <a:buChar char="•"/>
            </a:pPr>
            <a:r>
              <a:rPr lang="fr-CA" sz="2199" noProof="0" dirty="0">
                <a:solidFill>
                  <a:srgbClr val="000000"/>
                </a:solidFill>
                <a:latin typeface="Calibri (MS)"/>
                <a:ea typeface="Calibri (MS)"/>
                <a:cs typeface="Calibri (MS)"/>
                <a:sym typeface="Calibri (MS)"/>
              </a:rPr>
              <a:t>les féminicides sont majoritairement commis par des partenaires ou ex-partenaires masculins.</a:t>
            </a:r>
          </a:p>
          <a:p>
            <a:pPr marL="474976" lvl="1" indent="-237488" algn="just">
              <a:lnSpc>
                <a:spcPts val="2639"/>
              </a:lnSpc>
              <a:spcBef>
                <a:spcPct val="0"/>
              </a:spcBef>
              <a:buFont typeface="Arial"/>
              <a:buChar char="•"/>
            </a:pPr>
            <a:r>
              <a:rPr lang="fr-CA" sz="2199" noProof="0" dirty="0">
                <a:solidFill>
                  <a:srgbClr val="000000"/>
                </a:solidFill>
                <a:latin typeface="Calibri (MS)"/>
                <a:ea typeface="Calibri (MS)"/>
                <a:cs typeface="Calibri (MS)"/>
                <a:sym typeface="Calibri (MS)"/>
              </a:rPr>
              <a:t>4,7 millions de femmes au Canada ont été victimes d’agression sexuelle depuis l’âge de 15 ans – les ressources d’aide sont souvent débordées.</a:t>
            </a:r>
          </a:p>
          <a:p>
            <a:pPr marL="474976" lvl="1" indent="-237488" algn="just">
              <a:lnSpc>
                <a:spcPts val="2639"/>
              </a:lnSpc>
              <a:spcBef>
                <a:spcPct val="0"/>
              </a:spcBef>
              <a:buFont typeface="Arial"/>
              <a:buChar char="•"/>
            </a:pPr>
            <a:r>
              <a:rPr lang="fr-CA" sz="2199" noProof="0" dirty="0">
                <a:solidFill>
                  <a:srgbClr val="000000"/>
                </a:solidFill>
                <a:latin typeface="Calibri (MS)"/>
                <a:ea typeface="Calibri (MS)"/>
                <a:cs typeface="Calibri (MS)"/>
                <a:sym typeface="Calibri (MS)"/>
              </a:rPr>
              <a:t>Le nombre de victimes d’infractions sexuelles déclarées par la police en 2024 est plus élevé que pour toute autre année depuis 2005  – les demandes de financement des maisons d’hébergement dépassent les budgets accordés.  </a:t>
            </a:r>
          </a:p>
          <a:p>
            <a:pPr algn="just">
              <a:lnSpc>
                <a:spcPts val="2639"/>
              </a:lnSpc>
              <a:spcBef>
                <a:spcPct val="0"/>
              </a:spcBef>
            </a:pPr>
            <a:endParaRPr lang="en-US" sz="2199" dirty="0">
              <a:solidFill>
                <a:srgbClr val="000000"/>
              </a:solidFill>
              <a:latin typeface="Calibri (MS)"/>
              <a:ea typeface="Calibri (MS)"/>
              <a:cs typeface="Calibri (MS)"/>
              <a:sym typeface="Calibri (MS)"/>
            </a:endParaRPr>
          </a:p>
          <a:p>
            <a:pPr algn="just">
              <a:lnSpc>
                <a:spcPts val="2159"/>
              </a:lnSpc>
              <a:spcBef>
                <a:spcPct val="0"/>
              </a:spcBef>
            </a:pPr>
            <a:r>
              <a:rPr lang="en-US" sz="1799" dirty="0">
                <a:solidFill>
                  <a:srgbClr val="000000"/>
                </a:solidFill>
                <a:latin typeface="Calibri (MS)"/>
                <a:ea typeface="Calibri (MS)"/>
                <a:cs typeface="Calibri (MS)"/>
                <a:sym typeface="Calibri (MS)"/>
              </a:rPr>
              <a:t>Sources : </a:t>
            </a:r>
            <a:r>
              <a:rPr lang="en-US" sz="1799" dirty="0">
                <a:solidFill>
                  <a:srgbClr val="000000"/>
                </a:solidFill>
                <a:latin typeface="Calibri (MS)"/>
                <a:ea typeface="Calibri (MS)"/>
                <a:cs typeface="Calibri (MS)"/>
                <a:sym typeface="Calibri (MS)"/>
                <a:hlinkClick r:id="rId10"/>
              </a:rPr>
              <a:t>nunivaat.org</a:t>
            </a:r>
            <a:r>
              <a:rPr lang="en-US" sz="1799" dirty="0">
                <a:solidFill>
                  <a:srgbClr val="000000"/>
                </a:solidFill>
                <a:latin typeface="Calibri (MS)"/>
                <a:ea typeface="Calibri (MS)"/>
                <a:cs typeface="Calibri (MS)"/>
                <a:sym typeface="Calibri (MS)"/>
              </a:rPr>
              <a:t>, Smart, C. (1976). </a:t>
            </a:r>
            <a:r>
              <a:rPr lang="en-US" sz="1799" i="1" dirty="0">
                <a:solidFill>
                  <a:srgbClr val="000000"/>
                </a:solidFill>
                <a:latin typeface="Calibri (MS)"/>
                <a:ea typeface="Calibri (MS)"/>
                <a:cs typeface="Calibri (MS)"/>
                <a:sym typeface="Calibri (MS)"/>
              </a:rPr>
              <a:t>Women, Crime and Criminology. </a:t>
            </a:r>
            <a:r>
              <a:rPr lang="en-US" sz="1799" dirty="0">
                <a:solidFill>
                  <a:srgbClr val="000000"/>
                </a:solidFill>
                <a:latin typeface="Calibri (MS)"/>
                <a:ea typeface="Calibri (MS)"/>
                <a:cs typeface="Calibri (MS)"/>
                <a:sym typeface="Calibri (MS)"/>
              </a:rPr>
              <a:t>Routledge, Cohen, S. (2001). </a:t>
            </a:r>
            <a:r>
              <a:rPr lang="en-US" sz="1799" i="1" dirty="0">
                <a:solidFill>
                  <a:srgbClr val="000000"/>
                </a:solidFill>
                <a:latin typeface="Calibri (MS)"/>
                <a:ea typeface="Calibri (MS)"/>
                <a:cs typeface="Calibri (MS)"/>
                <a:sym typeface="Calibri (MS)"/>
              </a:rPr>
              <a:t>States of Denial: Knowing about Atrocities and Suffering. </a:t>
            </a:r>
            <a:r>
              <a:rPr lang="en-US" sz="1799" dirty="0">
                <a:solidFill>
                  <a:srgbClr val="000000"/>
                </a:solidFill>
                <a:latin typeface="Calibri (MS)"/>
                <a:ea typeface="Calibri (MS)"/>
                <a:cs typeface="Calibri (MS)"/>
                <a:sym typeface="Calibri (MS)"/>
              </a:rPr>
              <a:t>Polity Press</a:t>
            </a:r>
          </a:p>
          <a:p>
            <a:pPr algn="just">
              <a:lnSpc>
                <a:spcPts val="2159"/>
              </a:lnSpc>
              <a:spcBef>
                <a:spcPct val="0"/>
              </a:spcBef>
            </a:pPr>
            <a:r>
              <a:rPr lang="en-US" sz="1799" dirty="0">
                <a:solidFill>
                  <a:srgbClr val="000000"/>
                </a:solidFill>
                <a:latin typeface="Calibri (MS)"/>
                <a:ea typeface="Calibri (MS)"/>
                <a:cs typeface="Calibri (MS)"/>
                <a:sym typeface="Calibri (MS)"/>
                <a:hlinkClick r:id="rId11"/>
              </a:rPr>
              <a:t>https://statistique.quebec.ca/vitrine/egaliteç</a:t>
            </a:r>
            <a:endParaRPr lang="en-US" sz="1799" dirty="0">
              <a:solidFill>
                <a:srgbClr val="000000"/>
              </a:solidFill>
              <a:latin typeface="Calibri (MS)"/>
              <a:ea typeface="Calibri (MS)"/>
              <a:cs typeface="Calibri (MS)"/>
              <a:sym typeface="Calibri (MS)"/>
            </a:endParaRPr>
          </a:p>
          <a:p>
            <a:pPr algn="just">
              <a:lnSpc>
                <a:spcPts val="2159"/>
              </a:lnSpc>
              <a:spcBef>
                <a:spcPct val="0"/>
              </a:spcBef>
            </a:pPr>
            <a:endParaRPr lang="en-US" sz="1799" dirty="0">
              <a:solidFill>
                <a:srgbClr val="000000"/>
              </a:solidFill>
              <a:latin typeface="Calibri (MS)"/>
              <a:ea typeface="Calibri (MS)"/>
              <a:cs typeface="Calibri (MS)"/>
              <a:sym typeface="Calibri (MS)"/>
            </a:endParaRPr>
          </a:p>
        </p:txBody>
      </p:sp>
      <p:sp>
        <p:nvSpPr>
          <p:cNvPr id="14" name="Freeform 14"/>
          <p:cNvSpPr/>
          <p:nvPr>
            <p:custDataLst>
              <p:tags r:id="rId7"/>
            </p:custDataLst>
          </p:nvPr>
        </p:nvSpPr>
        <p:spPr>
          <a:xfrm>
            <a:off x="16492037" y="8604312"/>
            <a:ext cx="1534526" cy="1648416"/>
          </a:xfrm>
          <a:custGeom>
            <a:avLst/>
            <a:gdLst/>
            <a:ahLst/>
            <a:cxnLst/>
            <a:rect l="l" t="t" r="r" b="b"/>
            <a:pathLst>
              <a:path w="1534526" h="1648416">
                <a:moveTo>
                  <a:pt x="0" y="0"/>
                </a:moveTo>
                <a:lnTo>
                  <a:pt x="1534526" y="0"/>
                </a:lnTo>
                <a:lnTo>
                  <a:pt x="1534526" y="1648416"/>
                </a:lnTo>
                <a:lnTo>
                  <a:pt x="0" y="1648416"/>
                </a:lnTo>
                <a:lnTo>
                  <a:pt x="0" y="0"/>
                </a:lnTo>
                <a:close/>
              </a:path>
            </a:pathLst>
          </a:custGeom>
          <a:blipFill>
            <a:blip r:embed="rId12"/>
            <a:stretch>
              <a:fillRect/>
            </a:stretch>
          </a:blipFill>
        </p:spPr>
        <p:txBody>
          <a:bodyPr/>
          <a:lstStyle/>
          <a:p>
            <a:endParaRPr lang="fr-FR"/>
          </a:p>
        </p:txBody>
      </p:sp>
      <p:sp>
        <p:nvSpPr>
          <p:cNvPr id="15" name="ZoneTexte 14">
            <a:extLst>
              <a:ext uri="{FF2B5EF4-FFF2-40B4-BE49-F238E27FC236}">
                <a16:creationId xmlns:a16="http://schemas.microsoft.com/office/drawing/2014/main" id="{4E673048-7869-1C8B-7D0E-B2E6C11A86EC}"/>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85AAD91F-9654-5E7F-7C8E-E198A8E98280}"/>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5AC19039-3C07-A5E0-004B-EDEEC2F4B59D}"/>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7FEBC26D-3F6B-5260-BFD4-D726F5E2909D}"/>
              </a:ext>
            </a:extLst>
          </p:cNvPr>
          <p:cNvGraphicFramePr>
            <a:graphicFrameLocks noGrp="1"/>
          </p:cNvGraphicFramePr>
          <p:nvPr>
            <p:custDataLst>
              <p:tags r:id="rId2"/>
            </p:custDataLst>
            <p:extLst>
              <p:ext uri="{D42A27DB-BD31-4B8C-83A1-F6EECF244321}">
                <p14:modId xmlns:p14="http://schemas.microsoft.com/office/powerpoint/2010/main" val="4021512721"/>
              </p:ext>
            </p:extLst>
          </p:nvPr>
        </p:nvGraphicFramePr>
        <p:xfrm>
          <a:off x="1159583" y="1476750"/>
          <a:ext cx="16790647" cy="8614626"/>
        </p:xfrm>
        <a:graphic>
          <a:graphicData uri="http://schemas.openxmlformats.org/drawingml/2006/table">
            <a:tbl>
              <a:tblPr/>
              <a:tblGrid>
                <a:gridCol w="8596464">
                  <a:extLst>
                    <a:ext uri="{9D8B030D-6E8A-4147-A177-3AD203B41FA5}">
                      <a16:colId xmlns:a16="http://schemas.microsoft.com/office/drawing/2014/main" val="20000"/>
                    </a:ext>
                  </a:extLst>
                </a:gridCol>
                <a:gridCol w="8194183">
                  <a:extLst>
                    <a:ext uri="{9D8B030D-6E8A-4147-A177-3AD203B41FA5}">
                      <a16:colId xmlns:a16="http://schemas.microsoft.com/office/drawing/2014/main" val="20001"/>
                    </a:ext>
                  </a:extLst>
                </a:gridCol>
              </a:tblGrid>
              <a:tr h="1825275">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8935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13E40A45-380D-83E5-81DF-783AEC44714A}"/>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B85D61E9-6F31-27D5-332A-CD3DA4556576}"/>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0329317A-920E-CA2C-BFBB-75F0AE1807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D438950A-FD63-0285-DB9E-EA81A1549C7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9DB1FBFF-80B7-C460-E785-2A73C3A518CC}"/>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0B39F3B4-8C4C-76E6-8D6C-5D7FA9787F2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E15C9072-59EC-5256-15F7-E4B7A726E38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4E93A2AA-6D98-5CA2-07E7-175F4854BA69}"/>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6C266EFB-4685-A3B2-2D00-9E8A47F8EC6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592CC82D-8924-6178-47D8-43DD076F3E3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5E4C5B9E-276F-5567-D169-55D0CBF99A0C}"/>
              </a:ext>
            </a:extLst>
          </p:cNvPr>
          <p:cNvSpPr txBox="1"/>
          <p:nvPr>
            <p:custDataLst>
              <p:tags r:id="rId7"/>
            </p:custDataLst>
          </p:nvPr>
        </p:nvSpPr>
        <p:spPr>
          <a:xfrm>
            <a:off x="1159583" y="155489"/>
            <a:ext cx="1104604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4CD3945A-5BF9-5EF4-2DA9-B5F6D53B9BA1}"/>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extLst>
      <p:ext uri="{BB962C8B-B14F-4D97-AF65-F5344CB8AC3E}">
        <p14:creationId xmlns:p14="http://schemas.microsoft.com/office/powerpoint/2010/main" val="37471912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7DEA2360-3A98-0F22-F89F-ABF713149EF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DE10F1E5-3841-C25D-3899-E8DE8EAD02DC}"/>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F80B0F04-4B5A-F997-F37F-83827F7FEBA3}"/>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F3AEE42F-BBF9-E06A-5F0B-711E9CDC1CF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4F1C8F42-CA75-8A00-EBE4-387EC9E458C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027F3E68-8BB7-E8FB-007D-2056432B9DC2}"/>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8A3B2ECC-DF56-2B69-872F-43857B084E6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322AC9F-5F01-E4CA-B9B7-D30D7AF3779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D3413683-3EF6-22D6-1F86-D3594A6775BE}"/>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445FFFF3-2B2E-1182-7A24-469B8DDC76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41B3AAD8-454B-9060-E03A-FF1180B9F45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8400B616-434F-135B-91D6-E1C2C008CF59}"/>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314B30E6-64CE-0D4B-4181-BA059FBCEFD4}"/>
              </a:ext>
            </a:extLst>
          </p:cNvPr>
          <p:cNvSpPr txBox="1"/>
          <p:nvPr>
            <p:custDataLst>
              <p:tags r:id="rId6"/>
            </p:custDataLst>
          </p:nvPr>
        </p:nvSpPr>
        <p:spPr>
          <a:xfrm>
            <a:off x="1174501" y="718098"/>
            <a:ext cx="16633828" cy="9568902"/>
          </a:xfrm>
          <a:prstGeom prst="rect">
            <a:avLst/>
          </a:prstGeom>
        </p:spPr>
        <p:txBody>
          <a:bodyPr lIns="0" tIns="0" rIns="0" bIns="0" rtlCol="0" anchor="t">
            <a:spAutoFit/>
          </a:bodyPr>
          <a:lstStyle/>
          <a:p>
            <a:pPr marL="0" marR="0" lvl="0" indent="0" algn="l" defTabSz="914400" rtl="0" eaLnBrk="1" fontAlgn="auto" latinLnBrk="0" hangingPunct="1">
              <a:lnSpc>
                <a:spcPts val="2380"/>
              </a:lnSpc>
              <a:spcBef>
                <a:spcPts val="0"/>
              </a:spcBef>
              <a:spcAft>
                <a:spcPts val="0"/>
              </a:spcAft>
              <a:buClrTx/>
              <a:buSzTx/>
              <a:buFontTx/>
              <a:buNone/>
              <a:tabLst/>
              <a:defRPr/>
            </a:pPr>
            <a:endParaRPr kumimoji="0" lang="fr-CA" b="0" i="0" u="none" strike="noStrike" kern="1200" cap="none" spc="0" normalizeH="0" baseline="0" noProof="0" dirty="0">
              <a:ln>
                <a:noFill/>
              </a:ln>
              <a:solidFill>
                <a:prstClr val="black"/>
              </a:solidFill>
              <a:effectLst/>
              <a:uLnTx/>
              <a:uFillTx/>
              <a:ea typeface="+mn-ea"/>
              <a:cs typeface="+mn-cs"/>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br>
              <a:rPr kumimoji="0" lang="fr-CA" b="0" i="0" u="none" strike="noStrike" kern="1200" cap="none" spc="0" normalizeH="0" baseline="0" noProof="0" dirty="0">
                <a:ln>
                  <a:noFill/>
                </a:ln>
                <a:solidFill>
                  <a:srgbClr val="000000"/>
                </a:solidFill>
                <a:effectLst/>
                <a:uLnTx/>
                <a:uFillTx/>
                <a:ea typeface="Calibri (MS)"/>
                <a:cs typeface="Calibri (MS)"/>
                <a:sym typeface="Calibri (MS)"/>
              </a:rPr>
            </a:b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3522488F-C361-0C2D-34BE-B236FF4352D0}"/>
              </a:ext>
            </a:extLst>
          </p:cNvPr>
          <p:cNvGrpSpPr/>
          <p:nvPr>
            <p:custDataLst>
              <p:tags r:id="rId7"/>
            </p:custDataLst>
          </p:nvPr>
        </p:nvGrpSpPr>
        <p:grpSpPr>
          <a:xfrm>
            <a:off x="13397922" y="3842930"/>
            <a:ext cx="4266361" cy="1885493"/>
            <a:chOff x="0" y="0"/>
            <a:chExt cx="1123651" cy="496591"/>
          </a:xfrm>
        </p:grpSpPr>
        <p:sp>
          <p:nvSpPr>
            <p:cNvPr id="15" name="Freeform 15">
              <a:extLst>
                <a:ext uri="{FF2B5EF4-FFF2-40B4-BE49-F238E27FC236}">
                  <a16:creationId xmlns:a16="http://schemas.microsoft.com/office/drawing/2014/main" id="{D68BBE8A-776F-627D-852C-FC4CD8BED191}"/>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7D7961E9-7FBA-20E0-EDF0-BFF600924697}"/>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0637B90B-B100-FB4B-6E84-3F9C4E955887}"/>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5A0FF9EC-C10D-DE44-22B7-013EA4547620}"/>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10</a:t>
            </a:r>
          </a:p>
        </p:txBody>
      </p:sp>
      <p:sp>
        <p:nvSpPr>
          <p:cNvPr id="20" name="TextBox 18">
            <a:extLst>
              <a:ext uri="{FF2B5EF4-FFF2-40B4-BE49-F238E27FC236}">
                <a16:creationId xmlns:a16="http://schemas.microsoft.com/office/drawing/2014/main" id="{7BEDBB18-6F0D-8C64-8D67-2594454EC316}"/>
              </a:ext>
            </a:extLst>
          </p:cNvPr>
          <p:cNvSpPr txBox="1"/>
          <p:nvPr>
            <p:custDataLst>
              <p:tags r:id="rId10"/>
            </p:custDataLst>
          </p:nvPr>
        </p:nvSpPr>
        <p:spPr>
          <a:xfrm>
            <a:off x="13547459" y="3939290"/>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29226650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7458" y="74676"/>
            <a:ext cx="16080063" cy="1165225"/>
          </a:xfrm>
          <a:prstGeom prst="rect">
            <a:avLst/>
          </a:prstGeom>
        </p:spPr>
        <p:txBody>
          <a:bodyPr lIns="0" tIns="0" rIns="0" bIns="0" rtlCol="0" anchor="t">
            <a:spAutoFit/>
          </a:bodyPr>
          <a:lstStyle/>
          <a:p>
            <a:pPr algn="ctr">
              <a:lnSpc>
                <a:spcPts val="2975"/>
              </a:lnSpc>
            </a:pPr>
            <a:endParaRPr lang="en-US" sz="2500" b="1" dirty="0">
              <a:solidFill>
                <a:srgbClr val="000000"/>
              </a:solidFill>
              <a:latin typeface="Calibri (MS) Bold"/>
              <a:ea typeface="Calibri (MS) Bold"/>
              <a:cs typeface="Calibri (MS) Bold"/>
              <a:sym typeface="Calibri (MS) Bold"/>
            </a:endParaRPr>
          </a:p>
          <a:p>
            <a:pPr algn="ctr">
              <a:lnSpc>
                <a:spcPts val="2975"/>
              </a:lnSpc>
            </a:pPr>
            <a:r>
              <a:rPr lang="en-US" sz="2500" b="1" dirty="0">
                <a:solidFill>
                  <a:srgbClr val="000000"/>
                </a:solidFill>
                <a:latin typeface="Calibri (MS) Bold"/>
                <a:ea typeface="Calibri (MS) Bold"/>
                <a:cs typeface="Calibri (MS) Bold"/>
                <a:sym typeface="Calibri (MS) Bold"/>
              </a:rPr>
              <a:t> </a:t>
            </a:r>
            <a:r>
              <a:rPr lang="en-US" sz="2500" b="1" dirty="0" err="1">
                <a:solidFill>
                  <a:srgbClr val="000000"/>
                </a:solidFill>
                <a:latin typeface="Calibri (MS) Bold"/>
                <a:ea typeface="Calibri (MS) Bold"/>
                <a:cs typeface="Calibri (MS) Bold"/>
                <a:sym typeface="Calibri (MS) Bold"/>
              </a:rPr>
              <a:t>Mythe</a:t>
            </a:r>
            <a:r>
              <a:rPr lang="en-US" sz="2500" b="1" dirty="0">
                <a:solidFill>
                  <a:srgbClr val="000000"/>
                </a:solidFill>
                <a:latin typeface="Calibri (MS) Bold"/>
                <a:ea typeface="Calibri (MS) Bold"/>
                <a:cs typeface="Calibri (MS) Bold"/>
                <a:sym typeface="Calibri (MS) Bold"/>
              </a:rPr>
              <a:t> 10 – </a:t>
            </a:r>
            <a:r>
              <a:rPr lang="en-US" sz="2500" b="1" dirty="0" err="1">
                <a:solidFill>
                  <a:srgbClr val="000000"/>
                </a:solidFill>
                <a:latin typeface="Calibri (MS) Bold"/>
                <a:ea typeface="Calibri (MS) Bold"/>
                <a:cs typeface="Calibri (MS) Bold"/>
                <a:sym typeface="Calibri (MS) Bold"/>
              </a:rPr>
              <a:t>intersectionnalité</a:t>
            </a:r>
            <a:r>
              <a:rPr lang="en-US" sz="2500" b="1" dirty="0">
                <a:solidFill>
                  <a:srgbClr val="000000"/>
                </a:solidFill>
                <a:latin typeface="Calibri (MS) Bold"/>
                <a:ea typeface="Calibri (MS) Bold"/>
                <a:cs typeface="Calibri (MS) Bold"/>
                <a:sym typeface="Calibri (MS) Bold"/>
              </a:rPr>
              <a:t> : </a:t>
            </a:r>
          </a:p>
          <a:p>
            <a:pPr algn="ctr">
              <a:lnSpc>
                <a:spcPts val="2975"/>
              </a:lnSpc>
            </a:pPr>
            <a:r>
              <a:rPr lang="fr-CA" sz="2500" noProof="0" dirty="0">
                <a:solidFill>
                  <a:srgbClr val="000000"/>
                </a:solidFill>
                <a:latin typeface="Calibri (MS)"/>
                <a:ea typeface="Calibri (MS)"/>
                <a:cs typeface="Calibri (MS)"/>
                <a:sym typeface="Calibri (MS)"/>
              </a:rPr>
              <a:t>« Les féminicides sont des cas extrêmes. Ce n’est pas représentatif de la majorité des relations.»</a:t>
            </a:r>
          </a:p>
        </p:txBody>
      </p:sp>
      <p:sp>
        <p:nvSpPr>
          <p:cNvPr id="4" name="AutoShape 4"/>
          <p:cNvSpPr/>
          <p:nvPr>
            <p:custDataLst>
              <p:tags r:id="rId3"/>
            </p:custDataLst>
          </p:nvPr>
        </p:nvSpPr>
        <p:spPr>
          <a:xfrm>
            <a:off x="4699682" y="1603065"/>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161085" y="2077896"/>
            <a:ext cx="16827245" cy="8034828"/>
          </a:xfrm>
          <a:prstGeom prst="rect">
            <a:avLst/>
          </a:prstGeom>
        </p:spPr>
        <p:txBody>
          <a:bodyPr lIns="0" tIns="0" rIns="0" bIns="0" rtlCol="0" anchor="t">
            <a:spAutoFit/>
          </a:bodyPr>
          <a:lstStyle/>
          <a:p>
            <a:pPr algn="l">
              <a:lnSpc>
                <a:spcPts val="2582"/>
              </a:lnSpc>
            </a:pPr>
            <a:r>
              <a:rPr lang="fr-CA" sz="2152" noProof="0" dirty="0">
                <a:solidFill>
                  <a:srgbClr val="000000"/>
                </a:solidFill>
                <a:latin typeface="Calibri (MS)"/>
                <a:ea typeface="Calibri (MS)"/>
                <a:cs typeface="Calibri (MS)"/>
                <a:sym typeface="Calibri (MS)"/>
              </a:rPr>
              <a:t>Certaines personnes, en plus de vivre des inégalités liées au fait qu’elles soient des femmes ou des minorités de genre, peuvent être davantage désavantagées parce qu’elles se retrouvent à plusieurs intersections d’oppression.</a:t>
            </a:r>
          </a:p>
          <a:p>
            <a:pPr algn="l">
              <a:lnSpc>
                <a:spcPts val="2582"/>
              </a:lnSpc>
            </a:pPr>
            <a:r>
              <a:rPr lang="fr-CA" sz="2152" noProof="0" dirty="0">
                <a:solidFill>
                  <a:srgbClr val="000000"/>
                </a:solidFill>
                <a:latin typeface="Calibri (MS)"/>
                <a:ea typeface="Calibri (MS)"/>
                <a:cs typeface="Calibri (MS)"/>
                <a:sym typeface="Calibri (MS)"/>
              </a:rPr>
              <a:t>Par exemple, des femmes ou des personnes de minorités de genre autochtones peuvent aussi vivre des inégalités liées à l’histoire coloniale et au racisme systémique.</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pPr>
            <a:r>
              <a:rPr lang="fr-CA" sz="2152" noProof="0" dirty="0">
                <a:solidFill>
                  <a:srgbClr val="000000"/>
                </a:solidFill>
                <a:latin typeface="Calibri (MS)"/>
                <a:ea typeface="Calibri (MS)"/>
                <a:cs typeface="Calibri (MS)"/>
                <a:sym typeface="Calibri (MS)"/>
              </a:rPr>
              <a:t>Saviez-vous que les femmes autochtones sont environ quatre fois plus susceptibles d’être victimes de violence que les femmes allochtones ? Les femmes autochtones représentent 16 % des victimes d’homicide et 11 % des femmes disparues, alors qu’elles ne représentent que 4,3 % de la population du Canada.</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pPr>
            <a:r>
              <a:rPr lang="fr-CA" sz="2152" noProof="0" dirty="0">
                <a:solidFill>
                  <a:srgbClr val="000000"/>
                </a:solidFill>
                <a:latin typeface="Calibri (MS)"/>
                <a:ea typeface="Calibri (MS)"/>
                <a:cs typeface="Calibri (MS)"/>
                <a:sym typeface="Calibri (MS)"/>
              </a:rPr>
              <a:t>Un autre exemple concerne certaines femmes immigrantes. Un phénomène rencontré régulièrement dans les organismes communautaires du Québec qui soutiennent les personnes immigrantes est celui de la violence conjugale en contexte de parrainage. Le parrainage est une procédure d’immigration dans laquelle une personne déjà citoyenne ou résidente permanente au Canada peut parrainer son conjoint ou sa conjointe pour lui permettre d’immigrer et d’obtenir la résidence permanente. Dans ce contexte, la personne qui parraine est appelée le conjoint parrain.</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pPr>
            <a:r>
              <a:rPr lang="fr-CA" sz="2152" noProof="0" dirty="0">
                <a:solidFill>
                  <a:srgbClr val="000000"/>
                </a:solidFill>
                <a:latin typeface="Calibri (MS)"/>
                <a:ea typeface="Calibri (MS)"/>
                <a:cs typeface="Calibri (MS)"/>
                <a:sym typeface="Calibri (MS)"/>
              </a:rPr>
              <a:t>Dans certaines situations, cette relation peut créer une dépendance. Par exemple, la personne parrainée peut craindre de perdre son statut migratoire si la relation se termine. La violence conjugale en contexte de parrainage désigne donc des situations où un conjoint utilise cette dépendance pour exercer du contrôle, de la pression ou de la violence (psychologique, économique ou physique).</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spcBef>
                <a:spcPct val="0"/>
              </a:spcBef>
            </a:pPr>
            <a:r>
              <a:rPr lang="fr-CA" sz="2152" noProof="0" dirty="0">
                <a:solidFill>
                  <a:srgbClr val="000000"/>
                </a:solidFill>
                <a:latin typeface="Calibri (MS)"/>
                <a:ea typeface="Calibri (MS)"/>
                <a:cs typeface="Calibri (MS)"/>
                <a:sym typeface="Calibri (MS)"/>
              </a:rPr>
              <a:t>Malgré que ces situations soient dénoncées, il existe encore peu de ressources adaptées pour soutenir ces femmes au Québec. Dans certains cas, l’option envisagée est de faire une demande de résidence permanente pour considérations humanitaires, mais les délais peuvent parfois être estimés à plus de 10 ans.</a:t>
            </a:r>
          </a:p>
          <a:p>
            <a:pPr algn="r">
              <a:lnSpc>
                <a:spcPts val="1498"/>
              </a:lnSpc>
              <a:spcBef>
                <a:spcPct val="0"/>
              </a:spcBef>
            </a:pPr>
            <a:r>
              <a:rPr lang="en-US" sz="1248" dirty="0">
                <a:solidFill>
                  <a:srgbClr val="000000"/>
                </a:solidFill>
                <a:latin typeface="Calibri (MS)"/>
                <a:ea typeface="Calibri (MS)"/>
                <a:cs typeface="Calibri (MS)"/>
                <a:sym typeface="Calibri (MS)"/>
              </a:rPr>
              <a:t>Sources : </a:t>
            </a:r>
            <a:r>
              <a:rPr lang="en-US" sz="1248" dirty="0">
                <a:solidFill>
                  <a:srgbClr val="000000"/>
                </a:solidFill>
                <a:latin typeface="Calibri (MS)"/>
                <a:ea typeface="Calibri (MS)"/>
                <a:cs typeface="Calibri (MS)"/>
                <a:sym typeface="Calibri (MS)"/>
                <a:hlinkClick r:id="rId10"/>
              </a:rPr>
              <a:t>www.afn.ca/fr/droits-justice/femmes-et-filles-autochtones-disparues-et-assassinees/</a:t>
            </a:r>
            <a:r>
              <a:rPr lang="en-US" sz="1248" dirty="0">
                <a:solidFill>
                  <a:srgbClr val="000000"/>
                </a:solidFill>
                <a:latin typeface="Calibri (MS)"/>
                <a:ea typeface="Calibri (MS)"/>
                <a:cs typeface="Calibri (MS)"/>
                <a:sym typeface="Calibri (MS)"/>
              </a:rPr>
              <a:t> </a:t>
            </a:r>
          </a:p>
          <a:p>
            <a:pPr algn="r">
              <a:lnSpc>
                <a:spcPts val="1498"/>
              </a:lnSpc>
              <a:spcBef>
                <a:spcPct val="0"/>
              </a:spcBef>
            </a:pPr>
            <a:r>
              <a:rPr lang="en-US" sz="1248" dirty="0">
                <a:solidFill>
                  <a:srgbClr val="000000"/>
                </a:solidFill>
                <a:latin typeface="Calibri (MS)"/>
                <a:ea typeface="Calibri (MS)"/>
                <a:cs typeface="Calibri (MS)"/>
                <a:sym typeface="Calibri (MS)"/>
                <a:hlinkClick r:id="rId11"/>
              </a:rPr>
              <a:t>www.lapresse.ca/actualites/2026-03-11/les-femmes-immigrantes-parrainees-par-des-conjoints-violents-une-realite-meconnue.php</a:t>
            </a:r>
            <a:r>
              <a:rPr lang="en-US" sz="1248" dirty="0">
                <a:solidFill>
                  <a:srgbClr val="000000"/>
                </a:solidFill>
                <a:latin typeface="Calibri (MS)"/>
                <a:ea typeface="Calibri (MS)"/>
                <a:cs typeface="Calibri (MS)"/>
                <a:sym typeface="Calibri (MS)"/>
              </a:rPr>
              <a:t> </a:t>
            </a:r>
          </a:p>
          <a:p>
            <a:pPr algn="ctr">
              <a:lnSpc>
                <a:spcPts val="2697"/>
              </a:lnSpc>
              <a:spcBef>
                <a:spcPct val="0"/>
              </a:spcBef>
            </a:pPr>
            <a:endParaRPr lang="en-US" sz="1248" dirty="0">
              <a:solidFill>
                <a:srgbClr val="000000"/>
              </a:solidFill>
              <a:latin typeface="Calibri (MS)"/>
              <a:ea typeface="Calibri (MS)"/>
              <a:cs typeface="Calibri (MS)"/>
              <a:sym typeface="Calibri (MS)"/>
            </a:endParaRPr>
          </a:p>
          <a:p>
            <a:pPr algn="ctr">
              <a:lnSpc>
                <a:spcPts val="2697"/>
              </a:lnSpc>
              <a:spcBef>
                <a:spcPct val="0"/>
              </a:spcBef>
            </a:pPr>
            <a:endParaRPr lang="en-US" sz="1248" dirty="0">
              <a:solidFill>
                <a:srgbClr val="000000"/>
              </a:solidFill>
              <a:latin typeface="Calibri (MS)"/>
              <a:ea typeface="Calibri (MS)"/>
              <a:cs typeface="Calibri (MS)"/>
              <a:sym typeface="Calibri (MS)"/>
            </a:endParaRPr>
          </a:p>
        </p:txBody>
      </p:sp>
      <p:sp>
        <p:nvSpPr>
          <p:cNvPr id="15" name="ZoneTexte 14">
            <a:extLst>
              <a:ext uri="{FF2B5EF4-FFF2-40B4-BE49-F238E27FC236}">
                <a16:creationId xmlns:a16="http://schemas.microsoft.com/office/drawing/2014/main" id="{C553C6FB-B7D7-D7BA-0DB4-99522B29C15E}"/>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algn="l">
              <a:lnSpc>
                <a:spcPts val="4369"/>
              </a:lnSpc>
            </a:pPr>
            <a:endParaRPr dirty="0"/>
          </a:p>
          <a:p>
            <a:pPr algn="l">
              <a:lnSpc>
                <a:spcPts val="2941"/>
              </a:lnSpc>
            </a:pPr>
            <a:endParaRPr lang="en-US" sz="3671" b="1" dirty="0">
              <a:solidFill>
                <a:srgbClr val="000000"/>
              </a:solidFill>
              <a:latin typeface="Calibri (MS) Bold"/>
              <a:ea typeface="Calibri (MS) Bold"/>
              <a:cs typeface="Calibri (MS) Bold"/>
              <a:sym typeface="Calibri (MS) Bold"/>
            </a:endParaRPr>
          </a:p>
        </p:txBody>
      </p:sp>
      <p:grpSp>
        <p:nvGrpSpPr>
          <p:cNvPr id="13" name="Group 13"/>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fr-FR"/>
            </a:p>
          </p:txBody>
        </p:sp>
        <p:sp>
          <p:nvSpPr>
            <p:cNvPr id="15" name="Freeform 15"/>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endParaRPr lang="fr-FR"/>
            </a:p>
          </p:txBody>
        </p:sp>
        <p:sp>
          <p:nvSpPr>
            <p:cNvPr id="16" name="Freeform 16"/>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fr-FR"/>
            </a:p>
          </p:txBody>
        </p:sp>
        <p:sp>
          <p:nvSpPr>
            <p:cNvPr id="17" name="Freeform 17"/>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fr-FR"/>
            </a:p>
          </p:txBody>
        </p:sp>
      </p:grpSp>
      <p:grpSp>
        <p:nvGrpSpPr>
          <p:cNvPr id="18" name="Group 18"/>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fr-FR"/>
            </a:p>
          </p:txBody>
        </p:sp>
        <p:sp>
          <p:nvSpPr>
            <p:cNvPr id="20" name="Freeform 20"/>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endParaRPr lang="fr-FR"/>
            </a:p>
          </p:txBody>
        </p:sp>
        <p:sp>
          <p:nvSpPr>
            <p:cNvPr id="21" name="Freeform 21"/>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fr-FR"/>
            </a:p>
          </p:txBody>
        </p:sp>
        <p:sp>
          <p:nvSpPr>
            <p:cNvPr id="22" name="Freeform 22"/>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fr-FR"/>
            </a:p>
          </p:txBody>
        </p:sp>
      </p:grpSp>
      <p:grpSp>
        <p:nvGrpSpPr>
          <p:cNvPr id="23" name="Group 23"/>
          <p:cNvGrpSpPr>
            <a:grpSpLocks noChangeAspect="1"/>
          </p:cNvGrpSpPr>
          <p:nvPr>
            <p:custDataLst>
              <p:tags r:id="rId8"/>
            </p:custDataLst>
          </p:nvPr>
        </p:nvGrpSpPr>
        <p:grpSpPr>
          <a:xfrm>
            <a:off x="14262112" y="5635087"/>
            <a:ext cx="2208945" cy="2566154"/>
            <a:chOff x="0" y="0"/>
            <a:chExt cx="5466080" cy="6350000"/>
          </a:xfrm>
        </p:grpSpPr>
        <p:sp>
          <p:nvSpPr>
            <p:cNvPr id="24" name="Freeform 24"/>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fr-FR"/>
            </a:p>
          </p:txBody>
        </p:sp>
        <p:sp>
          <p:nvSpPr>
            <p:cNvPr id="25" name="Freeform 25"/>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endParaRPr lang="fr-FR"/>
            </a:p>
          </p:txBody>
        </p:sp>
        <p:sp>
          <p:nvSpPr>
            <p:cNvPr id="26" name="Freeform 26"/>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fr-FR"/>
            </a:p>
          </p:txBody>
        </p:sp>
        <p:sp>
          <p:nvSpPr>
            <p:cNvPr id="27" name="Freeform 27"/>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fr-FR"/>
            </a:p>
          </p:txBody>
        </p:sp>
      </p:grpSp>
      <p:grpSp>
        <p:nvGrpSpPr>
          <p:cNvPr id="28" name="Group 28"/>
          <p:cNvGrpSpPr>
            <a:grpSpLocks noChangeAspect="1"/>
          </p:cNvGrpSpPr>
          <p:nvPr>
            <p:custDataLst>
              <p:tags r:id="rId9"/>
            </p:custDataLst>
          </p:nvPr>
        </p:nvGrpSpPr>
        <p:grpSpPr>
          <a:xfrm>
            <a:off x="11559001" y="8007494"/>
            <a:ext cx="1742192" cy="2023922"/>
            <a:chOff x="0" y="0"/>
            <a:chExt cx="5466080" cy="6350000"/>
          </a:xfrm>
        </p:grpSpPr>
        <p:sp>
          <p:nvSpPr>
            <p:cNvPr id="29" name="Freeform 29"/>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fr-FR"/>
            </a:p>
          </p:txBody>
        </p:sp>
        <p:sp>
          <p:nvSpPr>
            <p:cNvPr id="30" name="Freeform 30"/>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endParaRPr lang="fr-FR"/>
            </a:p>
          </p:txBody>
        </p:sp>
        <p:sp>
          <p:nvSpPr>
            <p:cNvPr id="31" name="Freeform 31"/>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fr-FR"/>
            </a:p>
          </p:txBody>
        </p:sp>
        <p:sp>
          <p:nvSpPr>
            <p:cNvPr id="32" name="Freeform 32"/>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fr-FR"/>
            </a:p>
          </p:txBody>
        </p:sp>
      </p:grpSp>
      <p:grpSp>
        <p:nvGrpSpPr>
          <p:cNvPr id="33" name="Group 33"/>
          <p:cNvGrpSpPr/>
          <p:nvPr>
            <p:custDataLst>
              <p:tags r:id="rId10"/>
            </p:custDataLst>
          </p:nvPr>
        </p:nvGrpSpPr>
        <p:grpSpPr>
          <a:xfrm>
            <a:off x="12760675" y="-174981"/>
            <a:ext cx="2859574" cy="11267948"/>
            <a:chOff x="0" y="0"/>
            <a:chExt cx="3812765" cy="15023931"/>
          </a:xfrm>
        </p:grpSpPr>
        <p:sp>
          <p:nvSpPr>
            <p:cNvPr id="34" name="AutoShape 34"/>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endParaRPr lang="fr-FR"/>
            </a:p>
          </p:txBody>
        </p:sp>
        <p:sp>
          <p:nvSpPr>
            <p:cNvPr id="35" name="AutoShape 35"/>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endParaRPr lang="fr-FR"/>
            </a:p>
          </p:txBody>
        </p:sp>
        <p:sp>
          <p:nvSpPr>
            <p:cNvPr id="36" name="AutoShape 36"/>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endParaRPr lang="fr-FR"/>
            </a:p>
          </p:txBody>
        </p:sp>
        <p:sp>
          <p:nvSpPr>
            <p:cNvPr id="37" name="AutoShape 37"/>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endParaRPr lang="fr-FR"/>
            </a:p>
          </p:txBody>
        </p:sp>
        <p:sp>
          <p:nvSpPr>
            <p:cNvPr id="38" name="AutoShape 38"/>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endParaRPr lang="fr-FR"/>
            </a:p>
          </p:txBody>
        </p:sp>
      </p:grpSp>
      <p:sp>
        <p:nvSpPr>
          <p:cNvPr id="39" name="TextBox 39"/>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algn="l">
              <a:lnSpc>
                <a:spcPts val="6688"/>
              </a:lnSpc>
            </a:pPr>
            <a:r>
              <a:rPr lang="fr-CA" sz="7600" b="1" noProof="0" dirty="0">
                <a:solidFill>
                  <a:srgbClr val="000000"/>
                </a:solidFill>
                <a:latin typeface="Calibri (MS) Bold"/>
                <a:ea typeface="Calibri (MS) Bold"/>
                <a:cs typeface="Calibri (MS) Bold"/>
                <a:sym typeface="Calibri (MS) Bold"/>
              </a:rPr>
              <a:t>Bravo, </a:t>
            </a:r>
            <a:r>
              <a:rPr lang="fr-CA" sz="7600" b="1" dirty="0">
                <a:solidFill>
                  <a:srgbClr val="000000"/>
                </a:solidFill>
                <a:latin typeface="Calibri (MS) Bold"/>
                <a:ea typeface="Calibri (MS) Bold"/>
                <a:cs typeface="Calibri (MS) Bold"/>
                <a:sym typeface="Calibri (MS) Bold"/>
              </a:rPr>
              <a:t>vous avez </a:t>
            </a:r>
            <a:r>
              <a:rPr lang="fr-CA" sz="7600" b="1" noProof="0" dirty="0">
                <a:solidFill>
                  <a:srgbClr val="000000"/>
                </a:solidFill>
                <a:latin typeface="Calibri (MS) Bold"/>
                <a:ea typeface="Calibri (MS) Bold"/>
                <a:cs typeface="Calibri (MS) Bold"/>
                <a:sym typeface="Calibri (MS) Bold"/>
              </a:rPr>
              <a:t>franchi la ligne d’arrivée de </a:t>
            </a:r>
            <a:r>
              <a:rPr lang="fr-CA" sz="7600" b="1" dirty="0">
                <a:solidFill>
                  <a:srgbClr val="000000"/>
                </a:solidFill>
                <a:latin typeface="Calibri (MS) Bold"/>
                <a:ea typeface="Calibri (MS) Bold"/>
                <a:cs typeface="Calibri (MS) Bold"/>
                <a:sym typeface="Calibri (MS) Bold"/>
              </a:rPr>
              <a:t>votre</a:t>
            </a:r>
            <a:r>
              <a:rPr lang="fr-CA" sz="7600" b="1" noProof="0" dirty="0">
                <a:solidFill>
                  <a:srgbClr val="000000"/>
                </a:solidFill>
                <a:latin typeface="Calibri (MS) Bold"/>
                <a:ea typeface="Calibri (MS) Bold"/>
                <a:cs typeface="Calibri (MS) Bold"/>
                <a:sym typeface="Calibri (MS) Bold"/>
              </a:rPr>
              <a:t> trousse </a:t>
            </a:r>
          </a:p>
          <a:p>
            <a:pPr algn="l">
              <a:lnSpc>
                <a:spcPts val="6688"/>
              </a:lnSpc>
            </a:pPr>
            <a:r>
              <a:rPr lang="fr-CA" sz="7600" b="1" noProof="0" dirty="0">
                <a:solidFill>
                  <a:srgbClr val="000000"/>
                </a:solidFill>
                <a:latin typeface="Calibri (MS) Bold"/>
                <a:ea typeface="Calibri (MS) Bold"/>
                <a:cs typeface="Calibri (MS) Bold"/>
                <a:sym typeface="Calibri (MS) Bold"/>
              </a:rPr>
              <a:t>d’enquête ! </a:t>
            </a:r>
            <a:br>
              <a:rPr lang="fr-CA" sz="7600" b="1" noProof="0" dirty="0">
                <a:solidFill>
                  <a:srgbClr val="000000"/>
                </a:solidFill>
                <a:latin typeface="Calibri (MS) Bold"/>
                <a:ea typeface="Calibri (MS) Bold"/>
                <a:cs typeface="Calibri (MS) Bold"/>
                <a:sym typeface="Calibri (MS) Bold"/>
              </a:rPr>
            </a:br>
            <a:endParaRPr lang="fr-CA" sz="7600" b="1" noProof="0" dirty="0">
              <a:solidFill>
                <a:srgbClr val="000000"/>
              </a:solidFill>
              <a:latin typeface="Calibri (MS) Bold"/>
              <a:ea typeface="Calibri (MS) Bold"/>
              <a:cs typeface="Calibri (MS) Bold"/>
              <a:sym typeface="Calibri (MS) Bold"/>
            </a:endParaRPr>
          </a:p>
          <a:p>
            <a:pPr>
              <a:lnSpc>
                <a:spcPts val="6688"/>
              </a:lnSpc>
            </a:pPr>
            <a:r>
              <a:rPr lang="fr-CA" sz="3670" b="1" dirty="0">
                <a:solidFill>
                  <a:srgbClr val="000000"/>
                </a:solidFill>
                <a:latin typeface="Calibri (MS) Bold"/>
                <a:ea typeface="Calibri (MS) Bold"/>
                <a:cs typeface="Calibri (MS) Bold"/>
                <a:sym typeface="Calibri (MS) Bold"/>
              </a:rPr>
              <a:t>Quels constats formulez-vous à partir de votre analyse ?</a:t>
            </a:r>
          </a:p>
          <a:p>
            <a:pPr algn="l">
              <a:lnSpc>
                <a:spcPts val="6688"/>
              </a:lnSpc>
            </a:pPr>
            <a:endParaRPr lang="fr-CA" sz="7600" b="1" noProof="0" dirty="0">
              <a:solidFill>
                <a:srgbClr val="000000"/>
              </a:solidFill>
              <a:latin typeface="Calibri (MS) Bold"/>
              <a:ea typeface="Calibri (MS) Bold"/>
              <a:cs typeface="Calibri (MS) Bold"/>
              <a:sym typeface="Calibri (MS) Bold"/>
            </a:endParaRPr>
          </a:p>
          <a:p>
            <a:pPr algn="l">
              <a:lnSpc>
                <a:spcPts val="6688"/>
              </a:lnSpc>
            </a:pPr>
            <a:endParaRPr lang="en-US" sz="7600" b="1" dirty="0">
              <a:solidFill>
                <a:srgbClr val="000000"/>
              </a:solidFill>
              <a:latin typeface="Calibri (MS) Bold"/>
              <a:ea typeface="Calibri (MS) Bold"/>
              <a:cs typeface="Calibri (MS) Bold"/>
              <a:sym typeface="Calibri (MS) Bold"/>
            </a:endParaRPr>
          </a:p>
          <a:p>
            <a:pPr algn="l">
              <a:lnSpc>
                <a:spcPts val="6688"/>
              </a:lnSpc>
            </a:pPr>
            <a:endParaRPr lang="en-US" sz="7600" b="1" dirty="0">
              <a:solidFill>
                <a:srgbClr val="000000"/>
              </a:solidFill>
              <a:latin typeface="Calibri (MS) Bold"/>
              <a:ea typeface="Calibri (MS) Bold"/>
              <a:cs typeface="Calibri (MS) Bold"/>
              <a:sym typeface="Calibri (MS) Bold"/>
            </a:endParaRPr>
          </a:p>
          <a:p>
            <a:pPr algn="l">
              <a:lnSpc>
                <a:spcPts val="6688"/>
              </a:lnSpc>
            </a:pPr>
            <a:endParaRPr lang="en-US" sz="7600" b="1" dirty="0">
              <a:solidFill>
                <a:srgbClr val="000000"/>
              </a:solidFill>
              <a:latin typeface="Calibri (MS) Bold"/>
              <a:ea typeface="Calibri (MS) Bold"/>
              <a:cs typeface="Calibri (MS) Bold"/>
              <a:sym typeface="Calibri (MS) Bold"/>
            </a:endParaRPr>
          </a:p>
          <a:p>
            <a:pPr algn="l">
              <a:lnSpc>
                <a:spcPts val="6688"/>
              </a:lnSpc>
            </a:pPr>
            <a:endParaRPr lang="en-US" sz="7600" b="1" dirty="0">
              <a:solidFill>
                <a:srgbClr val="000000"/>
              </a:solidFill>
              <a:latin typeface="Calibri (MS) Bold"/>
              <a:ea typeface="Calibri (MS) Bold"/>
              <a:cs typeface="Calibri (MS) Bold"/>
              <a:sym typeface="Calibri (MS) Bold"/>
            </a:endParaRPr>
          </a:p>
          <a:p>
            <a:pPr algn="l">
              <a:lnSpc>
                <a:spcPts val="6688"/>
              </a:lnSpc>
            </a:pPr>
            <a:endParaRPr lang="en-US" sz="7600" b="1" dirty="0">
              <a:solidFill>
                <a:srgbClr val="000000"/>
              </a:solidFill>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CD66748D-B1F8-78A6-8B5A-ECE6E752126B}"/>
              </a:ext>
            </a:extLst>
          </p:cNvPr>
          <p:cNvSpPr txBox="1"/>
          <p:nvPr>
            <p:custDataLst>
              <p:tags r:id="rId12"/>
            </p:custDataLst>
          </p:nvPr>
        </p:nvSpPr>
        <p:spPr>
          <a:xfrm>
            <a:off x="16873244" y="145127"/>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8E6A72A7-EE49-2D63-A58B-973697A5553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AFC55E1E-7676-117B-5952-760269D1E8F9}"/>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4647DD09-752F-9716-6820-3A2AFB3C65DA}"/>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D847EF2E-A4D7-6685-6865-CDA0F6A5B64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F84134B1-5DB0-835A-C383-7EA69D74F4B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5E52A3DD-F192-60F5-BFDF-968CA3DB1125}"/>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EB34E936-7A9C-DC5B-697C-F4C8D31EA51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AE401026-CE77-851B-2DB0-264DD03E4C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4BEFCB49-1E12-5BCA-51CA-7967EEC265B4}"/>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9E804EAB-DE0C-85E2-2194-FB900CEE71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9E97F23B-A3FE-B415-DB00-6E42FABE06F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472E9D57-6E07-B5D9-3214-3ED91E2CDCAA}"/>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E0950A06-81F3-D32D-B192-1E2E45480433}"/>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AC2CF129-AEF0-FD93-10E8-5A90565405DB}"/>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447971B2-C435-8E00-A89C-658550D148A7}"/>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556A3BBA-DFDC-0119-B6B7-152DD2E68FF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6CBA68E6-BCE5-1D00-5FBF-F630A7767D03}"/>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56F6D61A-073D-5A98-59F2-126D7F8843F2}"/>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D6E08B1A-F707-C561-B74F-21A6F9B223A5}"/>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5831AB8A-4A86-9F2B-43F4-8863B20B25C2}"/>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33C0C5ED-B78D-6AD4-CFBF-2F3032E64BD5}"/>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9992EA8C-B9B8-2C81-E929-20E4C02A653C}"/>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73DADE3E-5FEA-C7F5-0FE7-8DDDB1562FCC}"/>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3D059855-3B29-0B84-D392-78DC4D09F55E}"/>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6B5F8C85-2EEC-3A76-8E37-364CA950D057}"/>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EF08558B-BFD7-2E44-0B7D-DB12161058F1}"/>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DD3BACE4-122B-3BF2-DE2F-0BD7B7A69A9D}"/>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BC317E9C-510F-8843-5CB6-C975197E8E30}"/>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A823840A-29B5-2F92-C968-1A571658E2DC}"/>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8484C819-27E9-44B1-BA69-5DFB371FCF9C}"/>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CA4EEC73-F47D-19A1-8CE3-98101CAEC302}"/>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98DD1013-4484-8A36-B460-C78483E372FF}"/>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C7101FAE-07C1-8F44-DA7E-150C830AE16E}"/>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7614531B-7C53-1A82-E909-2358FA75D099}"/>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51749ECC-4109-DE9B-BC46-76784A6E310F}"/>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044A6AAD-A073-818F-152E-821D8A4F2D66}"/>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E3C795AE-5BC5-E418-B93F-CA7169DA54FB}"/>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0CAD12A9-1BCE-4828-4680-415C84FB092A}"/>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122B0D44-22D5-CBAB-80A2-711048F01697}"/>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AAB1EA7C-6367-01E7-7E09-2647F7D9556C}"/>
              </a:ext>
            </a:extLst>
          </p:cNvPr>
          <p:cNvSpPr txBox="1"/>
          <p:nvPr>
            <p:custDataLst>
              <p:tags r:id="rId12"/>
            </p:custDataLst>
          </p:nvPr>
        </p:nvSpPr>
        <p:spPr>
          <a:xfrm>
            <a:off x="16814798" y="123648"/>
            <a:ext cx="1876654" cy="461665"/>
          </a:xfrm>
          <a:prstGeom prst="rect">
            <a:avLst/>
          </a:prstGeom>
          <a:noFill/>
        </p:spPr>
        <p:txBody>
          <a:bodyPr wrap="square" rtlCol="0">
            <a:spAutoFit/>
          </a:bodyPr>
          <a:lstStyle/>
          <a:p>
            <a:r>
              <a:rPr lang="fr-CA" sz="2400" dirty="0"/>
              <a:t>Mythe 10</a:t>
            </a:r>
          </a:p>
        </p:txBody>
      </p:sp>
    </p:spTree>
    <p:extLst>
      <p:ext uri="{BB962C8B-B14F-4D97-AF65-F5344CB8AC3E}">
        <p14:creationId xmlns:p14="http://schemas.microsoft.com/office/powerpoint/2010/main" val="8987160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735440"/>
            <a:ext cx="9971328" cy="844424"/>
          </a:xfrm>
          <a:prstGeom prst="rect">
            <a:avLst/>
          </a:prstGeom>
        </p:spPr>
        <p:txBody>
          <a:bodyPr lIns="0" tIns="0" rIns="0" bIns="0" rtlCol="0" anchor="t">
            <a:spAutoFit/>
          </a:bodyPr>
          <a:lstStyle/>
          <a:p>
            <a:pPr algn="ctr">
              <a:lnSpc>
                <a:spcPts val="5831"/>
              </a:lnSpc>
            </a:pPr>
            <a:r>
              <a:rPr lang="en-US" sz="4900" b="1">
                <a:solidFill>
                  <a:srgbClr val="000000"/>
                </a:solidFill>
                <a:latin typeface="Calibri (MS) Bold"/>
                <a:ea typeface="Calibri (MS) Bold"/>
                <a:cs typeface="Calibri (MS) Bold"/>
                <a:sym typeface="Calibri (MS) Bold"/>
              </a:rPr>
              <a:t>Trousse d’enquête - Mythe 11</a:t>
            </a:r>
          </a:p>
        </p:txBody>
      </p:sp>
      <p:sp>
        <p:nvSpPr>
          <p:cNvPr id="35" name="TextBox 35"/>
          <p:cNvSpPr txBox="1"/>
          <p:nvPr>
            <p:custDataLst>
              <p:tags r:id="rId12"/>
            </p:custDataLst>
          </p:nvPr>
        </p:nvSpPr>
        <p:spPr>
          <a:xfrm>
            <a:off x="5415875" y="4950751"/>
            <a:ext cx="6823831" cy="2382519"/>
          </a:xfrm>
          <a:prstGeom prst="rect">
            <a:avLst/>
          </a:prstGeom>
        </p:spPr>
        <p:txBody>
          <a:bodyPr lIns="0" tIns="0" rIns="0" bIns="0" rtlCol="0" anchor="t">
            <a:spAutoFit/>
          </a:bodyPr>
          <a:lstStyle/>
          <a:p>
            <a:pPr algn="ctr">
              <a:lnSpc>
                <a:spcPts val="3220"/>
              </a:lnSpc>
            </a:pPr>
            <a:r>
              <a:rPr lang="en-US" sz="2300">
                <a:solidFill>
                  <a:srgbClr val="FFFFFF"/>
                </a:solidFill>
                <a:latin typeface="Calibri (MS)"/>
                <a:ea typeface="Calibri (MS)"/>
                <a:cs typeface="Calibri (MS)"/>
                <a:sym typeface="Calibri (MS)"/>
              </a:rPr>
              <a:t>« Désolé, mais la science est claire : il existe seulement deux genres. Homme et Femme. Le reste, c’est de l’idéologie. »</a:t>
            </a:r>
          </a:p>
          <a:p>
            <a:pPr algn="ctr">
              <a:lnSpc>
                <a:spcPts val="3220"/>
              </a:lnSpc>
            </a:pPr>
            <a:endParaRPr lang="en-US" sz="2300">
              <a:solidFill>
                <a:srgbClr val="FFFFFF"/>
              </a:solidFill>
              <a:latin typeface="Calibri (MS)"/>
              <a:ea typeface="Calibri (MS)"/>
              <a:cs typeface="Calibri (MS)"/>
              <a:sym typeface="Calibri (MS)"/>
            </a:endParaRPr>
          </a:p>
          <a:p>
            <a:pPr algn="ctr">
              <a:lnSpc>
                <a:spcPts val="2940"/>
              </a:lnSpc>
            </a:pPr>
            <a:endParaRPr lang="en-US" sz="2300">
              <a:solidFill>
                <a:srgbClr val="FFFFFF"/>
              </a:solidFill>
              <a:latin typeface="Calibri (MS)"/>
              <a:ea typeface="Calibri (MS)"/>
              <a:cs typeface="Calibri (MS)"/>
              <a:sym typeface="Calibri (MS)"/>
            </a:endParaRPr>
          </a:p>
          <a:p>
            <a:pPr algn="ctr">
              <a:lnSpc>
                <a:spcPts val="2940"/>
              </a:lnSpc>
            </a:pPr>
            <a:endParaRPr lang="en-US" sz="2300">
              <a:solidFill>
                <a:srgbClr val="FFFFFF"/>
              </a:solidFill>
              <a:latin typeface="Calibri (MS)"/>
              <a:ea typeface="Calibri (MS)"/>
              <a:cs typeface="Calibri (MS)"/>
              <a:sym typeface="Calibri (MS)"/>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74243"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889743" y="1279086"/>
            <a:ext cx="17310878" cy="7963975"/>
          </a:xfrm>
          <a:prstGeom prst="rect">
            <a:avLst/>
          </a:prstGeom>
        </p:spPr>
        <p:txBody>
          <a:bodyPr lIns="0" tIns="0" rIns="0" bIns="0" rtlCol="0" anchor="t">
            <a:spAutoFit/>
          </a:bodyPr>
          <a:lstStyle/>
          <a:p>
            <a:pPr algn="l">
              <a:lnSpc>
                <a:spcPts val="2971"/>
              </a:lnSpc>
            </a:pPr>
            <a:r>
              <a:rPr lang="fr-CA" sz="2476" noProof="0" dirty="0">
                <a:solidFill>
                  <a:srgbClr val="000000"/>
                </a:solidFill>
                <a:latin typeface="Calibri (MS)"/>
                <a:ea typeface="Calibri (MS)"/>
                <a:cs typeface="Calibri (MS)"/>
                <a:sym typeface="Calibri (MS)"/>
              </a:rPr>
              <a:t>Ce mythe repose sur une confusion entre sexe biologique et genre, et sur la perception que la biologie détermine de manière stricte les catégories humaines. L’idée selon laquelle il n’existerait que deux genres est une construction sociale qui s’ancre dans des traditions scientifiques et sociales anciennes, où les différences biologiques étaient interprétées comme déterminantes pour le rôle social, l’identité et le comportement.</a:t>
            </a:r>
          </a:p>
          <a:p>
            <a:pPr algn="l">
              <a:lnSpc>
                <a:spcPts val="2971"/>
              </a:lnSpc>
            </a:pPr>
            <a:r>
              <a:rPr lang="fr-CA" sz="2476" noProof="0" dirty="0">
                <a:solidFill>
                  <a:srgbClr val="000000"/>
                </a:solidFill>
                <a:latin typeface="Calibri (MS)"/>
                <a:ea typeface="Calibri (MS)"/>
                <a:cs typeface="Calibri (MS)"/>
                <a:sym typeface="Calibri (MS)"/>
              </a:rPr>
              <a:t>Le genre ne renvoie pas à la biologie, mais aux rôles, attentes et normes sociales associés au masculin et au féminin. Par exemple, l’idée qu’un homme ne doit pas pleurer ou qu’une femme doit être douce correspond à des attentes culturelles. Différentes disciplines scientifiques, telles que l’anthropologie, ont largement montré que ces normes changent selon les sociétés et les époques.</a:t>
            </a:r>
          </a:p>
          <a:p>
            <a:pPr algn="l">
              <a:lnSpc>
                <a:spcPts val="2971"/>
              </a:lnSpc>
            </a:pPr>
            <a:endParaRPr lang="fr-CA" sz="2476" noProof="0" dirty="0">
              <a:solidFill>
                <a:srgbClr val="000000"/>
              </a:solidFill>
              <a:latin typeface="Calibri (MS)"/>
              <a:ea typeface="Calibri (MS)"/>
              <a:cs typeface="Calibri (MS)"/>
              <a:sym typeface="Calibri (MS)"/>
            </a:endParaRPr>
          </a:p>
          <a:p>
            <a:pPr algn="l">
              <a:lnSpc>
                <a:spcPts val="2971"/>
              </a:lnSpc>
            </a:pPr>
            <a:r>
              <a:rPr lang="fr-CA" sz="2476" noProof="0" dirty="0">
                <a:solidFill>
                  <a:srgbClr val="000000"/>
                </a:solidFill>
                <a:latin typeface="Calibri (MS)"/>
                <a:ea typeface="Calibri (MS)"/>
                <a:cs typeface="Calibri (MS)"/>
                <a:sym typeface="Calibri (MS)"/>
              </a:rPr>
              <a:t>Le système binaire masculin/féminin est devenu la norme dominante en Europe et s’est imposé dans de nombreux territoires avec la colonisation. Pourtant, plusieurs sociétés reconnaissaient déjà des identités de genre diverses, notamment les personnes « aux deux esprits » dans certaines communautés autochtones d’Amérique. Cette diversité a fortement été réprimée lors de la colonisation et de l’évangélisation.</a:t>
            </a:r>
          </a:p>
          <a:p>
            <a:pPr algn="l">
              <a:lnSpc>
                <a:spcPts val="2971"/>
              </a:lnSpc>
            </a:pPr>
            <a:endParaRPr lang="fr-CA" sz="2476" noProof="0" dirty="0">
              <a:solidFill>
                <a:srgbClr val="000000"/>
              </a:solidFill>
              <a:latin typeface="Calibri (MS)"/>
              <a:ea typeface="Calibri (MS)"/>
              <a:cs typeface="Calibri (MS)"/>
              <a:sym typeface="Calibri (MS)"/>
            </a:endParaRPr>
          </a:p>
          <a:p>
            <a:pPr algn="l">
              <a:lnSpc>
                <a:spcPts val="2971"/>
              </a:lnSpc>
            </a:pPr>
            <a:r>
              <a:rPr lang="fr-CA" sz="2476" noProof="0" dirty="0">
                <a:solidFill>
                  <a:srgbClr val="000000"/>
                </a:solidFill>
                <a:latin typeface="Calibri (MS)"/>
                <a:ea typeface="Calibri (MS)"/>
                <a:cs typeface="Calibri (MS)"/>
                <a:sym typeface="Calibri (MS)"/>
              </a:rPr>
              <a:t>Le discours qui affirme qu’il n’existerait que deux genres ignore les nombreuses données qui montrent que le genre est une construction sociale et culturelle, modulée par des normes, des attentes et des expériences individuelles. En outre, ce mythe est souvent renforcé par des discours médiatiques, politiques ou religieux qui présentent les identités trans, non binaires ou autres identités de genre comme des « modifications idéologiques » plutôt que comme des réalités vécues et documentées. En effet, certaines personnes présentent la question du genre comme une menace aux normes sociales dites traditionnelles.</a:t>
            </a:r>
          </a:p>
          <a:p>
            <a:pPr algn="l">
              <a:lnSpc>
                <a:spcPts val="2971"/>
              </a:lnSpc>
            </a:pPr>
            <a:endParaRPr lang="fr-CA" sz="2476" noProof="0" dirty="0">
              <a:solidFill>
                <a:srgbClr val="000000"/>
              </a:solidFill>
              <a:latin typeface="Calibri (MS)"/>
              <a:ea typeface="Calibri (MS)"/>
              <a:cs typeface="Calibri (MS)"/>
              <a:sym typeface="Calibri (MS)"/>
            </a:endParaRPr>
          </a:p>
          <a:p>
            <a:pPr algn="r">
              <a:lnSpc>
                <a:spcPts val="1698"/>
              </a:lnSpc>
            </a:pPr>
            <a:r>
              <a:rPr lang="en-US" sz="1617" dirty="0">
                <a:solidFill>
                  <a:srgbClr val="000000"/>
                </a:solidFill>
                <a:latin typeface="Calibri (MS)"/>
                <a:ea typeface="Calibri (MS)"/>
                <a:cs typeface="Calibri (MS)"/>
                <a:sym typeface="Calibri (MS)"/>
              </a:rPr>
              <a:t>Sources : </a:t>
            </a:r>
            <a:r>
              <a:rPr lang="en-US" sz="1617" dirty="0">
                <a:solidFill>
                  <a:srgbClr val="000000"/>
                </a:solidFill>
                <a:latin typeface="Calibri (MS)"/>
                <a:ea typeface="Calibri (MS)"/>
                <a:cs typeface="Calibri (MS)"/>
                <a:sym typeface="Calibri (MS)"/>
                <a:hlinkClick r:id="rId10"/>
              </a:rPr>
              <a:t>www.radiofrance.fr/franceculture/podcasts/le-fil-sciences/grands-ou-petits-d-ou-cela-vient-il</a:t>
            </a:r>
            <a:r>
              <a:rPr lang="en-US" sz="1617" dirty="0">
                <a:solidFill>
                  <a:srgbClr val="000000"/>
                </a:solidFill>
                <a:latin typeface="Calibri (MS)"/>
                <a:ea typeface="Calibri (MS)"/>
                <a:cs typeface="Calibri (MS)"/>
                <a:sym typeface="Calibri (MS)"/>
              </a:rPr>
              <a:t> </a:t>
            </a:r>
          </a:p>
          <a:p>
            <a:pPr algn="r">
              <a:lnSpc>
                <a:spcPts val="1698"/>
              </a:lnSpc>
            </a:pPr>
            <a:r>
              <a:rPr lang="en-US" sz="1617" dirty="0">
                <a:solidFill>
                  <a:srgbClr val="000000"/>
                </a:solidFill>
                <a:latin typeface="Calibri (MS)"/>
                <a:ea typeface="Calibri (MS)"/>
                <a:cs typeface="Calibri (MS)"/>
                <a:sym typeface="Calibri (MS)"/>
              </a:rPr>
              <a:t> </a:t>
            </a:r>
            <a:r>
              <a:rPr lang="en-US" sz="1617" dirty="0">
                <a:solidFill>
                  <a:srgbClr val="000000"/>
                </a:solidFill>
                <a:latin typeface="Calibri (MS)"/>
                <a:ea typeface="Calibri (MS)"/>
                <a:cs typeface="Calibri (MS)"/>
                <a:sym typeface="Calibri (MS)"/>
                <a:hlinkClick r:id="rId11"/>
              </a:rPr>
              <a:t>www.ici.radio-canada.ca/ohdio/premiere/emissions/premiere-heure/segments/rattrapage/1841810/livre-revolution-identites-genre-enfin-expliquee-michel-dorais</a:t>
            </a:r>
            <a:r>
              <a:rPr lang="en-US" sz="1617" dirty="0">
                <a:solidFill>
                  <a:srgbClr val="000000"/>
                </a:solidFill>
                <a:latin typeface="Calibri (MS)"/>
                <a:ea typeface="Calibri (MS)"/>
                <a:cs typeface="Calibri (MS)"/>
                <a:sym typeface="Calibri (MS)"/>
              </a:rPr>
              <a:t> </a:t>
            </a:r>
          </a:p>
          <a:p>
            <a:pPr algn="r">
              <a:lnSpc>
                <a:spcPts val="1698"/>
              </a:lnSpc>
            </a:pPr>
            <a:endParaRPr lang="en-US" sz="1617" dirty="0">
              <a:solidFill>
                <a:srgbClr val="000000"/>
              </a:solidFill>
              <a:latin typeface="Calibri (MS)"/>
              <a:ea typeface="Calibri (MS)"/>
              <a:cs typeface="Calibri (MS)"/>
              <a:sym typeface="Calibri (MS)"/>
            </a:endParaRPr>
          </a:p>
        </p:txBody>
      </p:sp>
      <p:sp>
        <p:nvSpPr>
          <p:cNvPr id="13" name="Freeform 13"/>
          <p:cNvSpPr/>
          <p:nvPr>
            <p:custDataLst>
              <p:tags r:id="rId6"/>
            </p:custDataLst>
          </p:nvPr>
        </p:nvSpPr>
        <p:spPr>
          <a:xfrm>
            <a:off x="12954000" y="130907"/>
            <a:ext cx="838201" cy="1052764"/>
          </a:xfrm>
          <a:custGeom>
            <a:avLst/>
            <a:gdLst/>
            <a:ahLst/>
            <a:cxnLst/>
            <a:rect l="l" t="t" r="r" b="b"/>
            <a:pathLst>
              <a:path w="1197697" h="1407644">
                <a:moveTo>
                  <a:pt x="0" y="0"/>
                </a:moveTo>
                <a:lnTo>
                  <a:pt x="1197698" y="0"/>
                </a:lnTo>
                <a:lnTo>
                  <a:pt x="1197698" y="1407644"/>
                </a:lnTo>
                <a:lnTo>
                  <a:pt x="0" y="140764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4" name="TextBox 14"/>
          <p:cNvSpPr txBox="1"/>
          <p:nvPr>
            <p:custDataLst>
              <p:tags r:id="rId7"/>
            </p:custDataLst>
          </p:nvPr>
        </p:nvSpPr>
        <p:spPr>
          <a:xfrm>
            <a:off x="863306" y="35492"/>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sp>
        <p:nvSpPr>
          <p:cNvPr id="15" name="ZoneTexte 14">
            <a:extLst>
              <a:ext uri="{FF2B5EF4-FFF2-40B4-BE49-F238E27FC236}">
                <a16:creationId xmlns:a16="http://schemas.microsoft.com/office/drawing/2014/main" id="{EF348EED-A7AF-4412-AD5F-C9C678B84A52}"/>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3235839" y="0"/>
            <a:ext cx="2121309" cy="1919785"/>
          </a:xfrm>
          <a:custGeom>
            <a:avLst/>
            <a:gdLst/>
            <a:ahLst/>
            <a:cxnLst/>
            <a:rect l="l" t="t" r="r" b="b"/>
            <a:pathLst>
              <a:path w="2121309" h="1919785">
                <a:moveTo>
                  <a:pt x="0" y="0"/>
                </a:moveTo>
                <a:lnTo>
                  <a:pt x="2121309" y="0"/>
                </a:lnTo>
                <a:lnTo>
                  <a:pt x="2121309" y="1919785"/>
                </a:lnTo>
                <a:lnTo>
                  <a:pt x="0" y="1919785"/>
                </a:lnTo>
                <a:lnTo>
                  <a:pt x="0" y="0"/>
                </a:lnTo>
                <a:close/>
              </a:path>
            </a:pathLst>
          </a:custGeom>
          <a:blipFill>
            <a:blip r:embed="rId12"/>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6"/>
            </p:custDataLst>
          </p:nvPr>
        </p:nvGrpSpPr>
        <p:grpSpPr>
          <a:xfrm>
            <a:off x="1621515" y="2324100"/>
            <a:ext cx="14956590" cy="8939529"/>
            <a:chOff x="0" y="-9525"/>
            <a:chExt cx="3939184" cy="2137820"/>
          </a:xfrm>
        </p:grpSpPr>
        <p:sp>
          <p:nvSpPr>
            <p:cNvPr id="14" name="Freeform 14"/>
            <p:cNvSpPr/>
            <p:nvPr/>
          </p:nvSpPr>
          <p:spPr>
            <a:xfrm>
              <a:off x="0" y="0"/>
              <a:ext cx="3939184" cy="1650634"/>
            </a:xfrm>
            <a:custGeom>
              <a:avLst/>
              <a:gdLst/>
              <a:ahLst/>
              <a:cxnLst/>
              <a:rect l="l" t="t" r="r" b="b"/>
              <a:pathLst>
                <a:path w="3939184" h="2128295">
                  <a:moveTo>
                    <a:pt x="6212" y="0"/>
                  </a:moveTo>
                  <a:lnTo>
                    <a:pt x="3932973" y="0"/>
                  </a:lnTo>
                  <a:cubicBezTo>
                    <a:pt x="3934620" y="0"/>
                    <a:pt x="3936200" y="654"/>
                    <a:pt x="3937365" y="1819"/>
                  </a:cubicBezTo>
                  <a:cubicBezTo>
                    <a:pt x="3938530" y="2984"/>
                    <a:pt x="3939184" y="4564"/>
                    <a:pt x="3939184" y="6212"/>
                  </a:cubicBezTo>
                  <a:lnTo>
                    <a:pt x="3939184" y="2122083"/>
                  </a:lnTo>
                  <a:cubicBezTo>
                    <a:pt x="3939184" y="2123731"/>
                    <a:pt x="3938530" y="2125311"/>
                    <a:pt x="3937365" y="2126475"/>
                  </a:cubicBezTo>
                  <a:cubicBezTo>
                    <a:pt x="3936200" y="2127640"/>
                    <a:pt x="3934620" y="2128295"/>
                    <a:pt x="3932973" y="2128295"/>
                  </a:cubicBezTo>
                  <a:lnTo>
                    <a:pt x="6212" y="2128295"/>
                  </a:lnTo>
                  <a:cubicBezTo>
                    <a:pt x="4564" y="2128295"/>
                    <a:pt x="2984" y="2127640"/>
                    <a:pt x="1819" y="2126475"/>
                  </a:cubicBezTo>
                  <a:cubicBezTo>
                    <a:pt x="654" y="2125311"/>
                    <a:pt x="0" y="2123731"/>
                    <a:pt x="0" y="2122083"/>
                  </a:cubicBezTo>
                  <a:lnTo>
                    <a:pt x="0" y="6212"/>
                  </a:lnTo>
                  <a:cubicBezTo>
                    <a:pt x="0" y="4564"/>
                    <a:pt x="654" y="2984"/>
                    <a:pt x="1819" y="1819"/>
                  </a:cubicBezTo>
                  <a:cubicBezTo>
                    <a:pt x="2984" y="654"/>
                    <a:pt x="4564" y="0"/>
                    <a:pt x="6212"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9525"/>
              <a:ext cx="3939184" cy="2137820"/>
            </a:xfrm>
            <a:prstGeom prst="rect">
              <a:avLst/>
            </a:prstGeom>
          </p:spPr>
          <p:txBody>
            <a:bodyPr lIns="50800" tIns="50800" rIns="50800" bIns="50800" rtlCol="0" anchor="ctr"/>
            <a:lstStyle/>
            <a:p>
              <a:pPr algn="l">
                <a:lnSpc>
                  <a:spcPts val="2999"/>
                </a:lnSpc>
              </a:pPr>
              <a:endParaRPr/>
            </a:p>
          </p:txBody>
        </p:sp>
      </p:grpSp>
      <p:sp>
        <p:nvSpPr>
          <p:cNvPr id="16" name="TextBox 16"/>
          <p:cNvSpPr txBox="1"/>
          <p:nvPr>
            <p:custDataLst>
              <p:tags r:id="rId7"/>
            </p:custDataLst>
          </p:nvPr>
        </p:nvSpPr>
        <p:spPr>
          <a:xfrm>
            <a:off x="1354971" y="695543"/>
            <a:ext cx="15201362" cy="692497"/>
          </a:xfrm>
          <a:prstGeom prst="rect">
            <a:avLst/>
          </a:prstGeom>
        </p:spPr>
        <p:txBody>
          <a:bodyPr lIns="0" tIns="0" rIns="0" bIns="0" rtlCol="0" anchor="t">
            <a:spAutoFit/>
          </a:bodyPr>
          <a:lstStyle/>
          <a:p>
            <a:pPr algn="ctr">
              <a:lnSpc>
                <a:spcPts val="5354"/>
              </a:lnSpc>
            </a:pPr>
            <a:r>
              <a:rPr lang="en-US" sz="5099" b="1" dirty="0">
                <a:solidFill>
                  <a:srgbClr val="000000"/>
                </a:solidFill>
                <a:latin typeface="Calibri (MS) Bold"/>
                <a:ea typeface="Calibri (MS) Bold"/>
                <a:cs typeface="Calibri (MS) Bold"/>
                <a:sym typeface="Calibri (MS) Bold"/>
              </a:rPr>
              <a:t>Perspective </a:t>
            </a:r>
            <a:r>
              <a:rPr lang="en-US" sz="5099" b="1" dirty="0" err="1">
                <a:solidFill>
                  <a:srgbClr val="000000"/>
                </a:solidFill>
                <a:latin typeface="Calibri (MS) Bold"/>
                <a:ea typeface="Calibri (MS) Bold"/>
                <a:cs typeface="Calibri (MS) Bold"/>
                <a:sym typeface="Calibri (MS) Bold"/>
              </a:rPr>
              <a:t>éclairante</a:t>
            </a:r>
            <a:endParaRPr lang="en-US" sz="5099" b="1" dirty="0">
              <a:solidFill>
                <a:srgbClr val="000000"/>
              </a:solidFill>
              <a:latin typeface="Calibri (MS) Bold"/>
              <a:ea typeface="Calibri (MS) Bold"/>
              <a:cs typeface="Calibri (MS) Bold"/>
              <a:sym typeface="Calibri (MS) Bold"/>
            </a:endParaRPr>
          </a:p>
        </p:txBody>
      </p:sp>
      <p:sp>
        <p:nvSpPr>
          <p:cNvPr id="17" name="TextBox 17"/>
          <p:cNvSpPr txBox="1"/>
          <p:nvPr>
            <p:custDataLst>
              <p:tags r:id="rId8"/>
            </p:custDataLst>
          </p:nvPr>
        </p:nvSpPr>
        <p:spPr>
          <a:xfrm>
            <a:off x="2743200" y="8203417"/>
            <a:ext cx="13475422" cy="987450"/>
          </a:xfrm>
          <a:prstGeom prst="rect">
            <a:avLst/>
          </a:prstGeom>
        </p:spPr>
        <p:txBody>
          <a:bodyPr lIns="0" tIns="0" rIns="0" bIns="0" rtlCol="0" anchor="t">
            <a:spAutoFit/>
          </a:bodyPr>
          <a:lstStyle/>
          <a:p>
            <a:pPr algn="ctr">
              <a:lnSpc>
                <a:spcPts val="2886"/>
              </a:lnSpc>
              <a:spcBef>
                <a:spcPct val="0"/>
              </a:spcBef>
            </a:pPr>
            <a:endParaRPr lang="en-US" sz="2199" dirty="0">
              <a:solidFill>
                <a:srgbClr val="FFFFFF"/>
              </a:solidFill>
              <a:latin typeface="Calibri (MS)"/>
              <a:ea typeface="Calibri (MS)"/>
              <a:cs typeface="Calibri (MS)"/>
              <a:sym typeface="Calibri (MS)"/>
              <a:hlinkClick r:id="rId13" tooltip="https://news.un.org/fr/story/2025/11/1157958"/>
            </a:endParaRPr>
          </a:p>
          <a:p>
            <a:pPr algn="r">
              <a:lnSpc>
                <a:spcPts val="1612"/>
              </a:lnSpc>
              <a:spcBef>
                <a:spcPct val="0"/>
              </a:spcBef>
            </a:pPr>
            <a:r>
              <a:rPr lang="en-US" sz="1343" dirty="0">
                <a:solidFill>
                  <a:srgbClr val="FFFFFF"/>
                </a:solidFill>
                <a:latin typeface="Calibri (MS)"/>
                <a:ea typeface="Calibri (MS)"/>
                <a:cs typeface="Calibri (MS)"/>
                <a:sym typeface="Calibri (MS)"/>
              </a:rPr>
              <a:t>Sources : Heyer, É. (</a:t>
            </a:r>
            <a:r>
              <a:rPr lang="en-US" sz="1343" dirty="0" err="1">
                <a:solidFill>
                  <a:srgbClr val="FFFFFF"/>
                </a:solidFill>
                <a:latin typeface="Calibri (MS)"/>
                <a:ea typeface="Calibri (MS)"/>
                <a:cs typeface="Calibri (MS)"/>
                <a:sym typeface="Calibri (MS)"/>
              </a:rPr>
              <a:t>s.d.</a:t>
            </a:r>
            <a:r>
              <a:rPr lang="en-US" sz="1343" dirty="0">
                <a:solidFill>
                  <a:srgbClr val="FFFFFF"/>
                </a:solidFill>
                <a:latin typeface="Calibri (MS)"/>
                <a:ea typeface="Calibri (MS)"/>
                <a:cs typeface="Calibri (MS)"/>
                <a:sym typeface="Calibri (MS)"/>
              </a:rPr>
              <a:t>). </a:t>
            </a:r>
            <a:r>
              <a:rPr lang="en-US" sz="1343" i="1" dirty="0">
                <a:solidFill>
                  <a:srgbClr val="FFFFFF"/>
                </a:solidFill>
                <a:latin typeface="Calibri (MS)"/>
                <a:ea typeface="Calibri (MS)"/>
                <a:cs typeface="Calibri (MS)"/>
                <a:sym typeface="Calibri (MS)"/>
              </a:rPr>
              <a:t>Grands </a:t>
            </a:r>
            <a:r>
              <a:rPr lang="en-US" sz="1343" i="1" dirty="0" err="1">
                <a:solidFill>
                  <a:srgbClr val="FFFFFF"/>
                </a:solidFill>
                <a:latin typeface="Calibri (MS)"/>
                <a:ea typeface="Calibri (MS)"/>
                <a:cs typeface="Calibri (MS)"/>
                <a:sym typeface="Calibri (MS)"/>
              </a:rPr>
              <a:t>ou</a:t>
            </a:r>
            <a:r>
              <a:rPr lang="en-US" sz="1343" i="1" dirty="0">
                <a:solidFill>
                  <a:srgbClr val="FFFFFF"/>
                </a:solidFill>
                <a:latin typeface="Calibri (MS)"/>
                <a:ea typeface="Calibri (MS)"/>
                <a:cs typeface="Calibri (MS)"/>
                <a:sym typeface="Calibri (MS)"/>
              </a:rPr>
              <a:t> petits, </a:t>
            </a:r>
            <a:r>
              <a:rPr lang="en-US" sz="1343" i="1" dirty="0" err="1">
                <a:solidFill>
                  <a:srgbClr val="FFFFFF"/>
                </a:solidFill>
                <a:latin typeface="Calibri (MS)"/>
                <a:ea typeface="Calibri (MS)"/>
                <a:cs typeface="Calibri (MS)"/>
                <a:sym typeface="Calibri (MS)"/>
              </a:rPr>
              <a:t>d'où</a:t>
            </a:r>
            <a:r>
              <a:rPr lang="en-US" sz="1343" i="1" dirty="0">
                <a:solidFill>
                  <a:srgbClr val="FFFFFF"/>
                </a:solidFill>
                <a:latin typeface="Calibri (MS)"/>
                <a:ea typeface="Calibri (MS)"/>
                <a:cs typeface="Calibri (MS)"/>
                <a:sym typeface="Calibri (MS)"/>
              </a:rPr>
              <a:t> </a:t>
            </a:r>
            <a:r>
              <a:rPr lang="en-US" sz="1343" i="1" dirty="0" err="1">
                <a:solidFill>
                  <a:srgbClr val="FFFFFF"/>
                </a:solidFill>
                <a:latin typeface="Calibri (MS)"/>
                <a:ea typeface="Calibri (MS)"/>
                <a:cs typeface="Calibri (MS)"/>
                <a:sym typeface="Calibri (MS)"/>
              </a:rPr>
              <a:t>cela</a:t>
            </a:r>
            <a:r>
              <a:rPr lang="en-US" sz="1343" i="1" dirty="0">
                <a:solidFill>
                  <a:srgbClr val="FFFFFF"/>
                </a:solidFill>
                <a:latin typeface="Calibri (MS)"/>
                <a:ea typeface="Calibri (MS)"/>
                <a:cs typeface="Calibri (MS)"/>
                <a:sym typeface="Calibri (MS)"/>
              </a:rPr>
              <a:t> </a:t>
            </a:r>
            <a:r>
              <a:rPr lang="en-US" sz="1343" i="1" dirty="0" err="1">
                <a:solidFill>
                  <a:srgbClr val="FFFFFF"/>
                </a:solidFill>
                <a:latin typeface="Calibri (MS)"/>
                <a:ea typeface="Calibri (MS)"/>
                <a:cs typeface="Calibri (MS)"/>
                <a:sym typeface="Calibri (MS)"/>
              </a:rPr>
              <a:t>vient</a:t>
            </a:r>
            <a:r>
              <a:rPr lang="en-US" sz="1343" i="1" dirty="0">
                <a:solidFill>
                  <a:srgbClr val="FFFFFF"/>
                </a:solidFill>
                <a:latin typeface="Calibri (MS)"/>
                <a:ea typeface="Calibri (MS)"/>
                <a:cs typeface="Calibri (MS)"/>
                <a:sym typeface="Calibri (MS)"/>
              </a:rPr>
              <a:t>-il ?  </a:t>
            </a:r>
            <a:r>
              <a:rPr lang="en-US" sz="1343" dirty="0">
                <a:solidFill>
                  <a:srgbClr val="FFFFFF"/>
                </a:solidFill>
                <a:latin typeface="Calibri (MS)"/>
                <a:ea typeface="Calibri (MS)"/>
                <a:cs typeface="Calibri (MS)"/>
                <a:sym typeface="Calibri (MS)"/>
              </a:rPr>
              <a:t>France Culture, Fil Sciences. </a:t>
            </a:r>
          </a:p>
          <a:p>
            <a:pPr algn="r">
              <a:lnSpc>
                <a:spcPts val="1612"/>
              </a:lnSpc>
              <a:spcBef>
                <a:spcPct val="0"/>
              </a:spcBef>
            </a:pPr>
            <a:r>
              <a:rPr lang="en-US" sz="1343" dirty="0">
                <a:solidFill>
                  <a:srgbClr val="FFFFFF"/>
                </a:solidFill>
                <a:latin typeface="Calibri (MS)"/>
                <a:ea typeface="Calibri (MS)"/>
                <a:cs typeface="Calibri (MS)"/>
                <a:sym typeface="Calibri (MS)"/>
              </a:rPr>
              <a:t>Heyer, </a:t>
            </a:r>
            <a:r>
              <a:rPr lang="en-US" sz="1343" dirty="0" err="1">
                <a:solidFill>
                  <a:srgbClr val="FFFFFF"/>
                </a:solidFill>
                <a:latin typeface="Calibri (MS)"/>
                <a:ea typeface="Calibri (MS)"/>
                <a:cs typeface="Calibri (MS)"/>
                <a:sym typeface="Calibri (MS)"/>
              </a:rPr>
              <a:t>É</a:t>
            </a:r>
            <a:r>
              <a:rPr lang="en-US" sz="1343" dirty="0">
                <a:solidFill>
                  <a:srgbClr val="FFFFFF"/>
                </a:solidFill>
                <a:latin typeface="Calibri (MS)"/>
                <a:ea typeface="Calibri (MS)"/>
                <a:cs typeface="Calibri (MS)"/>
                <a:sym typeface="Calibri (MS)"/>
              </a:rPr>
              <a:t>. (</a:t>
            </a:r>
            <a:r>
              <a:rPr lang="en-US" sz="1343" dirty="0" err="1">
                <a:solidFill>
                  <a:srgbClr val="FFFFFF"/>
                </a:solidFill>
                <a:latin typeface="Calibri (MS)"/>
                <a:ea typeface="Calibri (MS)"/>
                <a:cs typeface="Calibri (MS)"/>
                <a:sym typeface="Calibri (MS)"/>
              </a:rPr>
              <a:t>s.d.</a:t>
            </a:r>
            <a:r>
              <a:rPr lang="en-US" sz="1343" dirty="0">
                <a:solidFill>
                  <a:srgbClr val="FFFFFF"/>
                </a:solidFill>
                <a:latin typeface="Calibri (MS)"/>
                <a:ea typeface="Calibri (MS)"/>
                <a:cs typeface="Calibri (MS)"/>
                <a:sym typeface="Calibri (MS)"/>
              </a:rPr>
              <a:t>). </a:t>
            </a:r>
            <a:r>
              <a:rPr lang="en-US" sz="1343" i="1" dirty="0">
                <a:solidFill>
                  <a:srgbClr val="FFFFFF"/>
                </a:solidFill>
                <a:latin typeface="Calibri (MS)"/>
                <a:ea typeface="Calibri (MS)"/>
                <a:cs typeface="Calibri (MS)"/>
                <a:sym typeface="Calibri (MS)"/>
              </a:rPr>
              <a:t>Sexe et genre : </a:t>
            </a:r>
            <a:r>
              <a:rPr lang="en-US" sz="1343" i="1" dirty="0" err="1">
                <a:solidFill>
                  <a:srgbClr val="FFFFFF"/>
                </a:solidFill>
                <a:latin typeface="Calibri (MS)"/>
                <a:ea typeface="Calibri (MS)"/>
                <a:cs typeface="Calibri (MS)"/>
                <a:sym typeface="Calibri (MS)"/>
              </a:rPr>
              <a:t>pourquoi</a:t>
            </a:r>
            <a:r>
              <a:rPr lang="en-US" sz="1343" i="1" dirty="0">
                <a:solidFill>
                  <a:srgbClr val="FFFFFF"/>
                </a:solidFill>
                <a:latin typeface="Calibri (MS)"/>
                <a:ea typeface="Calibri (MS)"/>
                <a:cs typeface="Calibri (MS)"/>
                <a:sym typeface="Calibri (MS)"/>
              </a:rPr>
              <a:t> </a:t>
            </a:r>
            <a:r>
              <a:rPr lang="en-US" sz="1343" i="1" dirty="0" err="1">
                <a:solidFill>
                  <a:srgbClr val="FFFFFF"/>
                </a:solidFill>
                <a:latin typeface="Calibri (MS)"/>
                <a:ea typeface="Calibri (MS)"/>
                <a:cs typeface="Calibri (MS)"/>
                <a:sym typeface="Calibri (MS)"/>
              </a:rPr>
              <a:t>cette</a:t>
            </a:r>
            <a:r>
              <a:rPr lang="en-US" sz="1343" i="1" dirty="0">
                <a:solidFill>
                  <a:srgbClr val="FFFFFF"/>
                </a:solidFill>
                <a:latin typeface="Calibri (MS)"/>
                <a:ea typeface="Calibri (MS)"/>
                <a:cs typeface="Calibri (MS)"/>
                <a:sym typeface="Calibri (MS)"/>
              </a:rPr>
              <a:t> distinction est-</a:t>
            </a:r>
            <a:r>
              <a:rPr lang="en-US" sz="1343" i="1" dirty="0" err="1">
                <a:solidFill>
                  <a:srgbClr val="FFFFFF"/>
                </a:solidFill>
                <a:latin typeface="Calibri (MS)"/>
                <a:ea typeface="Calibri (MS)"/>
                <a:cs typeface="Calibri (MS)"/>
                <a:sym typeface="Calibri (MS)"/>
              </a:rPr>
              <a:t>elle</a:t>
            </a:r>
            <a:r>
              <a:rPr lang="en-US" sz="1343" i="1" dirty="0">
                <a:solidFill>
                  <a:srgbClr val="FFFFFF"/>
                </a:solidFill>
                <a:latin typeface="Calibri (MS)"/>
                <a:ea typeface="Calibri (MS)"/>
                <a:cs typeface="Calibri (MS)"/>
                <a:sym typeface="Calibri (MS)"/>
              </a:rPr>
              <a:t> </a:t>
            </a:r>
            <a:r>
              <a:rPr lang="en-US" sz="1343" i="1" dirty="0" err="1">
                <a:solidFill>
                  <a:srgbClr val="FFFFFF"/>
                </a:solidFill>
                <a:latin typeface="Calibri (MS)"/>
                <a:ea typeface="Calibri (MS)"/>
                <a:cs typeface="Calibri (MS)"/>
                <a:sym typeface="Calibri (MS)"/>
              </a:rPr>
              <a:t>si</a:t>
            </a:r>
            <a:r>
              <a:rPr lang="en-US" sz="1343" i="1" dirty="0">
                <a:solidFill>
                  <a:srgbClr val="FFFFFF"/>
                </a:solidFill>
                <a:latin typeface="Calibri (MS)"/>
                <a:ea typeface="Calibri (MS)"/>
                <a:cs typeface="Calibri (MS)"/>
                <a:sym typeface="Calibri (MS)"/>
              </a:rPr>
              <a:t> </a:t>
            </a:r>
            <a:r>
              <a:rPr lang="en-US" sz="1343" i="1" dirty="0" err="1">
                <a:solidFill>
                  <a:srgbClr val="FFFFFF"/>
                </a:solidFill>
                <a:latin typeface="Calibri (MS)"/>
                <a:ea typeface="Calibri (MS)"/>
                <a:cs typeface="Calibri (MS)"/>
                <a:sym typeface="Calibri (MS)"/>
              </a:rPr>
              <a:t>importante</a:t>
            </a:r>
            <a:r>
              <a:rPr lang="en-US" sz="1343" i="1" dirty="0">
                <a:solidFill>
                  <a:srgbClr val="FFFFFF"/>
                </a:solidFill>
                <a:latin typeface="Calibri (MS)"/>
                <a:ea typeface="Calibri (MS)"/>
                <a:cs typeface="Calibri (MS)"/>
                <a:sym typeface="Calibri (MS)"/>
              </a:rPr>
              <a:t> ?  </a:t>
            </a:r>
            <a:r>
              <a:rPr lang="en-US" sz="1343" dirty="0">
                <a:solidFill>
                  <a:srgbClr val="FFFFFF"/>
                </a:solidFill>
                <a:latin typeface="Calibri (MS)"/>
                <a:ea typeface="Calibri (MS)"/>
                <a:cs typeface="Calibri (MS)"/>
                <a:sym typeface="Calibri (MS)"/>
              </a:rPr>
              <a:t>France Culture, Fil Sciences.</a:t>
            </a:r>
          </a:p>
          <a:p>
            <a:pPr algn="r">
              <a:lnSpc>
                <a:spcPts val="1612"/>
              </a:lnSpc>
              <a:spcBef>
                <a:spcPct val="0"/>
              </a:spcBef>
            </a:pPr>
            <a:endParaRPr lang="en-US" sz="1343" dirty="0">
              <a:solidFill>
                <a:srgbClr val="FFFFFF"/>
              </a:solidFill>
              <a:latin typeface="Calibri (MS)"/>
              <a:ea typeface="Calibri (MS)"/>
              <a:cs typeface="Calibri (MS)"/>
              <a:sym typeface="Calibri (MS)"/>
            </a:endParaRPr>
          </a:p>
        </p:txBody>
      </p:sp>
      <p:sp>
        <p:nvSpPr>
          <p:cNvPr id="22" name="ZoneTexte 21">
            <a:extLst>
              <a:ext uri="{FF2B5EF4-FFF2-40B4-BE49-F238E27FC236}">
                <a16:creationId xmlns:a16="http://schemas.microsoft.com/office/drawing/2014/main" id="{681BAC11-E5FD-5817-8210-C699A0887348}"/>
              </a:ext>
            </a:extLst>
          </p:cNvPr>
          <p:cNvSpPr txBox="1"/>
          <p:nvPr>
            <p:custDataLst>
              <p:tags r:id="rId9"/>
            </p:custDataLst>
          </p:nvPr>
        </p:nvSpPr>
        <p:spPr>
          <a:xfrm>
            <a:off x="1709895" y="2694217"/>
            <a:ext cx="14651333" cy="5509200"/>
          </a:xfrm>
          <a:prstGeom prst="rect">
            <a:avLst/>
          </a:prstGeom>
          <a:noFill/>
        </p:spPr>
        <p:txBody>
          <a:bodyPr wrap="square">
            <a:spAutoFit/>
          </a:bodyPr>
          <a:lstStyle/>
          <a:p>
            <a:pPr>
              <a:buNone/>
            </a:pPr>
            <a:r>
              <a:rPr lang="fr-CA" sz="2200" dirty="0">
                <a:solidFill>
                  <a:schemeClr val="bg1"/>
                </a:solidFill>
              </a:rPr>
              <a:t>La généticienne Évelyne Heyer nous apprend quelque chose de surprenant. Oui, oui ! Même quelque chose qui semble aussi biologique que notre taille n’est pas déterminée uniquement par nos gènes. On pourrait penser qu’on naît simplement « grand » ou « petit » parce que c’est écrit dans notre ADN. Mais en réalité, ce qu’on mange, où on vit, les maladies qu’on attrape ou non — tout cela influence aussi notre corps.</a:t>
            </a:r>
          </a:p>
          <a:p>
            <a:pPr>
              <a:buNone/>
            </a:pPr>
            <a:r>
              <a:rPr lang="fr-CA" sz="2200" dirty="0">
                <a:solidFill>
                  <a:schemeClr val="bg1"/>
                </a:solidFill>
              </a:rPr>
              <a:t>La preuve ? En à peine 100 ans, les femmes sud-coréennes ont grandi d’environ 20 cm en moyenne. Pas parce que leurs gènes ont changé, mais parce que leur alimentation et leurs conditions de vie se sont améliorées. Ce que ça nous montre, c’est que même ce qui semble le plus « biologique » en nous est toujours façonné à la fois par notre corps, notre environnement et notre société.</a:t>
            </a:r>
          </a:p>
          <a:p>
            <a:pPr>
              <a:buNone/>
            </a:pPr>
            <a:r>
              <a:rPr lang="fr-CA" sz="2200" dirty="0">
                <a:solidFill>
                  <a:schemeClr val="bg1"/>
                </a:solidFill>
              </a:rPr>
              <a:t>Pour le sexe et le genre, c’est un peu la même idée !</a:t>
            </a:r>
          </a:p>
          <a:p>
            <a:pPr>
              <a:buNone/>
            </a:pPr>
            <a:r>
              <a:rPr lang="fr-CA" sz="2200" dirty="0">
                <a:solidFill>
                  <a:schemeClr val="bg1"/>
                </a:solidFill>
              </a:rPr>
              <a:t>Saviez-vous qu’environ 1 % de la population mondiale est intersexuée — c’est-à-dire que certaines personnes naissent avec des caractéristiques biologiques (chromosomes, hormones ou organes) qui ne correspondent pas parfaitement aux catégories typiques « mâle » ou « femelle » ? Cela montre que, même sur le plan biologique, le corps humain ne se répartit pas toujours dans deux cases parfaitement distinctes.</a:t>
            </a:r>
          </a:p>
          <a:p>
            <a:pPr>
              <a:buNone/>
            </a:pPr>
            <a:r>
              <a:rPr lang="fr-CA" sz="2200" dirty="0">
                <a:solidFill>
                  <a:schemeClr val="bg1"/>
                </a:solidFill>
              </a:rPr>
              <a:t>Et le genre — les comportements qu’on attend d’une fille ou d’un gars — varie selon les cultures et les époques. Par exemple, en Polynésie, les </a:t>
            </a:r>
            <a:r>
              <a:rPr lang="fr-CA" sz="2200" dirty="0" err="1">
                <a:solidFill>
                  <a:schemeClr val="bg1"/>
                </a:solidFill>
              </a:rPr>
              <a:t>RaeRae</a:t>
            </a:r>
            <a:r>
              <a:rPr lang="fr-CA" sz="2200" dirty="0">
                <a:solidFill>
                  <a:schemeClr val="bg1"/>
                </a:solidFill>
              </a:rPr>
              <a:t> sont des personnes nées de sexe masculin qui vivent au féminin et qui sont socialement reconnues comme telles. La nature est complexe. C’est la société qui, elle, aime les cases.</a:t>
            </a:r>
          </a:p>
        </p:txBody>
      </p:sp>
      <p:sp>
        <p:nvSpPr>
          <p:cNvPr id="18" name="ZoneTexte 17">
            <a:extLst>
              <a:ext uri="{FF2B5EF4-FFF2-40B4-BE49-F238E27FC236}">
                <a16:creationId xmlns:a16="http://schemas.microsoft.com/office/drawing/2014/main" id="{839FC181-F9C6-133B-2BBD-6851ED528B0A}"/>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D56827D6-EC4B-3991-79C1-F32CAA0AD44E}"/>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27C222C5-76E4-4504-6C59-44EAEB555705}"/>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F141A8E8-AF9B-8AD7-0838-DDDBC95E63B4}"/>
              </a:ext>
            </a:extLst>
          </p:cNvPr>
          <p:cNvGraphicFramePr>
            <a:graphicFrameLocks noGrp="1"/>
          </p:cNvGraphicFramePr>
          <p:nvPr>
            <p:custDataLst>
              <p:tags r:id="rId2"/>
            </p:custDataLst>
            <p:extLst>
              <p:ext uri="{D42A27DB-BD31-4B8C-83A1-F6EECF244321}">
                <p14:modId xmlns:p14="http://schemas.microsoft.com/office/powerpoint/2010/main" val="2351991260"/>
              </p:ext>
            </p:extLst>
          </p:nvPr>
        </p:nvGraphicFramePr>
        <p:xfrm>
          <a:off x="1190907" y="1104900"/>
          <a:ext cx="16873105" cy="8721774"/>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84797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873797">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CBCFEF89-4C3C-0BBE-4D29-FEB177E1E472}"/>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CC01A817-EC51-3FC9-6204-D41BAFC710ED}"/>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AA7060E0-8FF1-4D3D-61CE-EC040143E91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08720195-856C-CEF4-A7F5-4372B33DD07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E9588FE7-BE39-2A9D-49C8-507B396DC9B9}"/>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816642A5-7024-A424-4FE1-CD324550292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BD7FAD4C-5CE0-FA1C-F2EE-FB76ABD4F94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32DB3795-8663-A8FA-8C88-B9A0A05F9C3B}"/>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1A269FE3-1E31-2055-66C0-5C5794C659B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C98AB81C-1B0A-E906-5953-44D0212F09B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BE24CFD0-EFB3-5924-F4AE-55B9198DF1D1}"/>
              </a:ext>
            </a:extLst>
          </p:cNvPr>
          <p:cNvSpPr txBox="1"/>
          <p:nvPr>
            <p:custDataLst>
              <p:tags r:id="rId7"/>
            </p:custDataLst>
          </p:nvPr>
        </p:nvSpPr>
        <p:spPr>
          <a:xfrm>
            <a:off x="1190907" y="205732"/>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97658AA5-07B0-22E2-9B7F-6806659CB85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extLst>
      <p:ext uri="{BB962C8B-B14F-4D97-AF65-F5344CB8AC3E}">
        <p14:creationId xmlns:p14="http://schemas.microsoft.com/office/powerpoint/2010/main" val="39990941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1269261" y="6770934"/>
            <a:ext cx="15990039" cy="3376603"/>
            <a:chOff x="0" y="0"/>
            <a:chExt cx="4211368" cy="965725"/>
          </a:xfrm>
        </p:grpSpPr>
        <p:sp>
          <p:nvSpPr>
            <p:cNvPr id="13" name="Freeform 13"/>
            <p:cNvSpPr/>
            <p:nvPr/>
          </p:nvSpPr>
          <p:spPr>
            <a:xfrm>
              <a:off x="0" y="0"/>
              <a:ext cx="4211369" cy="965725"/>
            </a:xfrm>
            <a:custGeom>
              <a:avLst/>
              <a:gdLst/>
              <a:ahLst/>
              <a:cxnLst/>
              <a:rect l="l" t="t" r="r" b="b"/>
              <a:pathLst>
                <a:path w="4211369" h="965725">
                  <a:moveTo>
                    <a:pt x="0" y="0"/>
                  </a:moveTo>
                  <a:lnTo>
                    <a:pt x="4211369" y="0"/>
                  </a:lnTo>
                  <a:lnTo>
                    <a:pt x="4211369" y="965725"/>
                  </a:lnTo>
                  <a:lnTo>
                    <a:pt x="0" y="965725"/>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4211368" cy="975250"/>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6"/>
            </p:custDataLst>
          </p:nvPr>
        </p:nvSpPr>
        <p:spPr>
          <a:xfrm>
            <a:off x="717926" y="295826"/>
            <a:ext cx="13474232" cy="500137"/>
          </a:xfrm>
          <a:prstGeom prst="rect">
            <a:avLst/>
          </a:prstGeom>
        </p:spPr>
        <p:txBody>
          <a:bodyPr lIns="0" tIns="0" rIns="0" bIns="0" rtlCol="0" anchor="t">
            <a:spAutoFit/>
          </a:bodyPr>
          <a:lstStyle/>
          <a:p>
            <a:pPr algn="l">
              <a:lnSpc>
                <a:spcPts val="3906"/>
              </a:lnSpc>
            </a:pP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Qu’est-ce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cette</a:t>
            </a:r>
            <a:r>
              <a:rPr lang="en-US" sz="3100" b="1" dirty="0">
                <a:solidFill>
                  <a:srgbClr val="000000"/>
                </a:solidFill>
                <a:latin typeface="Cloud Soft Bold" panose="020B0604020202020204" charset="0"/>
                <a:ea typeface="Calibri (MS) Bold"/>
                <a:cs typeface="Cloud Soft Bold" panose="020B0604020202020204" charset="0"/>
                <a:sym typeface="Calibri (MS) Bold"/>
              </a:rPr>
              <a:t> idée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produit</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comme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conséquences</a:t>
            </a:r>
            <a:r>
              <a:rPr lang="en-US" sz="3100" b="1" dirty="0">
                <a:solidFill>
                  <a:srgbClr val="000000"/>
                </a:solidFill>
                <a:latin typeface="Cloud Soft Bold" panose="020B0604020202020204" charset="0"/>
                <a:ea typeface="Calibri (MS) Bold"/>
                <a:cs typeface="Cloud Soft Bold" panose="020B0604020202020204" charset="0"/>
                <a:sym typeface="Calibri (MS) Bold"/>
              </a:rPr>
              <a:t> ? </a:t>
            </a:r>
          </a:p>
        </p:txBody>
      </p:sp>
      <p:sp>
        <p:nvSpPr>
          <p:cNvPr id="17" name="TextBox 17"/>
          <p:cNvSpPr txBox="1"/>
          <p:nvPr>
            <p:custDataLst>
              <p:tags r:id="rId7"/>
            </p:custDataLst>
          </p:nvPr>
        </p:nvSpPr>
        <p:spPr>
          <a:xfrm>
            <a:off x="717926" y="983588"/>
            <a:ext cx="17477886" cy="5461047"/>
          </a:xfrm>
          <a:prstGeom prst="rect">
            <a:avLst/>
          </a:prstGeom>
        </p:spPr>
        <p:txBody>
          <a:bodyPr lIns="0" tIns="0" rIns="0" bIns="0" rtlCol="0" anchor="t">
            <a:spAutoFit/>
          </a:bodyPr>
          <a:lstStyle/>
          <a:p>
            <a:pPr algn="just">
              <a:lnSpc>
                <a:spcPts val="3178"/>
              </a:lnSpc>
            </a:pPr>
            <a:r>
              <a:rPr lang="fr-CA" sz="2024" noProof="0" dirty="0">
                <a:solidFill>
                  <a:srgbClr val="000000"/>
                </a:solidFill>
                <a:latin typeface="Calibri (MS)"/>
                <a:ea typeface="Calibri (MS)"/>
                <a:cs typeface="Calibri (MS)"/>
                <a:sym typeface="Calibri (MS)"/>
              </a:rPr>
              <a:t>Présenter le genre comme strictement binaire contribue à nier l’existence ou la légitimité des personnes trans, non binaires ou de genres fluides. Les personnes qui ne correspondent pas aux normes de genre dominantes peuvent alors être victimes de discrimination, de moqueries ou d’exclusion, telles que : discrimination à l’école ou au travail, difficultés d’accès aux soins de santé, rejet familial et souffrances psychologiques.</a:t>
            </a:r>
          </a:p>
          <a:p>
            <a:pPr algn="just">
              <a:lnSpc>
                <a:spcPts val="3178"/>
              </a:lnSpc>
            </a:pPr>
            <a:r>
              <a:rPr lang="fr-CA" sz="2024" noProof="0" dirty="0">
                <a:solidFill>
                  <a:srgbClr val="000000"/>
                </a:solidFill>
                <a:latin typeface="Calibri (MS)"/>
                <a:ea typeface="Calibri (MS)"/>
                <a:cs typeface="Calibri (MS)"/>
                <a:sym typeface="Calibri (MS)"/>
              </a:rPr>
              <a:t>Cette idée renforce également des normes rigides de masculinité et de féminité, limitant la liberté des individus d’exprimer leur identité et d’adopter des rôles sociaux différents de ceux traditionnellement associés à leur sexe biologique.</a:t>
            </a:r>
          </a:p>
          <a:p>
            <a:pPr algn="just">
              <a:lnSpc>
                <a:spcPts val="3178"/>
              </a:lnSpc>
            </a:pPr>
            <a:r>
              <a:rPr lang="fr-CA" sz="2024" noProof="0" dirty="0">
                <a:solidFill>
                  <a:srgbClr val="000000"/>
                </a:solidFill>
                <a:latin typeface="Calibri (MS)"/>
                <a:ea typeface="Calibri (MS)"/>
                <a:cs typeface="Calibri (MS)"/>
                <a:sym typeface="Calibri (MS)"/>
              </a:rPr>
              <a:t>En effet, avoir des normes rigides en matière de genre peut être contraignant pour tout le monde. Par exemple, un jeune garçon à l’école pourrait se faire intimider parce qu’il agit d’une façon jugée trop féminine et ne correspondant pas aux attentes asso</a:t>
            </a:r>
            <a:r>
              <a:rPr lang="fr-CA" sz="2024" u="none" noProof="0" dirty="0">
                <a:solidFill>
                  <a:srgbClr val="000000"/>
                </a:solidFill>
                <a:latin typeface="Calibri (MS)"/>
                <a:ea typeface="Calibri (MS)"/>
                <a:cs typeface="Calibri (MS)"/>
                <a:sym typeface="Calibri (MS)"/>
              </a:rPr>
              <a:t>ciées à son genre, et ce même s’il s’identifie comme garçon. Cela peut l’empêcher d’être lui-même. Agir selon des attentes aussi strictes semble tout sauf naturel, non ? </a:t>
            </a:r>
          </a:p>
          <a:p>
            <a:pPr algn="just">
              <a:lnSpc>
                <a:spcPts val="3178"/>
              </a:lnSpc>
            </a:pPr>
            <a:endParaRPr lang="fr-CA" sz="2024" u="none" noProof="0" dirty="0">
              <a:solidFill>
                <a:srgbClr val="000000"/>
              </a:solidFill>
              <a:latin typeface="Calibri (MS)"/>
              <a:ea typeface="Calibri (MS)"/>
              <a:cs typeface="Calibri (MS)"/>
              <a:sym typeface="Calibri (MS)"/>
            </a:endParaRPr>
          </a:p>
          <a:p>
            <a:pPr algn="just">
              <a:lnSpc>
                <a:spcPts val="3178"/>
              </a:lnSpc>
            </a:pPr>
            <a:r>
              <a:rPr lang="fr-CA" sz="2024" u="none" noProof="0" dirty="0">
                <a:solidFill>
                  <a:srgbClr val="000000"/>
                </a:solidFill>
                <a:latin typeface="Calibri (MS)"/>
                <a:ea typeface="Calibri (MS)"/>
                <a:cs typeface="Calibri (MS)"/>
                <a:sym typeface="Calibri (MS)"/>
              </a:rPr>
              <a:t>En effet, tenir un tel discours valide implicitement la hiérarchie et les privilèges associés aux genres dominants, tout en niant la diversité humaine réelle.</a:t>
            </a:r>
          </a:p>
          <a:p>
            <a:pPr algn="just">
              <a:lnSpc>
                <a:spcPts val="3178"/>
              </a:lnSpc>
            </a:pPr>
            <a:r>
              <a:rPr lang="fr-CA" sz="2024" u="none" noProof="0" dirty="0">
                <a:solidFill>
                  <a:srgbClr val="000000"/>
                </a:solidFill>
                <a:latin typeface="Calibri (MS)"/>
                <a:ea typeface="Calibri (MS)"/>
                <a:cs typeface="Calibri (MS)"/>
                <a:sym typeface="Calibri (MS)"/>
              </a:rPr>
              <a:t>Par ailleurs, ces discours peuvent limiter le débat scientifique et académique. Dans certains contextes, ils s’accompagnent d’appels à censurer des recherches ou des enseignements sur le genre, ce qui peut freiner la diffusion des connaissances et nuire à la compréhension de réalités humaines complexes.</a:t>
            </a:r>
          </a:p>
          <a:p>
            <a:pPr algn="just">
              <a:lnSpc>
                <a:spcPts val="2864"/>
              </a:lnSpc>
            </a:pPr>
            <a:endParaRPr lang="en-US" sz="2024" u="none" dirty="0">
              <a:solidFill>
                <a:srgbClr val="000000"/>
              </a:solidFill>
              <a:latin typeface="Calibri (MS)"/>
              <a:ea typeface="Calibri (MS)"/>
              <a:cs typeface="Calibri (MS)"/>
              <a:sym typeface="Calibri (MS)"/>
            </a:endParaRPr>
          </a:p>
          <a:p>
            <a:pPr algn="l">
              <a:lnSpc>
                <a:spcPts val="982"/>
              </a:lnSpc>
            </a:pPr>
            <a:endParaRPr lang="en-US" sz="2024" u="none" dirty="0">
              <a:solidFill>
                <a:srgbClr val="000000"/>
              </a:solidFill>
              <a:latin typeface="Calibri (MS)"/>
              <a:ea typeface="Calibri (MS)"/>
              <a:cs typeface="Calibri (MS)"/>
              <a:sym typeface="Calibri (MS)"/>
            </a:endParaRPr>
          </a:p>
        </p:txBody>
      </p:sp>
      <p:sp>
        <p:nvSpPr>
          <p:cNvPr id="18" name="TextBox 18"/>
          <p:cNvSpPr txBox="1"/>
          <p:nvPr>
            <p:custDataLst>
              <p:tags r:id="rId8"/>
            </p:custDataLst>
          </p:nvPr>
        </p:nvSpPr>
        <p:spPr>
          <a:xfrm>
            <a:off x="1506663" y="7387275"/>
            <a:ext cx="15515234" cy="4078039"/>
          </a:xfrm>
          <a:prstGeom prst="rect">
            <a:avLst/>
          </a:prstGeom>
        </p:spPr>
        <p:txBody>
          <a:bodyPr lIns="0" tIns="0" rIns="0" bIns="0" rtlCol="0" anchor="t">
            <a:spAutoFit/>
          </a:bodyPr>
          <a:lstStyle/>
          <a:p>
            <a:pPr marL="419055" lvl="1" indent="-209528">
              <a:lnSpc>
                <a:spcPts val="2329"/>
              </a:lnSpc>
              <a:buFont typeface="Arial"/>
              <a:buChar char="•"/>
            </a:pPr>
            <a:r>
              <a:rPr lang="en-US" dirty="0">
                <a:solidFill>
                  <a:srgbClr val="000000"/>
                </a:solidFill>
                <a:ea typeface="Calibri (MS)"/>
                <a:cs typeface="Calibri (MS)"/>
                <a:sym typeface="Calibri (MS)"/>
              </a:rPr>
              <a:t>Environ 0,3 à 0,5 % des Canadiens et </a:t>
            </a:r>
            <a:r>
              <a:rPr lang="fr-CA" noProof="0" dirty="0">
                <a:solidFill>
                  <a:srgbClr val="000000"/>
                </a:solidFill>
                <a:ea typeface="Calibri (MS)"/>
                <a:cs typeface="Calibri (MS)"/>
                <a:sym typeface="Calibri (MS)"/>
              </a:rPr>
              <a:t>Canadiennes âgés de 15 ans et plus s’identifient comme transgenres ou de genre non binaire. </a:t>
            </a:r>
            <a:br>
              <a:rPr lang="fr-CA" noProof="0" dirty="0">
                <a:solidFill>
                  <a:srgbClr val="000000"/>
                </a:solidFill>
                <a:ea typeface="Calibri (MS)"/>
                <a:cs typeface="Calibri (MS)"/>
                <a:sym typeface="Calibri (MS)"/>
              </a:rPr>
            </a:br>
            <a:endParaRPr lang="en-US" dirty="0">
              <a:ea typeface="Calibri (MS)"/>
              <a:cs typeface="Calibri (MS)"/>
              <a:sym typeface="Calibri (MS)"/>
            </a:endParaRPr>
          </a:p>
          <a:p>
            <a:pPr marL="419055" lvl="1" indent="-209528" algn="just">
              <a:lnSpc>
                <a:spcPts val="2329"/>
              </a:lnSpc>
              <a:buFont typeface="Arial"/>
              <a:buChar char="•"/>
            </a:pPr>
            <a:r>
              <a:rPr lang="fr-CA" dirty="0"/>
              <a:t>Selon l’</a:t>
            </a:r>
            <a:r>
              <a:rPr lang="fr-CA" i="1" dirty="0"/>
              <a:t>Étude québécoise sur les rapports sociaux dans un contexte scolaire, de travail et dans la communauté </a:t>
            </a:r>
            <a:r>
              <a:rPr lang="fr-CA" dirty="0"/>
              <a:t>(EQRS), 28 % des personnes lesbiennes, gaies, bisexuelles ou d’une autre orientation qu’hétérosexuelle auraient vécu de l’intimidation ou de la cyberintimidation au moins trois fois par mois au cours des 12 mois précédant l’étude. Les personnes transgenres et non binaires seraient encore plus nombreuses (34 %) à rapporter avoir vécu de l’intimidation ou de la cyberintimidation.</a:t>
            </a:r>
            <a:endParaRPr lang="fr-CA" dirty="0">
              <a:ea typeface="Calibri (MS)"/>
              <a:cs typeface="Calibri (MS)"/>
              <a:sym typeface="Calibri (MS)"/>
            </a:endParaRPr>
          </a:p>
          <a:p>
            <a:pPr marL="209527" lvl="1" algn="r">
              <a:lnSpc>
                <a:spcPts val="2329"/>
              </a:lnSpc>
            </a:pPr>
            <a:endParaRPr lang="en-US" sz="1940" dirty="0">
              <a:latin typeface="Calibri (MS)"/>
              <a:ea typeface="Calibri (MS)"/>
              <a:cs typeface="Calibri (MS)"/>
              <a:sym typeface="Calibri (MS)"/>
            </a:endParaRPr>
          </a:p>
          <a:p>
            <a:pPr marL="209527" lvl="1" algn="r">
              <a:lnSpc>
                <a:spcPts val="2329"/>
              </a:lnSpc>
            </a:pPr>
            <a:r>
              <a:rPr lang="en-US" sz="1240" dirty="0">
                <a:latin typeface="Calibri (MS)"/>
                <a:ea typeface="Calibri (MS)"/>
                <a:cs typeface="Calibri (MS)"/>
                <a:sym typeface="Calibri (MS)"/>
              </a:rPr>
              <a:t>Sources : </a:t>
            </a:r>
            <a:r>
              <a:rPr lang="en-US" sz="1240" dirty="0" err="1">
                <a:latin typeface="Calibri (MS)"/>
                <a:ea typeface="Calibri (MS)"/>
                <a:cs typeface="Calibri (MS)"/>
                <a:sym typeface="Calibri (MS)"/>
              </a:rPr>
              <a:t>Statistique</a:t>
            </a:r>
            <a:r>
              <a:rPr lang="en-US" sz="1240" dirty="0">
                <a:latin typeface="Calibri (MS)"/>
                <a:ea typeface="Calibri (MS)"/>
                <a:cs typeface="Calibri (MS)"/>
                <a:sym typeface="Calibri (MS)"/>
              </a:rPr>
              <a:t> Canada; </a:t>
            </a:r>
            <a:r>
              <a:rPr lang="fr-CA" sz="1240" dirty="0"/>
              <a:t>INSPQ, d’après </a:t>
            </a:r>
            <a:r>
              <a:rPr lang="fr-CA" sz="1240" dirty="0" err="1"/>
              <a:t>Aranibar</a:t>
            </a:r>
            <a:r>
              <a:rPr lang="fr-CA" sz="1240" dirty="0"/>
              <a:t> </a:t>
            </a:r>
            <a:r>
              <a:rPr lang="fr-CA" sz="1240" dirty="0" err="1"/>
              <a:t>Zeballos</a:t>
            </a:r>
            <a:r>
              <a:rPr lang="fr-CA" sz="1240" dirty="0"/>
              <a:t> et Paquette (2024), </a:t>
            </a:r>
            <a:r>
              <a:rPr lang="fr-CA" sz="1240" i="1" dirty="0"/>
              <a:t>L’intimidation et la cyberintimidation au Québec,</a:t>
            </a:r>
            <a:r>
              <a:rPr lang="fr-CA" sz="1240" dirty="0"/>
              <a:t> Institut de la statistique du Québec</a:t>
            </a:r>
            <a:r>
              <a:rPr lang="fr-CA" dirty="0"/>
              <a:t>.</a:t>
            </a:r>
          </a:p>
          <a:p>
            <a:pPr marL="209527" lvl="1" algn="r">
              <a:lnSpc>
                <a:spcPts val="2329"/>
              </a:lnSpc>
            </a:pPr>
            <a:r>
              <a:rPr lang="en-US" sz="1940" dirty="0">
                <a:latin typeface="Calibri (MS)"/>
                <a:ea typeface="Calibri (MS)"/>
                <a:cs typeface="Calibri (MS)"/>
                <a:sym typeface="Calibri (MS)"/>
              </a:rPr>
              <a:t> </a:t>
            </a:r>
          </a:p>
          <a:p>
            <a:pPr marL="419055" lvl="1" indent="-209528" algn="just">
              <a:lnSpc>
                <a:spcPts val="2329"/>
              </a:lnSpc>
              <a:buFont typeface="Arial"/>
              <a:buChar char="•"/>
            </a:pPr>
            <a:endParaRPr lang="en-US" sz="1940" dirty="0">
              <a:latin typeface="Calibri (MS)"/>
              <a:ea typeface="Calibri (MS)"/>
              <a:cs typeface="Calibri (MS)"/>
              <a:sym typeface="Calibri (MS)"/>
            </a:endParaRPr>
          </a:p>
          <a:p>
            <a:pPr algn="just">
              <a:lnSpc>
                <a:spcPts val="2329"/>
              </a:lnSpc>
            </a:pPr>
            <a:endParaRPr lang="en-US" sz="1940" dirty="0">
              <a:latin typeface="Calibri (MS)"/>
              <a:ea typeface="Calibri (MS)"/>
              <a:cs typeface="Calibri (MS)"/>
              <a:sym typeface="Calibri (MS)"/>
            </a:endParaRPr>
          </a:p>
          <a:p>
            <a:pPr algn="just">
              <a:lnSpc>
                <a:spcPts val="2329"/>
              </a:lnSpc>
            </a:pPr>
            <a:endParaRPr lang="en-US" sz="1940" dirty="0">
              <a:solidFill>
                <a:srgbClr val="000000"/>
              </a:solidFill>
              <a:latin typeface="Calibri (MS)"/>
              <a:ea typeface="Calibri (MS)"/>
              <a:cs typeface="Calibri (MS)"/>
              <a:sym typeface="Calibri (MS)"/>
            </a:endParaRPr>
          </a:p>
          <a:p>
            <a:pPr algn="r">
              <a:lnSpc>
                <a:spcPts val="2097"/>
              </a:lnSpc>
              <a:spcBef>
                <a:spcPct val="0"/>
              </a:spcBef>
            </a:pPr>
            <a:endParaRPr lang="en-US" sz="1940" dirty="0">
              <a:solidFill>
                <a:srgbClr val="000000"/>
              </a:solidFill>
              <a:latin typeface="Calibri (MS)"/>
              <a:ea typeface="Calibri (MS)"/>
              <a:cs typeface="Calibri (MS)"/>
              <a:sym typeface="Calibri (MS)"/>
            </a:endParaRPr>
          </a:p>
          <a:p>
            <a:pPr algn="r">
              <a:lnSpc>
                <a:spcPts val="2097"/>
              </a:lnSpc>
              <a:spcBef>
                <a:spcPct val="0"/>
              </a:spcBef>
            </a:pPr>
            <a:endParaRPr lang="en-US" sz="1940" dirty="0">
              <a:solidFill>
                <a:srgbClr val="000000"/>
              </a:solidFill>
              <a:latin typeface="Calibri (MS)"/>
              <a:ea typeface="Calibri (MS)"/>
              <a:cs typeface="Calibri (MS)"/>
              <a:sym typeface="Calibri (MS)"/>
            </a:endParaRPr>
          </a:p>
        </p:txBody>
      </p:sp>
      <p:sp>
        <p:nvSpPr>
          <p:cNvPr id="19" name="Freeform 19"/>
          <p:cNvSpPr/>
          <p:nvPr>
            <p:custDataLst>
              <p:tags r:id="rId9"/>
            </p:custDataLst>
          </p:nvPr>
        </p:nvSpPr>
        <p:spPr>
          <a:xfrm rot="-200567">
            <a:off x="7979838" y="6317736"/>
            <a:ext cx="748387" cy="708324"/>
          </a:xfrm>
          <a:custGeom>
            <a:avLst/>
            <a:gdLst/>
            <a:ahLst/>
            <a:cxnLst/>
            <a:rect l="l" t="t" r="r" b="b"/>
            <a:pathLst>
              <a:path w="1189997" h="906561">
                <a:moveTo>
                  <a:pt x="0" y="0"/>
                </a:moveTo>
                <a:lnTo>
                  <a:pt x="1189997" y="0"/>
                </a:lnTo>
                <a:lnTo>
                  <a:pt x="1189997" y="906561"/>
                </a:lnTo>
                <a:lnTo>
                  <a:pt x="0" y="90656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20" name="TextBox 20"/>
          <p:cNvSpPr txBox="1"/>
          <p:nvPr>
            <p:custDataLst>
              <p:tags r:id="rId10"/>
            </p:custDataLst>
          </p:nvPr>
        </p:nvSpPr>
        <p:spPr>
          <a:xfrm>
            <a:off x="2667000" y="6154834"/>
            <a:ext cx="7995020" cy="566144"/>
          </a:xfrm>
          <a:prstGeom prst="rect">
            <a:avLst/>
          </a:prstGeom>
        </p:spPr>
        <p:txBody>
          <a:bodyPr lIns="0" tIns="0" rIns="0" bIns="0" rtlCol="0" anchor="t">
            <a:spAutoFit/>
          </a:bodyPr>
          <a:lstStyle/>
          <a:p>
            <a:pPr algn="l">
              <a:lnSpc>
                <a:spcPts val="3906"/>
              </a:lnSpc>
            </a:pPr>
            <a:r>
              <a:rPr lang="en-US" sz="3283" b="1" dirty="0">
                <a:solidFill>
                  <a:srgbClr val="000000"/>
                </a:solidFill>
                <a:latin typeface="Calibri (MS) Bold"/>
                <a:ea typeface="Calibri (MS) Bold"/>
                <a:cs typeface="Calibri (MS) Bold"/>
                <a:sym typeface="Calibri (MS) Bold"/>
              </a:rPr>
              <a:t>Les </a:t>
            </a:r>
            <a:r>
              <a:rPr lang="en-US" sz="3283" b="1" dirty="0" err="1">
                <a:solidFill>
                  <a:srgbClr val="000000"/>
                </a:solidFill>
                <a:latin typeface="Calibri (MS) Bold"/>
                <a:ea typeface="Calibri (MS) Bold"/>
                <a:cs typeface="Calibri (MS) Bold"/>
                <a:sym typeface="Calibri (MS) Bold"/>
              </a:rPr>
              <a:t>réalités</a:t>
            </a:r>
            <a:r>
              <a:rPr lang="en-US" sz="3283" b="1" dirty="0">
                <a:solidFill>
                  <a:srgbClr val="000000"/>
                </a:solidFill>
                <a:latin typeface="Calibri (MS) Bold"/>
                <a:ea typeface="Calibri (MS) Bold"/>
                <a:cs typeface="Calibri (MS) Bold"/>
                <a:sym typeface="Calibri (MS) Bold"/>
              </a:rPr>
              <a:t> </a:t>
            </a:r>
            <a:r>
              <a:rPr lang="en-US" sz="3283" b="1" dirty="0" err="1">
                <a:solidFill>
                  <a:srgbClr val="000000"/>
                </a:solidFill>
                <a:latin typeface="Calibri (MS) Bold"/>
                <a:ea typeface="Calibri (MS) Bold"/>
                <a:cs typeface="Calibri (MS) Bold"/>
                <a:sym typeface="Calibri (MS) Bold"/>
              </a:rPr>
              <a:t>vécues</a:t>
            </a:r>
            <a:r>
              <a:rPr lang="en-US" sz="3283" b="1" dirty="0">
                <a:solidFill>
                  <a:srgbClr val="000000"/>
                </a:solidFill>
                <a:latin typeface="Calibri (MS) Bold"/>
                <a:ea typeface="Calibri (MS) Bold"/>
                <a:cs typeface="Calibri (MS) Bold"/>
                <a:sym typeface="Calibri (MS) Bold"/>
              </a:rPr>
              <a:t> </a:t>
            </a:r>
            <a:r>
              <a:rPr lang="en-US" sz="3283" b="1" dirty="0" err="1">
                <a:solidFill>
                  <a:srgbClr val="000000"/>
                </a:solidFill>
                <a:latin typeface="Calibri (MS) Bold"/>
                <a:ea typeface="Calibri (MS) Bold"/>
                <a:cs typeface="Calibri (MS) Bold"/>
                <a:sym typeface="Calibri (MS) Bold"/>
              </a:rPr>
              <a:t>en</a:t>
            </a:r>
            <a:r>
              <a:rPr lang="en-US" sz="3283" b="1" dirty="0">
                <a:solidFill>
                  <a:srgbClr val="000000"/>
                </a:solidFill>
                <a:latin typeface="Calibri (MS) Bold"/>
                <a:ea typeface="Calibri (MS) Bold"/>
                <a:cs typeface="Calibri (MS) Bold"/>
                <a:sym typeface="Calibri (MS) Bold"/>
              </a:rPr>
              <a:t> chiffres</a:t>
            </a:r>
          </a:p>
        </p:txBody>
      </p:sp>
      <p:sp>
        <p:nvSpPr>
          <p:cNvPr id="15" name="ZoneTexte 14">
            <a:extLst>
              <a:ext uri="{FF2B5EF4-FFF2-40B4-BE49-F238E27FC236}">
                <a16:creationId xmlns:a16="http://schemas.microsoft.com/office/drawing/2014/main" id="{A18EE315-8034-4416-52CE-8CC2A88FFB10}"/>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4A04F6B8-2973-08E8-A67B-8116C2940FAF}"/>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57722017-6AF1-ADA4-09A1-BEB4C1757EA2}"/>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3E5847CE-6E41-4D1F-7666-E62434A16D72}"/>
              </a:ext>
            </a:extLst>
          </p:cNvPr>
          <p:cNvGraphicFramePr>
            <a:graphicFrameLocks noGrp="1"/>
          </p:cNvGraphicFramePr>
          <p:nvPr>
            <p:custDataLst>
              <p:tags r:id="rId2"/>
            </p:custDataLst>
            <p:extLst>
              <p:ext uri="{D42A27DB-BD31-4B8C-83A1-F6EECF244321}">
                <p14:modId xmlns:p14="http://schemas.microsoft.com/office/powerpoint/2010/main" val="1826630650"/>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C0621902-8EB0-30DC-49D6-A134FE8BE235}"/>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9D162E0C-3BA1-0B85-4950-73AA75E8A576}"/>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7A5B3789-FFFC-2AE3-3811-46C3FC5E6BB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5E54710D-FBDA-81AA-BE28-E6F3AE1AC3A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A245D1A2-D8FC-5609-6C5B-80F57461E3C0}"/>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F26EFF37-B9CE-866C-5207-BD04010C56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798953A0-508B-6BB4-DD1D-4B41D4C150F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8A3BF6EB-8524-BB73-EEB2-FC835A6DF38D}"/>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E569FC01-1092-1214-C8FD-EBECE4FABDD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5375FCB4-8C43-632A-5DCF-95FD2A1B10C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377BE986-AE34-29CE-2DE0-36B65BA9E4E0}"/>
              </a:ext>
            </a:extLst>
          </p:cNvPr>
          <p:cNvSpPr txBox="1"/>
          <p:nvPr>
            <p:custDataLst>
              <p:tags r:id="rId7"/>
            </p:custDataLst>
          </p:nvPr>
        </p:nvSpPr>
        <p:spPr>
          <a:xfrm>
            <a:off x="1312576" y="299328"/>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8D17F99D-8FC7-6A3B-6231-EF599BA542B2}"/>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extLst>
      <p:ext uri="{BB962C8B-B14F-4D97-AF65-F5344CB8AC3E}">
        <p14:creationId xmlns:p14="http://schemas.microsoft.com/office/powerpoint/2010/main" val="29871466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1169455" y="192306"/>
            <a:ext cx="15835680" cy="1308692"/>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le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3" name="TextBox 13"/>
          <p:cNvSpPr txBox="1"/>
          <p:nvPr>
            <p:custDataLst>
              <p:tags r:id="rId6"/>
            </p:custDataLst>
          </p:nvPr>
        </p:nvSpPr>
        <p:spPr>
          <a:xfrm>
            <a:off x="1192582" y="945236"/>
            <a:ext cx="16948177" cy="6205545"/>
          </a:xfrm>
          <a:prstGeom prst="rect">
            <a:avLst/>
          </a:prstGeom>
        </p:spPr>
        <p:txBody>
          <a:bodyPr lIns="0" tIns="0" rIns="0" bIns="0" rtlCol="0" anchor="t">
            <a:spAutoFit/>
          </a:bodyPr>
          <a:lstStyle/>
          <a:p>
            <a:pPr algn="just">
              <a:lnSpc>
                <a:spcPts val="2453"/>
              </a:lnSpc>
              <a:spcBef>
                <a:spcPct val="0"/>
              </a:spcBef>
            </a:pPr>
            <a:r>
              <a:rPr lang="fr-CA" sz="2044" noProof="0" dirty="0">
                <a:solidFill>
                  <a:srgbClr val="000000"/>
                </a:solidFill>
                <a:latin typeface="Calibri (MS)"/>
                <a:ea typeface="Calibri (MS)"/>
                <a:cs typeface="Calibri (MS)"/>
                <a:sym typeface="Calibri (MS)"/>
              </a:rPr>
              <a:t>Ce mythe est inexact. On entend souvent dire que reconnaître plus de deux genres ne serait « pas naturel » ou « pas scientifique ». Pourtant, affirmer qu’il n’existerait que deux catégories parfaitement distinctes est justement une simplification qui ne reflète pas bien ce que montrent les sciences. Certaines personnes utilisent par exemple l’argument : « regarde les animaux, il y a des mâles et des femelles, c’est comme ça dans la nature ». Mais quand on observe le monde vivant de plus près, la réalité est beaucoup plus variée. </a:t>
            </a:r>
          </a:p>
          <a:p>
            <a:pPr algn="just">
              <a:lnSpc>
                <a:spcPts val="2453"/>
              </a:lnSpc>
              <a:spcBef>
                <a:spcPct val="0"/>
              </a:spcBef>
            </a:pPr>
            <a:endParaRPr lang="fr-CA" sz="2044" dirty="0">
              <a:solidFill>
                <a:srgbClr val="000000"/>
              </a:solidFill>
              <a:latin typeface="Calibri (MS)"/>
              <a:ea typeface="Calibri (MS)"/>
              <a:cs typeface="Calibri (MS)"/>
              <a:sym typeface="Calibri (MS)"/>
            </a:endParaRPr>
          </a:p>
          <a:p>
            <a:pPr algn="just">
              <a:lnSpc>
                <a:spcPts val="2453"/>
              </a:lnSpc>
              <a:spcBef>
                <a:spcPct val="0"/>
              </a:spcBef>
            </a:pPr>
            <a:r>
              <a:rPr lang="fr-CA" sz="2044" noProof="0" dirty="0">
                <a:solidFill>
                  <a:srgbClr val="000000"/>
                </a:solidFill>
                <a:latin typeface="Calibri (MS)"/>
                <a:ea typeface="Calibri (MS)"/>
                <a:cs typeface="Calibri (MS)"/>
                <a:sym typeface="Calibri (MS)"/>
              </a:rPr>
              <a:t>Certaines espèces changent de sexe au cours de leur vie. Par exemple, les poissons-clowns naissent tous mâles, et l’un d’eux peut devenir femelle si la femelle dominante disparaît. Chez d’autres espèces, les rôles associés aux sexes sont très différents de ce que l’on imagine : par exemple, chez les hyènes tachetées, les femelles dominent socialement les mâles. Autrement dit, la nature fonctionne souvent avec de la diversité et des variations, et pas toujours avec deux cases parfaitement fixes. Pareil chez les humains : la biologie ne correspond pas toujours à des catégories parfaitement strictes. Certaines personnes naissent avec des variations dans leurs chromosomes, leurs hormones ou leurs caractéristiques physiques sexuelles. Les sciences sociales montrent aussi que le genre ne correspond pas seulement à l’anatomie, mais aussi aux normes et aux attentes que les sociétés associent au masculin et au féminin.</a:t>
            </a:r>
          </a:p>
          <a:p>
            <a:pPr algn="just">
              <a:lnSpc>
                <a:spcPts val="2453"/>
              </a:lnSpc>
              <a:spcBef>
                <a:spcPct val="0"/>
              </a:spcBef>
            </a:pPr>
            <a:endParaRPr lang="fr-CA" sz="2044" noProof="0" dirty="0">
              <a:solidFill>
                <a:srgbClr val="000000"/>
              </a:solidFill>
              <a:latin typeface="Calibri (MS)"/>
              <a:ea typeface="Calibri (MS)"/>
              <a:cs typeface="Calibri (MS)"/>
              <a:sym typeface="Calibri (MS)"/>
            </a:endParaRPr>
          </a:p>
          <a:p>
            <a:pPr algn="just">
              <a:lnSpc>
                <a:spcPts val="2453"/>
              </a:lnSpc>
              <a:spcBef>
                <a:spcPct val="0"/>
              </a:spcBef>
            </a:pPr>
            <a:r>
              <a:rPr lang="fr-CA" sz="2044" noProof="0" dirty="0">
                <a:solidFill>
                  <a:srgbClr val="000000"/>
                </a:solidFill>
                <a:latin typeface="Calibri (MS)"/>
                <a:ea typeface="Calibri (MS)"/>
                <a:cs typeface="Calibri (MS)"/>
                <a:sym typeface="Calibri (MS)"/>
              </a:rPr>
              <a:t>Pourquoi alors certaines personnes tiennent-elles tant à l’idée qu’il n’existe que deux genres ? Parce que des catégories strictes et des normes de genre rigides permettent souvent de maintenir des rôles sociaux très définis entre hommes et femmes. Historiquement, dans de nombreuses sociétés, ces normes ont servi à organiser les rapports de pouvoir, en attribuant davantage d’autorité politique, économique ou symbolique aux hommes. Les sociologues parlent alors de patriarcat, un système social dans lequel les hommes occupent majoritairement les positions de pouvoir. Maintenir une vision strictement binaire du genre peut ainsi contribuer à préserver un ordre social basé sur des hiérarchies, des rôles différenciés et parfois des inégalités entre les genres.</a:t>
            </a:r>
          </a:p>
          <a:p>
            <a:pPr algn="just">
              <a:lnSpc>
                <a:spcPts val="2219"/>
              </a:lnSpc>
              <a:spcBef>
                <a:spcPct val="0"/>
              </a:spcBef>
            </a:pPr>
            <a:endParaRPr lang="en-US" sz="2044" dirty="0">
              <a:solidFill>
                <a:srgbClr val="000000"/>
              </a:solidFill>
              <a:latin typeface="Calibri (MS)"/>
              <a:ea typeface="Calibri (MS)"/>
              <a:cs typeface="Calibri (MS)"/>
              <a:sym typeface="Calibri (MS)"/>
            </a:endParaRPr>
          </a:p>
          <a:p>
            <a:pPr algn="just">
              <a:lnSpc>
                <a:spcPts val="1751"/>
              </a:lnSpc>
              <a:spcBef>
                <a:spcPct val="0"/>
              </a:spcBef>
            </a:pPr>
            <a:endParaRPr lang="en-US" sz="2044" dirty="0">
              <a:solidFill>
                <a:srgbClr val="000000"/>
              </a:solidFill>
              <a:latin typeface="Calibri (MS)"/>
              <a:ea typeface="Calibri (MS)"/>
              <a:cs typeface="Calibri (MS)"/>
              <a:sym typeface="Calibri (MS)"/>
            </a:endParaRPr>
          </a:p>
          <a:p>
            <a:pPr algn="just">
              <a:lnSpc>
                <a:spcPts val="1751"/>
              </a:lnSpc>
              <a:spcBef>
                <a:spcPct val="0"/>
              </a:spcBef>
            </a:pPr>
            <a:endParaRPr lang="en-US" sz="2044"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2368153" y="7520387"/>
            <a:ext cx="15749478" cy="2606195"/>
            <a:chOff x="0" y="0"/>
            <a:chExt cx="4148011" cy="686405"/>
          </a:xfrm>
        </p:grpSpPr>
        <p:sp>
          <p:nvSpPr>
            <p:cNvPr id="15" name="Freeform 15"/>
            <p:cNvSpPr/>
            <p:nvPr/>
          </p:nvSpPr>
          <p:spPr>
            <a:xfrm>
              <a:off x="0" y="0"/>
              <a:ext cx="4148011" cy="686405"/>
            </a:xfrm>
            <a:custGeom>
              <a:avLst/>
              <a:gdLst/>
              <a:ahLst/>
              <a:cxnLst/>
              <a:rect l="l" t="t" r="r" b="b"/>
              <a:pathLst>
                <a:path w="4148011" h="686405">
                  <a:moveTo>
                    <a:pt x="0" y="0"/>
                  </a:moveTo>
                  <a:lnTo>
                    <a:pt x="4148011" y="0"/>
                  </a:lnTo>
                  <a:lnTo>
                    <a:pt x="4148011" y="686405"/>
                  </a:lnTo>
                  <a:lnTo>
                    <a:pt x="0" y="686405"/>
                  </a:lnTo>
                  <a:close/>
                </a:path>
              </a:pathLst>
            </a:custGeom>
            <a:solidFill>
              <a:srgbClr val="FFFFFF"/>
            </a:solidFill>
            <a:ln w="38100" cap="sq">
              <a:solidFill>
                <a:srgbClr val="000000"/>
              </a:solidFill>
              <a:prstDash val="solid"/>
              <a:miter/>
            </a:ln>
          </p:spPr>
          <p:txBody>
            <a:bodyPr/>
            <a:lstStyle/>
            <a:p>
              <a:endParaRPr lang="fr-FR"/>
            </a:p>
          </p:txBody>
        </p:sp>
        <p:sp>
          <p:nvSpPr>
            <p:cNvPr id="16" name="TextBox 16"/>
            <p:cNvSpPr txBox="1"/>
            <p:nvPr/>
          </p:nvSpPr>
          <p:spPr>
            <a:xfrm>
              <a:off x="0" y="-47625"/>
              <a:ext cx="4148011" cy="734030"/>
            </a:xfrm>
            <a:prstGeom prst="rect">
              <a:avLst/>
            </a:prstGeom>
          </p:spPr>
          <p:txBody>
            <a:bodyPr lIns="50800" tIns="50800" rIns="50800" bIns="50800" rtlCol="0" anchor="ctr"/>
            <a:lstStyle/>
            <a:p>
              <a:pPr algn="ctr">
                <a:lnSpc>
                  <a:spcPts val="2640"/>
                </a:lnSpc>
              </a:pPr>
              <a:r>
                <a:rPr lang="fr-CA" sz="2200" noProof="0" dirty="0">
                  <a:solidFill>
                    <a:srgbClr val="000000"/>
                  </a:solidFill>
                  <a:latin typeface="Calibri (MS)"/>
                  <a:ea typeface="Calibri (MS)"/>
                  <a:cs typeface="Calibri (MS)"/>
                  <a:sym typeface="Calibri (MS)"/>
                </a:rPr>
                <a:t>La réflexion intellectuelle sur le genre n’est pas une invention récente. </a:t>
              </a:r>
            </a:p>
            <a:p>
              <a:pPr algn="ctr">
                <a:lnSpc>
                  <a:spcPts val="2640"/>
                </a:lnSpc>
              </a:pPr>
              <a:r>
                <a:rPr lang="fr-CA" sz="2200" noProof="0" dirty="0">
                  <a:solidFill>
                    <a:srgbClr val="000000"/>
                  </a:solidFill>
                  <a:latin typeface="Calibri (MS)"/>
                  <a:ea typeface="Calibri (MS)"/>
                  <a:cs typeface="Calibri (MS)"/>
                  <a:sym typeface="Calibri (MS)"/>
                </a:rPr>
                <a:t>En 1949, la philosophe Simone de Beauvoir écrit dans </a:t>
              </a:r>
              <a:r>
                <a:rPr lang="fr-CA" sz="2200" i="1" noProof="0" dirty="0">
                  <a:solidFill>
                    <a:srgbClr val="000000"/>
                  </a:solidFill>
                  <a:latin typeface="Calibri (MS)"/>
                  <a:ea typeface="Calibri (MS)"/>
                  <a:cs typeface="Calibri (MS)"/>
                  <a:sym typeface="Calibri (MS)"/>
                </a:rPr>
                <a:t>Le Deuxième Sexe </a:t>
              </a:r>
              <a:r>
                <a:rPr lang="fr-CA" sz="2200" noProof="0" dirty="0">
                  <a:solidFill>
                    <a:srgbClr val="000000"/>
                  </a:solidFill>
                  <a:latin typeface="Calibri (MS)"/>
                  <a:ea typeface="Calibri (MS)"/>
                  <a:cs typeface="Calibri (MS)"/>
                  <a:sym typeface="Calibri (MS)"/>
                </a:rPr>
                <a:t>:</a:t>
              </a:r>
            </a:p>
            <a:p>
              <a:pPr algn="ctr">
                <a:lnSpc>
                  <a:spcPts val="2640"/>
                </a:lnSpc>
              </a:pPr>
              <a:r>
                <a:rPr lang="fr-CA" sz="2200" noProof="0" dirty="0">
                  <a:solidFill>
                    <a:srgbClr val="000000"/>
                  </a:solidFill>
                  <a:latin typeface="Calibri (MS)"/>
                  <a:ea typeface="Calibri (MS)"/>
                  <a:cs typeface="Calibri (MS)"/>
                  <a:sym typeface="Calibri (MS)"/>
                </a:rPr>
                <a:t>« On ne naît pas femme, on le devient. »</a:t>
              </a:r>
            </a:p>
            <a:p>
              <a:pPr algn="ctr">
                <a:lnSpc>
                  <a:spcPts val="2640"/>
                </a:lnSpc>
              </a:pPr>
              <a:endParaRPr lang="fr-CA" sz="2200" noProof="0" dirty="0">
                <a:solidFill>
                  <a:srgbClr val="000000"/>
                </a:solidFill>
                <a:latin typeface="Calibri (MS)"/>
                <a:ea typeface="Calibri (MS)"/>
                <a:cs typeface="Calibri (MS)"/>
                <a:sym typeface="Calibri (MS)"/>
              </a:endParaRPr>
            </a:p>
            <a:p>
              <a:pPr algn="ctr">
                <a:lnSpc>
                  <a:spcPts val="2640"/>
                </a:lnSpc>
              </a:pPr>
              <a:r>
                <a:rPr lang="fr-CA" sz="2200" noProof="0" dirty="0">
                  <a:solidFill>
                    <a:srgbClr val="000000"/>
                  </a:solidFill>
                  <a:latin typeface="Calibri (MS)"/>
                  <a:ea typeface="Calibri (MS)"/>
                  <a:cs typeface="Calibri (MS)"/>
                  <a:sym typeface="Calibri (MS)"/>
                </a:rPr>
                <a:t>Cette affirmation indique que certaines différences entre les hommes et les femmes ne viennent pas seulement de la biologie, mais aussi des attentes et des normes sociales.</a:t>
              </a:r>
            </a:p>
          </p:txBody>
        </p:sp>
      </p:grpSp>
      <p:sp>
        <p:nvSpPr>
          <p:cNvPr id="17" name="Freeform 17"/>
          <p:cNvSpPr/>
          <p:nvPr>
            <p:custDataLst>
              <p:tags r:id="rId8"/>
            </p:custDataLst>
          </p:nvPr>
        </p:nvSpPr>
        <p:spPr>
          <a:xfrm>
            <a:off x="1169455" y="7127656"/>
            <a:ext cx="1055824" cy="1826110"/>
          </a:xfrm>
          <a:custGeom>
            <a:avLst/>
            <a:gdLst/>
            <a:ahLst/>
            <a:cxnLst/>
            <a:rect l="l" t="t" r="r" b="b"/>
            <a:pathLst>
              <a:path w="1055824" h="1826110">
                <a:moveTo>
                  <a:pt x="0" y="0"/>
                </a:moveTo>
                <a:lnTo>
                  <a:pt x="1055823" y="0"/>
                </a:lnTo>
                <a:lnTo>
                  <a:pt x="1055823" y="1826110"/>
                </a:lnTo>
                <a:lnTo>
                  <a:pt x="0" y="182611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8" name="TextBox 18"/>
          <p:cNvSpPr txBox="1"/>
          <p:nvPr>
            <p:custDataLst>
              <p:tags r:id="rId9"/>
            </p:custDataLst>
          </p:nvPr>
        </p:nvSpPr>
        <p:spPr>
          <a:xfrm>
            <a:off x="2354706" y="6636583"/>
            <a:ext cx="7995020" cy="690858"/>
          </a:xfrm>
          <a:prstGeom prst="rect">
            <a:avLst/>
          </a:prstGeom>
        </p:spPr>
        <p:txBody>
          <a:bodyPr lIns="0" tIns="0" rIns="0" bIns="0" rtlCol="0" anchor="t">
            <a:spAutoFit/>
          </a:bodyPr>
          <a:lstStyle/>
          <a:p>
            <a:pPr algn="l">
              <a:lnSpc>
                <a:spcPts val="4739"/>
              </a:lnSpc>
            </a:pPr>
            <a:r>
              <a:rPr lang="fr-CA" sz="3983" b="1" noProof="0" dirty="0">
                <a:solidFill>
                  <a:srgbClr val="000000"/>
                </a:solidFill>
                <a:latin typeface="Calibri (MS) Bold"/>
                <a:ea typeface="Calibri (MS) Bold"/>
                <a:cs typeface="Calibri (MS) Bold"/>
                <a:sym typeface="Calibri (MS) Bold"/>
              </a:rPr>
              <a:t>Encadré historique </a:t>
            </a:r>
          </a:p>
        </p:txBody>
      </p:sp>
      <p:sp>
        <p:nvSpPr>
          <p:cNvPr id="19" name="ZoneTexte 18">
            <a:extLst>
              <a:ext uri="{FF2B5EF4-FFF2-40B4-BE49-F238E27FC236}">
                <a16:creationId xmlns:a16="http://schemas.microsoft.com/office/drawing/2014/main" id="{C1B55D30-0205-2957-4BBF-2232CC1D889C}"/>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131EDE9-B09D-4159-B37B-94D792ADF20A}"/>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16CF7E28-3E34-1E68-AAA9-181A46907BE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1E656EB6-BFC9-2D0A-32A9-9A05F9DF350C}"/>
              </a:ext>
            </a:extLst>
          </p:cNvPr>
          <p:cNvGraphicFramePr>
            <a:graphicFrameLocks noGrp="1"/>
          </p:cNvGraphicFramePr>
          <p:nvPr>
            <p:custDataLst>
              <p:tags r:id="rId2"/>
            </p:custDataLst>
            <p:extLst>
              <p:ext uri="{D42A27DB-BD31-4B8C-83A1-F6EECF244321}">
                <p14:modId xmlns:p14="http://schemas.microsoft.com/office/powerpoint/2010/main" val="2830209593"/>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2BB58957-39D6-8896-0521-EF6945B25ACB}"/>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46E93048-7250-AD20-1898-B5F829FB8E2E}"/>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3844CC14-C8E1-3F86-4A6B-BE9926EE1F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E65D8F9D-C3B2-155E-559E-E0D62BC8891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5CBADB0B-4F8A-25F6-2B4F-F6099D1E27DA}"/>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72CE5F47-C0D3-3051-B6E0-EFC501A052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4F0CDDB8-9693-E6C1-A82D-D084333ECD4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A06FD998-ED1A-E408-4A16-9FDFF2C877B8}"/>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9129DC19-76B6-995E-CF02-5663E38530F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B64F9A9D-2961-EE64-F8BC-9F1E81D2772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EB00DD46-F096-22C8-1F28-6B559F321A4B}"/>
              </a:ext>
            </a:extLst>
          </p:cNvPr>
          <p:cNvSpPr txBox="1"/>
          <p:nvPr>
            <p:custDataLst>
              <p:tags r:id="rId7"/>
            </p:custDataLst>
          </p:nvPr>
        </p:nvSpPr>
        <p:spPr>
          <a:xfrm>
            <a:off x="1201960" y="195624"/>
            <a:ext cx="1102699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65C85181-4AC6-7B1C-78DF-99438097C4D5}"/>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extLst>
      <p:ext uri="{BB962C8B-B14F-4D97-AF65-F5344CB8AC3E}">
        <p14:creationId xmlns:p14="http://schemas.microsoft.com/office/powerpoint/2010/main" val="1853298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2DE3F1BE-E574-8693-9477-69A0143A95C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814CCD3-CFED-4011-B318-C08495535ADA}"/>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50FB0EF5-BCF8-15B0-80A7-7907559ABDA1}"/>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FFD2836D-6F54-5478-9607-B4138304496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C69E6F0C-8B39-BB81-BC0D-E49AB425AD2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B2FB154A-5040-0651-FF39-8F21FEE64524}"/>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416A1DA3-808C-C3C9-348E-887E331256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BF8612A-1F44-15D1-EA7E-D3EB65A10ED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492AF589-52D8-B2FD-E8A9-501D424F4DC3}"/>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F6CC6E78-4DFB-A838-0D87-6692AEE34EE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FD6F9C23-1663-8A26-314E-AB18475B721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7BF63A1F-0E85-E3BB-45F0-9F6BCA4B71D1}"/>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3044773F-B161-C5A6-3389-11BCBA11E895}"/>
              </a:ext>
            </a:extLst>
          </p:cNvPr>
          <p:cNvSpPr txBox="1"/>
          <p:nvPr>
            <p:custDataLst>
              <p:tags r:id="rId6"/>
            </p:custDataLst>
          </p:nvPr>
        </p:nvSpPr>
        <p:spPr>
          <a:xfrm>
            <a:off x="1178983" y="419100"/>
            <a:ext cx="16633828" cy="10369121"/>
          </a:xfrm>
          <a:prstGeom prst="rect">
            <a:avLst/>
          </a:prstGeom>
        </p:spPr>
        <p:txBody>
          <a:bodyPr lIns="0" tIns="0" rIns="0" bIns="0" rtlCol="0" anchor="t">
            <a:spAutoFit/>
          </a:bodyPr>
          <a:lstStyle/>
          <a:p>
            <a:pPr marL="0" marR="0" lvl="0" indent="0" algn="l" defTabSz="914400" rtl="0" eaLnBrk="1" fontAlgn="auto" latinLnBrk="0" hangingPunct="1">
              <a:lnSpc>
                <a:spcPts val="238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Calibri"/>
              <a:ea typeface="+mn-ea"/>
              <a:cs typeface="+mn-cs"/>
            </a:endParaRPr>
          </a:p>
          <a:p>
            <a:pPr>
              <a:lnSpc>
                <a:spcPts val="2380"/>
              </a:lnSpc>
            </a:pPr>
            <a:endParaRPr lang="fr-CA" dirty="0"/>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sz="1700" b="1" i="1" u="none" strike="noStrike" kern="1200" cap="none" spc="0" normalizeH="0" baseline="0" noProof="0" dirty="0">
              <a:ln>
                <a:noFill/>
              </a:ln>
              <a:solidFill>
                <a:srgbClr val="000000"/>
              </a:solidFill>
              <a:effectLst/>
              <a:uLnTx/>
              <a:uFillTx/>
              <a:latin typeface="Calibri (MS) Bold Italics"/>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Comprendre l’intersectionnalité</a:t>
            </a:r>
            <a:b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L’idée d’intersectionnalité a été développée par la juriste américaine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Kimberlé</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Crenshaw</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dans les années 1980. Elle s’inspire aussi des travaux de la penseuse féministe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bell</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hooks</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br>
              <a:rPr lang="fr-CA" sz="1700" dirty="0">
                <a:solidFill>
                  <a:srgbClr val="000000"/>
                </a:solidFill>
                <a:latin typeface="Calibri (MS)"/>
                <a:ea typeface="Calibri (MS)"/>
                <a:cs typeface="Calibri (MS)"/>
                <a:sym typeface="Calibri (MS)"/>
              </a:rPr>
            </a:b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r>
              <a:rPr lang="fr-CA" sz="1600"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sz="1600"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p:txBody>
      </p:sp>
      <p:grpSp>
        <p:nvGrpSpPr>
          <p:cNvPr id="14" name="Group 14">
            <a:extLst>
              <a:ext uri="{FF2B5EF4-FFF2-40B4-BE49-F238E27FC236}">
                <a16:creationId xmlns:a16="http://schemas.microsoft.com/office/drawing/2014/main" id="{6049B408-D647-BB11-1AC7-3FE120216230}"/>
              </a:ext>
            </a:extLst>
          </p:cNvPr>
          <p:cNvGrpSpPr/>
          <p:nvPr>
            <p:custDataLst>
              <p:tags r:id="rId7"/>
            </p:custDataLst>
          </p:nvPr>
        </p:nvGrpSpPr>
        <p:grpSpPr>
          <a:xfrm>
            <a:off x="13396166" y="3917994"/>
            <a:ext cx="4266361" cy="1885493"/>
            <a:chOff x="0" y="0"/>
            <a:chExt cx="1123651" cy="496591"/>
          </a:xfrm>
        </p:grpSpPr>
        <p:sp>
          <p:nvSpPr>
            <p:cNvPr id="15" name="Freeform 15">
              <a:extLst>
                <a:ext uri="{FF2B5EF4-FFF2-40B4-BE49-F238E27FC236}">
                  <a16:creationId xmlns:a16="http://schemas.microsoft.com/office/drawing/2014/main" id="{0FD2AD8E-9A80-E01C-95CC-A07189E8A83A}"/>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A14F1121-E356-F339-4FAA-561C716D866F}"/>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01F782E6-01B8-BF83-62EF-880F7466E408}"/>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8098177B-92CF-98DE-F5A0-1B33125B593C}"/>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11</a:t>
            </a:r>
          </a:p>
        </p:txBody>
      </p:sp>
      <p:sp>
        <p:nvSpPr>
          <p:cNvPr id="20" name="TextBox 18">
            <a:extLst>
              <a:ext uri="{FF2B5EF4-FFF2-40B4-BE49-F238E27FC236}">
                <a16:creationId xmlns:a16="http://schemas.microsoft.com/office/drawing/2014/main" id="{D8229AD9-920F-3B54-D250-BEA95140B112}"/>
              </a:ext>
            </a:extLst>
          </p:cNvPr>
          <p:cNvSpPr txBox="1"/>
          <p:nvPr>
            <p:custDataLst>
              <p:tags r:id="rId10"/>
            </p:custDataLst>
          </p:nvPr>
        </p:nvSpPr>
        <p:spPr>
          <a:xfrm>
            <a:off x="13563613" y="4029983"/>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1637663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2</a:t>
            </a:r>
          </a:p>
        </p:txBody>
      </p:sp>
      <p:sp>
        <p:nvSpPr>
          <p:cNvPr id="35" name="TextBox 35"/>
          <p:cNvSpPr txBox="1"/>
          <p:nvPr>
            <p:custDataLst>
              <p:tags r:id="rId12"/>
            </p:custDataLst>
          </p:nvPr>
        </p:nvSpPr>
        <p:spPr>
          <a:xfrm>
            <a:off x="5501600" y="5134266"/>
            <a:ext cx="6823831" cy="1559401"/>
          </a:xfrm>
          <a:prstGeom prst="rect">
            <a:avLst/>
          </a:prstGeom>
        </p:spPr>
        <p:txBody>
          <a:bodyPr lIns="0" tIns="0" rIns="0" bIns="0" rtlCol="0" anchor="t">
            <a:spAutoFit/>
          </a:bodyPr>
          <a:lstStyle/>
          <a:p>
            <a:pPr algn="ctr"/>
            <a:r>
              <a:rPr lang="fr-CA" sz="2400" dirty="0">
                <a:solidFill>
                  <a:schemeClr val="bg1"/>
                </a:solidFill>
              </a:rPr>
              <a:t>« On va se le dire, la violence ne vient pas de tous les hommes, mais surtout des hommes immigrants. » </a:t>
            </a:r>
          </a:p>
          <a:p>
            <a:pPr algn="ctr">
              <a:lnSpc>
                <a:spcPts val="3220"/>
              </a:lnSpc>
            </a:pPr>
            <a:endParaRPr lang="en-US" sz="2300" dirty="0">
              <a:solidFill>
                <a:srgbClr val="FFFFFF"/>
              </a:solidFill>
              <a:latin typeface="Cloud Soft"/>
              <a:ea typeface="Cloud Soft"/>
              <a:cs typeface="Cloud Soft"/>
              <a:sym typeface="Cloud Soft"/>
            </a:endParaRPr>
          </a:p>
          <a:p>
            <a:pPr algn="ctr">
              <a:lnSpc>
                <a:spcPts val="3220"/>
              </a:lnSpc>
            </a:pPr>
            <a:endParaRPr lang="en-US" sz="2300" dirty="0">
              <a:solidFill>
                <a:srgbClr val="FFFFFF"/>
              </a:solidFill>
              <a:latin typeface="Cloud Soft"/>
              <a:ea typeface="Cloud Soft"/>
              <a:cs typeface="Cloud Soft"/>
              <a:sym typeface="Cloud Soft"/>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AutoShape 3"/>
          <p:cNvSpPr/>
          <p:nvPr>
            <p:custDataLst>
              <p:tags r:id="rId2"/>
            </p:custDataLst>
          </p:nvPr>
        </p:nvSpPr>
        <p:spPr>
          <a:xfrm>
            <a:off x="4699682" y="1730970"/>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143979" y="2100811"/>
            <a:ext cx="16827245" cy="7200900"/>
          </a:xfrm>
          <a:prstGeom prst="rect">
            <a:avLst/>
          </a:prstGeom>
        </p:spPr>
        <p:txBody>
          <a:bodyPr lIns="0" tIns="0" rIns="0" bIns="0" rtlCol="0" anchor="t">
            <a:spAutoFit/>
          </a:bodyPr>
          <a:lstStyle/>
          <a:p>
            <a:pPr algn="l">
              <a:lnSpc>
                <a:spcPts val="2702"/>
              </a:lnSpc>
              <a:spcBef>
                <a:spcPct val="0"/>
              </a:spcBef>
            </a:pPr>
            <a:endParaRPr dirty="0"/>
          </a:p>
          <a:p>
            <a:pPr algn="l">
              <a:lnSpc>
                <a:spcPts val="2702"/>
              </a:lnSpc>
              <a:spcBef>
                <a:spcPct val="0"/>
              </a:spcBef>
            </a:pPr>
            <a:r>
              <a:rPr lang="fr-CA" sz="2252" noProof="0" dirty="0">
                <a:solidFill>
                  <a:srgbClr val="000000"/>
                </a:solidFill>
                <a:latin typeface="Calibri (MS)"/>
                <a:ea typeface="Calibri (MS)"/>
                <a:cs typeface="Calibri (MS)"/>
                <a:sym typeface="Calibri (MS)"/>
              </a:rPr>
              <a:t>Des recherches ont mis en évidence une recrudescence préoccupante du sexisme et des discours misogynes visant les jeunes filles dans les écoles du Québec. L’égalité entre les genres est remise en question. Certains élèves ridiculisent même les avancées féministes et se moquent du féminisme.</a:t>
            </a:r>
          </a:p>
          <a:p>
            <a:pPr algn="l">
              <a:lnSpc>
                <a:spcPts val="2702"/>
              </a:lnSpc>
              <a:spcBef>
                <a:spcPct val="0"/>
              </a:spcBef>
            </a:pPr>
            <a:endParaRPr lang="fr-CA" sz="2252" noProof="0" dirty="0">
              <a:solidFill>
                <a:srgbClr val="000000"/>
              </a:solidFill>
              <a:latin typeface="Calibri (MS)"/>
              <a:ea typeface="Calibri (MS)"/>
              <a:cs typeface="Calibri (MS)"/>
              <a:sym typeface="Calibri (MS)"/>
            </a:endParaRPr>
          </a:p>
          <a:p>
            <a:pPr algn="l">
              <a:lnSpc>
                <a:spcPts val="2702"/>
              </a:lnSpc>
              <a:spcBef>
                <a:spcPct val="0"/>
              </a:spcBef>
            </a:pPr>
            <a:r>
              <a:rPr lang="fr-CA" sz="2252" noProof="0" dirty="0">
                <a:solidFill>
                  <a:srgbClr val="000000"/>
                </a:solidFill>
                <a:latin typeface="Calibri (MS)"/>
                <a:ea typeface="Calibri (MS)"/>
                <a:cs typeface="Calibri (MS)"/>
                <a:sym typeface="Calibri (MS)"/>
              </a:rPr>
              <a:t>Adopter des lunettes intersectionnelles permet aussi de comprendre que cette hostilité peut viser les personnes 2ELGBTQIA+. En effet, on observe aussi une hausse de l’homophobie et de la transphobie dans les écoles québécoises. Selon une étude menée par le politologue Francis Dupuis-</a:t>
            </a:r>
            <a:r>
              <a:rPr lang="fr-CA" sz="2252" noProof="0" dirty="0" err="1">
                <a:solidFill>
                  <a:srgbClr val="000000"/>
                </a:solidFill>
                <a:latin typeface="Calibri (MS)"/>
                <a:ea typeface="Calibri (MS)"/>
                <a:cs typeface="Calibri (MS)"/>
                <a:sym typeface="Calibri (MS)"/>
              </a:rPr>
              <a:t>Déri</a:t>
            </a:r>
            <a:r>
              <a:rPr lang="fr-CA" sz="2252" noProof="0" dirty="0">
                <a:solidFill>
                  <a:srgbClr val="000000"/>
                </a:solidFill>
                <a:latin typeface="Calibri (MS)"/>
                <a:ea typeface="Calibri (MS)"/>
                <a:cs typeface="Calibri (MS)"/>
                <a:sym typeface="Calibri (MS)"/>
              </a:rPr>
              <a:t> (UQAM) en collaboration avec la Fédération autonome de l’enseignement, plus de 90 % du personnel enseignant interrogé estime que la situation s’est aggravée au cours des cinq dernières années, et 43 % des personnes issues de la diversité sexuelle considèrent leur milieu scolaire comme hostile.</a:t>
            </a:r>
          </a:p>
          <a:p>
            <a:pPr algn="l">
              <a:lnSpc>
                <a:spcPts val="2702"/>
              </a:lnSpc>
              <a:spcBef>
                <a:spcPct val="0"/>
              </a:spcBef>
            </a:pPr>
            <a:endParaRPr lang="fr-CA" sz="2252" noProof="0" dirty="0">
              <a:solidFill>
                <a:srgbClr val="000000"/>
              </a:solidFill>
              <a:latin typeface="Calibri (MS)"/>
              <a:ea typeface="Calibri (MS)"/>
              <a:cs typeface="Calibri (MS)"/>
              <a:sym typeface="Calibri (MS)"/>
            </a:endParaRPr>
          </a:p>
          <a:p>
            <a:pPr algn="l">
              <a:lnSpc>
                <a:spcPts val="2702"/>
              </a:lnSpc>
              <a:spcBef>
                <a:spcPct val="0"/>
              </a:spcBef>
            </a:pPr>
            <a:r>
              <a:rPr lang="fr-CA" sz="2252" noProof="0" dirty="0">
                <a:solidFill>
                  <a:srgbClr val="000000"/>
                </a:solidFill>
                <a:latin typeface="Calibri (MS)"/>
                <a:ea typeface="Calibri (MS)"/>
                <a:cs typeface="Calibri (MS)"/>
                <a:sym typeface="Calibri (MS)"/>
              </a:rPr>
              <a:t>Cela a des impacts concrets sur l’apprentissage et la vie de ces jeunes. Certains reçoivent des insultes ou vivent de l’intimidation, tandis que d’autres développent de l’anxiété ou un sentiment d’insécurité à l’école. Dans certains cas, une mère a rapporté que son enfant a développé un choc post-traumatique après un incident verbalement violent survenu devant plusieurs élèves et membres du personnel scolaire. Pour certains jeunes, ces situations peuvent même mener à l’absentéisme ou à l’abandon scolaire.</a:t>
            </a:r>
          </a:p>
          <a:p>
            <a:pPr algn="l">
              <a:lnSpc>
                <a:spcPts val="2702"/>
              </a:lnSpc>
              <a:spcBef>
                <a:spcPct val="0"/>
              </a:spcBef>
            </a:pPr>
            <a:endParaRPr lang="en-US" sz="2252" dirty="0">
              <a:solidFill>
                <a:srgbClr val="000000"/>
              </a:solidFill>
              <a:latin typeface="Calibri (MS)"/>
              <a:ea typeface="Calibri (MS)"/>
              <a:cs typeface="Calibri (MS)"/>
              <a:sym typeface="Calibri (MS)"/>
            </a:endParaRPr>
          </a:p>
          <a:p>
            <a:pPr algn="r">
              <a:lnSpc>
                <a:spcPts val="1498"/>
              </a:lnSpc>
              <a:spcBef>
                <a:spcPct val="0"/>
              </a:spcBef>
            </a:pPr>
            <a:r>
              <a:rPr lang="en-US" sz="1248" dirty="0">
                <a:solidFill>
                  <a:srgbClr val="000000"/>
                </a:solidFill>
                <a:latin typeface="Calibri (MS)"/>
                <a:ea typeface="Calibri (MS)"/>
                <a:cs typeface="Calibri (MS)"/>
                <a:sym typeface="Calibri (MS)"/>
              </a:rPr>
              <a:t>Sources: </a:t>
            </a:r>
            <a:r>
              <a:rPr lang="en-US" sz="1248" dirty="0">
                <a:solidFill>
                  <a:srgbClr val="000000"/>
                </a:solidFill>
                <a:latin typeface="Calibri (MS)"/>
                <a:ea typeface="Calibri (MS)"/>
                <a:cs typeface="Calibri (MS)"/>
                <a:sym typeface="Calibri (MS)"/>
                <a:hlinkClick r:id="rId11"/>
              </a:rPr>
              <a:t>www.lapresse.ca/dialogue/opinions/2026-03-13/misogynie-et-homophobie/la-haine-ne-nait-jamais-de-nulle-part.php</a:t>
            </a:r>
            <a:r>
              <a:rPr lang="en-US" sz="1248" dirty="0">
                <a:solidFill>
                  <a:srgbClr val="000000"/>
                </a:solidFill>
                <a:latin typeface="Calibri (MS)"/>
                <a:ea typeface="Calibri (MS)"/>
                <a:cs typeface="Calibri (MS)"/>
                <a:sym typeface="Calibri (MS)"/>
              </a:rPr>
              <a:t> - </a:t>
            </a:r>
            <a:r>
              <a:rPr lang="en-US" sz="1248" dirty="0">
                <a:solidFill>
                  <a:srgbClr val="000000"/>
                </a:solidFill>
                <a:latin typeface="Calibri (MS)"/>
                <a:ea typeface="Calibri (MS)"/>
                <a:cs typeface="Calibri (MS)"/>
                <a:sym typeface="Calibri (MS)"/>
                <a:hlinkClick r:id="rId12"/>
              </a:rPr>
              <a:t>www.lapresse.ca/actualites/education/2022-11-13/homophobie-et-transphobie/43-des-etudiants-lgbtq-considerent-leur-milieu-scolaire-hostile.php</a:t>
            </a:r>
            <a:r>
              <a:rPr lang="en-US" sz="1248" dirty="0">
                <a:solidFill>
                  <a:srgbClr val="000000"/>
                </a:solidFill>
                <a:latin typeface="Calibri (MS)"/>
                <a:ea typeface="Calibri (MS)"/>
                <a:cs typeface="Calibri (MS)"/>
                <a:sym typeface="Calibri (MS)"/>
              </a:rPr>
              <a:t> </a:t>
            </a:r>
          </a:p>
          <a:p>
            <a:pPr algn="ctr">
              <a:lnSpc>
                <a:spcPts val="1737"/>
              </a:lnSpc>
              <a:spcBef>
                <a:spcPct val="0"/>
              </a:spcBef>
            </a:pPr>
            <a:endParaRPr lang="en-US" sz="1248" dirty="0">
              <a:solidFill>
                <a:srgbClr val="000000"/>
              </a:solidFill>
              <a:latin typeface="Calibri (MS)"/>
              <a:ea typeface="Calibri (MS)"/>
              <a:cs typeface="Calibri (MS)"/>
              <a:sym typeface="Calibri (MS)"/>
            </a:endParaRPr>
          </a:p>
          <a:p>
            <a:pPr algn="ctr">
              <a:lnSpc>
                <a:spcPts val="2937"/>
              </a:lnSpc>
              <a:spcBef>
                <a:spcPct val="0"/>
              </a:spcBef>
            </a:pPr>
            <a:endParaRPr lang="en-US" sz="1248" dirty="0">
              <a:solidFill>
                <a:srgbClr val="000000"/>
              </a:solidFill>
              <a:latin typeface="Calibri (MS)"/>
              <a:ea typeface="Calibri (MS)"/>
              <a:cs typeface="Calibri (MS)"/>
              <a:sym typeface="Calibri (MS)"/>
            </a:endParaRPr>
          </a:p>
          <a:p>
            <a:pPr algn="ctr">
              <a:lnSpc>
                <a:spcPts val="2937"/>
              </a:lnSpc>
              <a:spcBef>
                <a:spcPct val="0"/>
              </a:spcBef>
            </a:pPr>
            <a:endParaRPr lang="en-US" sz="1248" dirty="0">
              <a:solidFill>
                <a:srgbClr val="000000"/>
              </a:solidFill>
              <a:latin typeface="Calibri (MS)"/>
              <a:ea typeface="Calibri (MS)"/>
              <a:cs typeface="Calibri (MS)"/>
              <a:sym typeface="Calibri (MS)"/>
            </a:endParaRPr>
          </a:p>
          <a:p>
            <a:pPr algn="ctr">
              <a:lnSpc>
                <a:spcPts val="2697"/>
              </a:lnSpc>
              <a:spcBef>
                <a:spcPct val="0"/>
              </a:spcBef>
            </a:pPr>
            <a:endParaRPr lang="en-US" sz="1248" dirty="0">
              <a:solidFill>
                <a:srgbClr val="000000"/>
              </a:solidFill>
              <a:latin typeface="Calibri (MS)"/>
              <a:ea typeface="Calibri (MS)"/>
              <a:cs typeface="Calibri (MS)"/>
              <a:sym typeface="Calibri (MS)"/>
            </a:endParaRPr>
          </a:p>
        </p:txBody>
      </p:sp>
      <p:sp>
        <p:nvSpPr>
          <p:cNvPr id="14" name="Freeform 14"/>
          <p:cNvSpPr/>
          <p:nvPr>
            <p:custDataLst>
              <p:tags r:id="rId7"/>
            </p:custDataLst>
          </p:nvPr>
        </p:nvSpPr>
        <p:spPr>
          <a:xfrm>
            <a:off x="1581726" y="8241417"/>
            <a:ext cx="2772955" cy="1764607"/>
          </a:xfrm>
          <a:custGeom>
            <a:avLst/>
            <a:gdLst/>
            <a:ahLst/>
            <a:cxnLst/>
            <a:rect l="l" t="t" r="r" b="b"/>
            <a:pathLst>
              <a:path w="2772955" h="1764607">
                <a:moveTo>
                  <a:pt x="0" y="0"/>
                </a:moveTo>
                <a:lnTo>
                  <a:pt x="2772955" y="0"/>
                </a:lnTo>
                <a:lnTo>
                  <a:pt x="2772955" y="1764607"/>
                </a:lnTo>
                <a:lnTo>
                  <a:pt x="0" y="176460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5" name="TextBox 15"/>
          <p:cNvSpPr txBox="1"/>
          <p:nvPr>
            <p:custDataLst>
              <p:tags r:id="rId8"/>
            </p:custDataLst>
          </p:nvPr>
        </p:nvSpPr>
        <p:spPr>
          <a:xfrm>
            <a:off x="1337458" y="250513"/>
            <a:ext cx="16080063" cy="1145985"/>
          </a:xfrm>
          <a:prstGeom prst="rect">
            <a:avLst/>
          </a:prstGeom>
        </p:spPr>
        <p:txBody>
          <a:bodyPr lIns="0" tIns="0" rIns="0" bIns="0" rtlCol="0" anchor="t">
            <a:spAutoFit/>
          </a:bodyPr>
          <a:lstStyle/>
          <a:p>
            <a:pPr algn="ctr">
              <a:lnSpc>
                <a:spcPts val="3094"/>
              </a:lnSpc>
            </a:pPr>
            <a:r>
              <a:rPr lang="en-US" sz="2600" b="1" dirty="0">
                <a:solidFill>
                  <a:srgbClr val="000000"/>
                </a:solidFill>
                <a:latin typeface="Calibri (MS) Bold"/>
                <a:ea typeface="Calibri (MS) Bold"/>
                <a:cs typeface="Calibri (MS) Bold"/>
                <a:sym typeface="Calibri (MS) Bold"/>
              </a:rPr>
              <a:t>.</a:t>
            </a:r>
          </a:p>
          <a:p>
            <a:pPr algn="ctr">
              <a:lnSpc>
                <a:spcPts val="3094"/>
              </a:lnSpc>
            </a:pPr>
            <a:r>
              <a:rPr lang="en-US" sz="2600" b="1" dirty="0">
                <a:solidFill>
                  <a:srgbClr val="000000"/>
                </a:solidFill>
                <a:latin typeface="Calibri (MS) Bold"/>
                <a:ea typeface="Calibri (MS) Bold"/>
                <a:cs typeface="Calibri (MS) Bold"/>
                <a:sym typeface="Calibri (MS) Bold"/>
              </a:rPr>
              <a:t> </a:t>
            </a:r>
            <a:r>
              <a:rPr lang="en-US" sz="2600" b="1" dirty="0" err="1">
                <a:solidFill>
                  <a:srgbClr val="000000"/>
                </a:solidFill>
                <a:latin typeface="Calibri (MS) Bold"/>
                <a:ea typeface="Calibri (MS) Bold"/>
                <a:cs typeface="Calibri (MS) Bold"/>
                <a:sym typeface="Calibri (MS) Bold"/>
              </a:rPr>
              <a:t>Mythe</a:t>
            </a:r>
            <a:r>
              <a:rPr lang="en-US" sz="2600" b="1" dirty="0">
                <a:solidFill>
                  <a:srgbClr val="000000"/>
                </a:solidFill>
                <a:latin typeface="Calibri (MS) Bold"/>
                <a:ea typeface="Calibri (MS) Bold"/>
                <a:cs typeface="Calibri (MS) Bold"/>
                <a:sym typeface="Calibri (MS) Bold"/>
              </a:rPr>
              <a:t> 11 – </a:t>
            </a:r>
            <a:r>
              <a:rPr lang="en-US" sz="2600" b="1" dirty="0" err="1">
                <a:solidFill>
                  <a:srgbClr val="000000"/>
                </a:solidFill>
                <a:latin typeface="Calibri (MS) Bold"/>
                <a:ea typeface="Calibri (MS) Bold"/>
                <a:cs typeface="Calibri (MS) Bold"/>
                <a:sym typeface="Calibri (MS) Bold"/>
              </a:rPr>
              <a:t>intersectionnalité</a:t>
            </a:r>
            <a:r>
              <a:rPr lang="en-US" sz="2600" b="1" dirty="0">
                <a:solidFill>
                  <a:srgbClr val="000000"/>
                </a:solidFill>
                <a:latin typeface="Calibri (MS) Bold"/>
                <a:ea typeface="Calibri (MS) Bold"/>
                <a:cs typeface="Calibri (MS) Bold"/>
                <a:sym typeface="Calibri (MS) Bold"/>
              </a:rPr>
              <a:t> : </a:t>
            </a:r>
          </a:p>
          <a:p>
            <a:pPr algn="ctr">
              <a:lnSpc>
                <a:spcPts val="2499"/>
              </a:lnSpc>
            </a:pPr>
            <a:r>
              <a:rPr lang="en-US" sz="2100" dirty="0">
                <a:solidFill>
                  <a:srgbClr val="000000"/>
                </a:solidFill>
                <a:latin typeface="Calibri (MS)"/>
                <a:ea typeface="Calibri (MS)"/>
                <a:cs typeface="Calibri (MS)"/>
                <a:sym typeface="Calibri (MS)"/>
              </a:rPr>
              <a:t>« </a:t>
            </a:r>
            <a:r>
              <a:rPr lang="en-US" sz="2100" dirty="0" err="1">
                <a:solidFill>
                  <a:srgbClr val="000000"/>
                </a:solidFill>
                <a:latin typeface="Calibri (MS)"/>
                <a:ea typeface="Calibri (MS)"/>
                <a:cs typeface="Calibri (MS)"/>
                <a:sym typeface="Calibri (MS)"/>
              </a:rPr>
              <a:t>Désolé</a:t>
            </a:r>
            <a:r>
              <a:rPr lang="en-US" sz="2100" dirty="0">
                <a:solidFill>
                  <a:srgbClr val="000000"/>
                </a:solidFill>
                <a:latin typeface="Calibri (MS)"/>
                <a:ea typeface="Calibri (MS)"/>
                <a:cs typeface="Calibri (MS)"/>
                <a:sym typeface="Calibri (MS)"/>
              </a:rPr>
              <a:t>, </a:t>
            </a:r>
            <a:r>
              <a:rPr lang="en-US" sz="2100" dirty="0" err="1">
                <a:solidFill>
                  <a:srgbClr val="000000"/>
                </a:solidFill>
                <a:latin typeface="Calibri (MS)"/>
                <a:ea typeface="Calibri (MS)"/>
                <a:cs typeface="Calibri (MS)"/>
                <a:sym typeface="Calibri (MS)"/>
              </a:rPr>
              <a:t>mais</a:t>
            </a:r>
            <a:r>
              <a:rPr lang="en-US" sz="2100" dirty="0">
                <a:solidFill>
                  <a:srgbClr val="000000"/>
                </a:solidFill>
                <a:latin typeface="Calibri (MS)"/>
                <a:ea typeface="Calibri (MS)"/>
                <a:cs typeface="Calibri (MS)"/>
                <a:sym typeface="Calibri (MS)"/>
              </a:rPr>
              <a:t> la science est </a:t>
            </a:r>
            <a:r>
              <a:rPr lang="en-US" sz="2100" dirty="0" err="1">
                <a:solidFill>
                  <a:srgbClr val="000000"/>
                </a:solidFill>
                <a:latin typeface="Calibri (MS)"/>
                <a:ea typeface="Calibri (MS)"/>
                <a:cs typeface="Calibri (MS)"/>
                <a:sym typeface="Calibri (MS)"/>
              </a:rPr>
              <a:t>claire</a:t>
            </a:r>
            <a:r>
              <a:rPr lang="en-US" sz="2100" dirty="0">
                <a:solidFill>
                  <a:srgbClr val="000000"/>
                </a:solidFill>
                <a:latin typeface="Calibri (MS)"/>
                <a:ea typeface="Calibri (MS)"/>
                <a:cs typeface="Calibri (MS)"/>
                <a:sym typeface="Calibri (MS)"/>
              </a:rPr>
              <a:t> : il </a:t>
            </a:r>
            <a:r>
              <a:rPr lang="en-US" sz="2100" dirty="0" err="1">
                <a:solidFill>
                  <a:srgbClr val="000000"/>
                </a:solidFill>
                <a:latin typeface="Calibri (MS)"/>
                <a:ea typeface="Calibri (MS)"/>
                <a:cs typeface="Calibri (MS)"/>
                <a:sym typeface="Calibri (MS)"/>
              </a:rPr>
              <a:t>existe</a:t>
            </a:r>
            <a:r>
              <a:rPr lang="en-US" sz="2100" dirty="0">
                <a:solidFill>
                  <a:srgbClr val="000000"/>
                </a:solidFill>
                <a:latin typeface="Calibri (MS)"/>
                <a:ea typeface="Calibri (MS)"/>
                <a:cs typeface="Calibri (MS)"/>
                <a:sym typeface="Calibri (MS)"/>
              </a:rPr>
              <a:t> </a:t>
            </a:r>
            <a:r>
              <a:rPr lang="en-US" sz="2100" dirty="0" err="1">
                <a:solidFill>
                  <a:srgbClr val="000000"/>
                </a:solidFill>
                <a:latin typeface="Calibri (MS)"/>
                <a:ea typeface="Calibri (MS)"/>
                <a:cs typeface="Calibri (MS)"/>
                <a:sym typeface="Calibri (MS)"/>
              </a:rPr>
              <a:t>seulement</a:t>
            </a:r>
            <a:r>
              <a:rPr lang="en-US" sz="2100" dirty="0">
                <a:solidFill>
                  <a:srgbClr val="000000"/>
                </a:solidFill>
                <a:latin typeface="Calibri (MS)"/>
                <a:ea typeface="Calibri (MS)"/>
                <a:cs typeface="Calibri (MS)"/>
                <a:sym typeface="Calibri (MS)"/>
              </a:rPr>
              <a:t> deux genres. Homme et Femme. Le </a:t>
            </a:r>
            <a:r>
              <a:rPr lang="en-US" sz="2100" dirty="0" err="1">
                <a:solidFill>
                  <a:srgbClr val="000000"/>
                </a:solidFill>
                <a:latin typeface="Calibri (MS)"/>
                <a:ea typeface="Calibri (MS)"/>
                <a:cs typeface="Calibri (MS)"/>
                <a:sym typeface="Calibri (MS)"/>
              </a:rPr>
              <a:t>reste</a:t>
            </a:r>
            <a:r>
              <a:rPr lang="en-US" sz="2100" dirty="0">
                <a:solidFill>
                  <a:srgbClr val="000000"/>
                </a:solidFill>
                <a:latin typeface="Calibri (MS)"/>
                <a:ea typeface="Calibri (MS)"/>
                <a:cs typeface="Calibri (MS)"/>
                <a:sym typeface="Calibri (MS)"/>
              </a:rPr>
              <a:t>, </a:t>
            </a:r>
            <a:r>
              <a:rPr lang="en-US" sz="2100" dirty="0" err="1">
                <a:solidFill>
                  <a:srgbClr val="000000"/>
                </a:solidFill>
                <a:latin typeface="Calibri (MS)"/>
                <a:ea typeface="Calibri (MS)"/>
                <a:cs typeface="Calibri (MS)"/>
                <a:sym typeface="Calibri (MS)"/>
              </a:rPr>
              <a:t>c’est</a:t>
            </a:r>
            <a:r>
              <a:rPr lang="en-US" sz="2100" dirty="0">
                <a:solidFill>
                  <a:srgbClr val="000000"/>
                </a:solidFill>
                <a:latin typeface="Calibri (MS)"/>
                <a:ea typeface="Calibri (MS)"/>
                <a:cs typeface="Calibri (MS)"/>
                <a:sym typeface="Calibri (MS)"/>
              </a:rPr>
              <a:t> de </a:t>
            </a:r>
            <a:r>
              <a:rPr lang="en-US" sz="2100" dirty="0" err="1">
                <a:solidFill>
                  <a:srgbClr val="000000"/>
                </a:solidFill>
                <a:latin typeface="Calibri (MS)"/>
                <a:ea typeface="Calibri (MS)"/>
                <a:cs typeface="Calibri (MS)"/>
                <a:sym typeface="Calibri (MS)"/>
              </a:rPr>
              <a:t>l’idéologie</a:t>
            </a:r>
            <a:r>
              <a:rPr lang="en-US" sz="2100" dirty="0">
                <a:solidFill>
                  <a:srgbClr val="000000"/>
                </a:solidFill>
                <a:latin typeface="Calibri (MS)"/>
                <a:ea typeface="Calibri (MS)"/>
                <a:cs typeface="Calibri (MS)"/>
                <a:sym typeface="Calibri (MS)"/>
              </a:rPr>
              <a:t>. »</a:t>
            </a:r>
          </a:p>
        </p:txBody>
      </p:sp>
      <p:sp>
        <p:nvSpPr>
          <p:cNvPr id="16" name="ZoneTexte 15">
            <a:extLst>
              <a:ext uri="{FF2B5EF4-FFF2-40B4-BE49-F238E27FC236}">
                <a16:creationId xmlns:a16="http://schemas.microsoft.com/office/drawing/2014/main" id="{DA3F9D40-F90E-B142-E4E5-463850C3B578}"/>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11</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B23650DE-0DF5-DF94-0B4C-8DB88F5514D0}"/>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5CF53269-6F33-F59F-A49B-6B9A24A3D9A0}"/>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E5969B4A-1BDC-98E4-BF1F-8CE8B9870481}"/>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C5462241-F035-D860-216A-764EED6EFA6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C785C520-CACC-27DE-5D3A-013F6F396A3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A1E67462-8540-0776-78C1-308A0A1B2580}"/>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BF9B37DC-C765-6533-2137-8EA38B484E0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1151FB98-E1E2-7A5B-1B5A-305146DD643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153EC441-B50C-91C7-0840-52F02182311E}"/>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BD52945C-B9D8-3690-7B86-BEDD03EF616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98F9654E-F10A-6C06-8AD9-ED62C863AEB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E045CE88-FC15-8294-8DD0-37146D88F582}"/>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67FE09AE-FB3C-469C-60DF-F44FC5B6F128}"/>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102541DB-567F-D8B1-125A-967060606A1E}"/>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E8A15FAC-E582-E0D2-9EF6-CB923D4291D4}"/>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8FA8F06D-A160-B0E3-3555-430224C452C8}"/>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D10A4818-189A-0476-9B93-B88CEC45EDA2}"/>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AEDC89C7-7D56-A643-7340-0FEBC7DDD6C1}"/>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ED78F306-B906-06D6-2474-39B9845EB706}"/>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1919A2F1-5C85-5B7C-ADBC-A05201DE2ECC}"/>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5605EDA1-59B9-4AAD-0FC9-E9B9499FC2CB}"/>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D3AE8602-050F-63C5-FD71-910786CDAA27}"/>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7A2151E2-8AE3-E230-934A-C3777FBB00D6}"/>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164460E6-E7EA-2C37-2804-36BE4D543BDF}"/>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6E327D4E-FF51-4543-733F-3E7F75425AA8}"/>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84BFC928-46AC-0833-AA03-4A912095B0EE}"/>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6C054E1C-E178-EF1E-839D-CD5CC8F1C651}"/>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8C4D6BB5-BFF0-2878-9ACC-536C9FFCCC67}"/>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63D4DC0C-7DBC-F168-4A27-4AC34DF07F6E}"/>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B59095C3-5303-9C41-0CA3-B4FFD26C051A}"/>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2C6159EF-1084-2FCF-5219-8AB7317E053D}"/>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B3D28334-7070-F1A4-0BB6-75626BCD0A89}"/>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20183D88-E309-897A-D3A7-21C4F7E9855E}"/>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9C0CAA07-CBB2-3D16-ADA4-BEC3A0990D54}"/>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F7B34003-38B1-24F1-E8BD-32E893263CF1}"/>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7D7D1E9B-3D42-3817-26C6-D4DE19AEF0AB}"/>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D2B13D4C-BA13-F781-FB62-B3B0E177248C}"/>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FDB14866-5F35-26B9-08B6-61AAE8E85BC4}"/>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E49E460D-534D-093D-1E98-B60E24AB33A1}"/>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01B1D696-73A5-F961-9AA4-27EC1702BA50}"/>
              </a:ext>
            </a:extLst>
          </p:cNvPr>
          <p:cNvSpPr txBox="1"/>
          <p:nvPr>
            <p:custDataLst>
              <p:tags r:id="rId12"/>
            </p:custDataLst>
          </p:nvPr>
        </p:nvSpPr>
        <p:spPr>
          <a:xfrm>
            <a:off x="16874759" y="124541"/>
            <a:ext cx="1876654" cy="461665"/>
          </a:xfrm>
          <a:prstGeom prst="rect">
            <a:avLst/>
          </a:prstGeom>
          <a:noFill/>
        </p:spPr>
        <p:txBody>
          <a:bodyPr wrap="square" rtlCol="0">
            <a:spAutoFit/>
          </a:bodyPr>
          <a:lstStyle/>
          <a:p>
            <a:r>
              <a:rPr lang="fr-CA" sz="2400" dirty="0"/>
              <a:t>Mythe 11</a:t>
            </a:r>
          </a:p>
        </p:txBody>
      </p:sp>
    </p:spTree>
    <p:extLst>
      <p:ext uri="{BB962C8B-B14F-4D97-AF65-F5344CB8AC3E}">
        <p14:creationId xmlns:p14="http://schemas.microsoft.com/office/powerpoint/2010/main" val="66099567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842403"/>
            <a:chOff x="0" y="0"/>
            <a:chExt cx="1903571" cy="748617"/>
          </a:xfrm>
        </p:grpSpPr>
        <p:sp>
          <p:nvSpPr>
            <p:cNvPr id="19" name="Freeform 19"/>
            <p:cNvSpPr/>
            <p:nvPr/>
          </p:nvSpPr>
          <p:spPr>
            <a:xfrm>
              <a:off x="0" y="0"/>
              <a:ext cx="1903571" cy="748617"/>
            </a:xfrm>
            <a:custGeom>
              <a:avLst/>
              <a:gdLst/>
              <a:ahLst/>
              <a:cxnLst/>
              <a:rect l="l" t="t" r="r" b="b"/>
              <a:pathLst>
                <a:path w="1903571" h="748617">
                  <a:moveTo>
                    <a:pt x="19281" y="0"/>
                  </a:moveTo>
                  <a:lnTo>
                    <a:pt x="1884290" y="0"/>
                  </a:lnTo>
                  <a:cubicBezTo>
                    <a:pt x="1894938" y="0"/>
                    <a:pt x="1903571" y="8632"/>
                    <a:pt x="1903571" y="19281"/>
                  </a:cubicBezTo>
                  <a:lnTo>
                    <a:pt x="1903571" y="729336"/>
                  </a:lnTo>
                  <a:cubicBezTo>
                    <a:pt x="1903571" y="734449"/>
                    <a:pt x="1901540" y="739353"/>
                    <a:pt x="1897924" y="742969"/>
                  </a:cubicBezTo>
                  <a:cubicBezTo>
                    <a:pt x="1894308" y="746585"/>
                    <a:pt x="1889404" y="748617"/>
                    <a:pt x="1884290" y="748617"/>
                  </a:cubicBezTo>
                  <a:lnTo>
                    <a:pt x="19281" y="748617"/>
                  </a:lnTo>
                  <a:cubicBezTo>
                    <a:pt x="8632" y="748617"/>
                    <a:pt x="0" y="739984"/>
                    <a:pt x="0" y="729336"/>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796242"/>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735440"/>
            <a:ext cx="9971328" cy="844424"/>
          </a:xfrm>
          <a:prstGeom prst="rect">
            <a:avLst/>
          </a:prstGeom>
        </p:spPr>
        <p:txBody>
          <a:bodyPr lIns="0" tIns="0" rIns="0" bIns="0" rtlCol="0" anchor="t">
            <a:spAutoFit/>
          </a:bodyPr>
          <a:lstStyle/>
          <a:p>
            <a:pPr algn="ctr">
              <a:lnSpc>
                <a:spcPts val="5831"/>
              </a:lnSpc>
            </a:pPr>
            <a:r>
              <a:rPr lang="en-US" sz="4900" b="1">
                <a:solidFill>
                  <a:srgbClr val="000000"/>
                </a:solidFill>
                <a:latin typeface="Calibri (MS) Bold"/>
                <a:ea typeface="Calibri (MS) Bold"/>
                <a:cs typeface="Calibri (MS) Bold"/>
                <a:sym typeface="Calibri (MS) Bold"/>
              </a:rPr>
              <a:t>Trousse d’enquête - Mythe 12</a:t>
            </a:r>
          </a:p>
        </p:txBody>
      </p:sp>
      <p:sp>
        <p:nvSpPr>
          <p:cNvPr id="35" name="TextBox 35"/>
          <p:cNvSpPr txBox="1"/>
          <p:nvPr>
            <p:custDataLst>
              <p:tags r:id="rId12"/>
            </p:custDataLst>
          </p:nvPr>
        </p:nvSpPr>
        <p:spPr>
          <a:xfrm>
            <a:off x="5415875" y="4858417"/>
            <a:ext cx="6993083" cy="2782569"/>
          </a:xfrm>
          <a:prstGeom prst="rect">
            <a:avLst/>
          </a:prstGeom>
        </p:spPr>
        <p:txBody>
          <a:bodyPr lIns="0" tIns="0" rIns="0" bIns="0" rtlCol="0" anchor="t">
            <a:spAutoFit/>
          </a:bodyPr>
          <a:lstStyle/>
          <a:p>
            <a:pPr algn="ctr">
              <a:lnSpc>
                <a:spcPts val="3220"/>
              </a:lnSpc>
            </a:pPr>
            <a:r>
              <a:rPr lang="en-US" sz="2300">
                <a:solidFill>
                  <a:srgbClr val="FFFFFF"/>
                </a:solidFill>
                <a:latin typeface="Calibri (MS)"/>
                <a:ea typeface="Calibri (MS)"/>
                <a:cs typeface="Calibri (MS)"/>
                <a:sym typeface="Calibri (MS)"/>
              </a:rPr>
              <a:t>« Vous dites que vous n’avez pas besoin des hommes, mais regardez autour de vous : avions, routes, électricité, téléphones, ordinateurs… tout ça a été créé par des hommes. Sans les hommes, le monde ne fonctionnerait tout simplement pas. »</a:t>
            </a:r>
          </a:p>
          <a:p>
            <a:pPr algn="ctr">
              <a:lnSpc>
                <a:spcPts val="2940"/>
              </a:lnSpc>
            </a:pPr>
            <a:endParaRPr lang="en-US" sz="2300">
              <a:solidFill>
                <a:srgbClr val="FFFFFF"/>
              </a:solidFill>
              <a:latin typeface="Calibri (MS)"/>
              <a:ea typeface="Calibri (MS)"/>
              <a:cs typeface="Calibri (MS)"/>
              <a:sym typeface="Calibri (MS)"/>
            </a:endParaRPr>
          </a:p>
          <a:p>
            <a:pPr algn="ctr">
              <a:lnSpc>
                <a:spcPts val="2940"/>
              </a:lnSpc>
            </a:pPr>
            <a:endParaRPr lang="en-US" sz="2300">
              <a:solidFill>
                <a:srgbClr val="FFFFFF"/>
              </a:solidFill>
              <a:latin typeface="Calibri (MS)"/>
              <a:ea typeface="Calibri (MS)"/>
              <a:cs typeface="Calibri (MS)"/>
              <a:sym typeface="Calibri (MS)"/>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74243"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902879" y="992203"/>
            <a:ext cx="17180034" cy="9297673"/>
          </a:xfrm>
          <a:prstGeom prst="rect">
            <a:avLst/>
          </a:prstGeom>
        </p:spPr>
        <p:txBody>
          <a:bodyPr wrap="square" lIns="0" tIns="0" rIns="0" bIns="0" rtlCol="0" anchor="t">
            <a:spAutoFit/>
          </a:bodyPr>
          <a:lstStyle/>
          <a:p>
            <a:pPr algn="l">
              <a:lnSpc>
                <a:spcPts val="2731"/>
              </a:lnSpc>
            </a:pPr>
            <a:r>
              <a:rPr lang="fr-CA" sz="2276" noProof="0" dirty="0">
                <a:solidFill>
                  <a:srgbClr val="000000"/>
                </a:solidFill>
                <a:latin typeface="Calibri (MS)"/>
                <a:ea typeface="Calibri (MS)"/>
                <a:cs typeface="Calibri (MS)"/>
                <a:sym typeface="Calibri (MS)"/>
              </a:rPr>
              <a:t>Ce mythe s’installe parce que l’histoire des sciences, des inventions et des infrastructures a longtemps été écrite dans un contexte où les femmes étaient largement exclues des lieux où ces innovations se produisaient. Pendant des siècles, dans de nombreux pays, les femmes n’avaient pas accès aux universités, aux académies scientifiques, aux brevets ou à certaines professions techniques. Elles ne pouvaient donc pas participer pleinement aux domaines où se développaient les technologies, l’ingénierie ou la recherche scientifique.</a:t>
            </a:r>
          </a:p>
          <a:p>
            <a:pPr algn="l">
              <a:lnSpc>
                <a:spcPts val="2731"/>
              </a:lnSpc>
            </a:pPr>
            <a:r>
              <a:rPr lang="fr-CA" sz="2276" noProof="0" dirty="0">
                <a:solidFill>
                  <a:srgbClr val="000000"/>
                </a:solidFill>
                <a:latin typeface="Calibri (MS)"/>
                <a:ea typeface="Calibri (MS)"/>
                <a:cs typeface="Calibri (MS)"/>
                <a:sym typeface="Calibri (MS)"/>
              </a:rPr>
              <a:t>Cette exclusion a eu un effet cumulatif. Comme les hommes étaient presque les seuls à pouvoir étudier, déposer des brevets, diriger des laboratoires ou obtenir du financement, il est logique que la majorité des inventions officiellement reconnues aient été attribuées à des hommes. Cela ne signifie pas que les hommes étaient naturellement plus innovants, mais plutôt que les conditions sociales leur donnaient beaucoup plus d’occasions d’inventer et d’être reconnus pour leurs inventions.</a:t>
            </a:r>
          </a:p>
          <a:p>
            <a:pPr algn="l">
              <a:lnSpc>
                <a:spcPts val="2731"/>
              </a:lnSpc>
            </a:pPr>
            <a:endParaRPr lang="fr-CA" sz="2276" noProof="0" dirty="0">
              <a:solidFill>
                <a:srgbClr val="000000"/>
              </a:solidFill>
              <a:latin typeface="Calibri (MS)"/>
              <a:ea typeface="Calibri (MS)"/>
              <a:cs typeface="Calibri (MS)"/>
              <a:sym typeface="Calibri (MS)"/>
            </a:endParaRPr>
          </a:p>
          <a:p>
            <a:pPr algn="l">
              <a:lnSpc>
                <a:spcPts val="2731"/>
              </a:lnSpc>
            </a:pPr>
            <a:r>
              <a:rPr lang="fr-CA" sz="2276" noProof="0" dirty="0">
                <a:solidFill>
                  <a:srgbClr val="000000"/>
                </a:solidFill>
                <a:latin typeface="Calibri (MS)"/>
                <a:ea typeface="Calibri (MS)"/>
                <a:cs typeface="Calibri (MS)"/>
                <a:sym typeface="Calibri (MS)"/>
              </a:rPr>
              <a:t>En parallèle, de nombreuses contributions de femmes ont été invisibilisées ou attribuées à leurs collègues masculins. Par exemple, certaines femmes ont travaillé comme mathématiciennes, programmeuses, assistantes scientifiques ou collaboratrices dans des laboratoires, sans toujours recevoir la reconnaissance officielle de leur travail. L’histoire des sciences a donc longtemps présenté une image très masculine du progrès technologique, ce qui renforce l’idée que le monde moderne aurait été « construit par les hommes ».</a:t>
            </a:r>
          </a:p>
          <a:p>
            <a:pPr algn="l">
              <a:lnSpc>
                <a:spcPts val="2731"/>
              </a:lnSpc>
            </a:pPr>
            <a:endParaRPr lang="fr-CA" sz="2276" noProof="0" dirty="0">
              <a:solidFill>
                <a:srgbClr val="000000"/>
              </a:solidFill>
              <a:latin typeface="Calibri (MS)"/>
              <a:ea typeface="Calibri (MS)"/>
              <a:cs typeface="Calibri (MS)"/>
              <a:sym typeface="Calibri (MS)"/>
            </a:endParaRPr>
          </a:p>
          <a:p>
            <a:pPr algn="l">
              <a:lnSpc>
                <a:spcPts val="2731"/>
              </a:lnSpc>
            </a:pPr>
            <a:r>
              <a:rPr lang="fr-CA" sz="2276" noProof="0" dirty="0">
                <a:solidFill>
                  <a:srgbClr val="000000"/>
                </a:solidFill>
                <a:latin typeface="Calibri (MS)"/>
                <a:ea typeface="Calibri (MS)"/>
                <a:cs typeface="Calibri (MS)"/>
                <a:sym typeface="Calibri (MS)"/>
              </a:rPr>
              <a:t>Cependant, cette situation reflète surtout une organisation sociale marquée par le patriarcat et le sexisme, qui limitaient l’accès des femmes à l’éducation, aux ressources et aux positions de pouvoir. Si ces barrières n’avaient pas existé, les femmes auraient pu participer beaucoup plus largement aux avancées scientifiques et technologiques. </a:t>
            </a:r>
          </a:p>
          <a:p>
            <a:pPr algn="l">
              <a:lnSpc>
                <a:spcPts val="2731"/>
              </a:lnSpc>
            </a:pPr>
            <a:endParaRPr lang="fr-CA" sz="2276" noProof="0" dirty="0">
              <a:solidFill>
                <a:srgbClr val="000000"/>
              </a:solidFill>
              <a:latin typeface="Calibri (MS)"/>
              <a:ea typeface="Calibri (MS)"/>
              <a:cs typeface="Calibri (MS)"/>
              <a:sym typeface="Calibri (MS)"/>
            </a:endParaRPr>
          </a:p>
          <a:p>
            <a:pPr algn="l">
              <a:lnSpc>
                <a:spcPts val="2731"/>
              </a:lnSpc>
            </a:pPr>
            <a:r>
              <a:rPr lang="fr-CA" sz="2276" noProof="0" dirty="0">
                <a:solidFill>
                  <a:srgbClr val="000000"/>
                </a:solidFill>
                <a:latin typeface="Calibri (MS)"/>
                <a:ea typeface="Calibri (MS)"/>
                <a:cs typeface="Calibri (MS)"/>
                <a:sym typeface="Calibri (MS)"/>
              </a:rPr>
              <a:t>Autrement dit, ce n’est pas l’absence de capacité des femmes qui explique le monde tel qu’il est aujourd’hui, mais bien les structures sociales qui ont restreint leur participation.</a:t>
            </a:r>
          </a:p>
          <a:p>
            <a:pPr algn="l">
              <a:lnSpc>
                <a:spcPts val="2731"/>
              </a:lnSpc>
            </a:pPr>
            <a:endParaRPr lang="fr-CA" sz="2276" noProof="0" dirty="0">
              <a:solidFill>
                <a:srgbClr val="000000"/>
              </a:solidFill>
              <a:latin typeface="Calibri (MS)"/>
              <a:ea typeface="Calibri (MS)"/>
              <a:cs typeface="Calibri (MS)"/>
              <a:sym typeface="Calibri (MS)"/>
            </a:endParaRPr>
          </a:p>
          <a:p>
            <a:pPr algn="l">
              <a:lnSpc>
                <a:spcPts val="2731"/>
              </a:lnSpc>
            </a:pPr>
            <a:r>
              <a:rPr lang="fr-CA" sz="2276" noProof="0" dirty="0">
                <a:solidFill>
                  <a:srgbClr val="000000"/>
                </a:solidFill>
                <a:latin typeface="Calibri (MS)"/>
                <a:ea typeface="Calibri (MS)"/>
                <a:cs typeface="Calibri (MS)"/>
                <a:sym typeface="Calibri (MS)"/>
              </a:rPr>
              <a:t>Ainsi, affirmer que « sans les hommes, le monde ne fonctionnerait pas » revient en réalité à oublier que, pendant longtemps, les femmes n’ont tout simplement pas eu les mêmes possibilités d’y contribuer. Une société plus égalitaire aurait probablement produit des innovations différentes, et peut-être permis de combler certains angles morts laissés par des domaines longtemps dominés presque exclusivement par des hommes.</a:t>
            </a:r>
          </a:p>
          <a:p>
            <a:pPr algn="l">
              <a:lnSpc>
                <a:spcPts val="2971"/>
              </a:lnSpc>
            </a:pPr>
            <a:endParaRPr lang="en-US" sz="2276" dirty="0">
              <a:solidFill>
                <a:srgbClr val="000000"/>
              </a:solidFill>
              <a:latin typeface="Calibri (MS)"/>
              <a:ea typeface="Calibri (MS)"/>
              <a:cs typeface="Calibri (MS)"/>
              <a:sym typeface="Calibri (MS)"/>
            </a:endParaRPr>
          </a:p>
          <a:p>
            <a:pPr algn="l">
              <a:lnSpc>
                <a:spcPts val="2971"/>
              </a:lnSpc>
            </a:pPr>
            <a:endParaRPr lang="en-US" sz="2276" dirty="0">
              <a:solidFill>
                <a:srgbClr val="000000"/>
              </a:solidFill>
              <a:latin typeface="Calibri (MS)"/>
              <a:ea typeface="Calibri (MS)"/>
              <a:cs typeface="Calibri (MS)"/>
              <a:sym typeface="Calibri (MS)"/>
            </a:endParaRPr>
          </a:p>
          <a:p>
            <a:pPr algn="r">
              <a:lnSpc>
                <a:spcPts val="1698"/>
              </a:lnSpc>
            </a:pPr>
            <a:r>
              <a:rPr lang="en-US" sz="1617" dirty="0">
                <a:solidFill>
                  <a:srgbClr val="000000"/>
                </a:solidFill>
                <a:latin typeface="Calibri (MS)"/>
                <a:ea typeface="Calibri (MS)"/>
                <a:cs typeface="Calibri (MS)"/>
                <a:sym typeface="Calibri (MS)"/>
              </a:rPr>
              <a:t>Source : </a:t>
            </a:r>
            <a:r>
              <a:rPr lang="en-US" sz="1617" dirty="0">
                <a:solidFill>
                  <a:srgbClr val="000000"/>
                </a:solidFill>
                <a:latin typeface="Calibri (MS)"/>
                <a:ea typeface="Calibri (MS)"/>
                <a:cs typeface="Calibri (MS)"/>
                <a:sym typeface="Calibri (MS)"/>
                <a:hlinkClick r:id="rId10"/>
              </a:rPr>
              <a:t>www.news.harvard.edu/gazette/story/2006/08/women-far-behind-in-patent-awards/?utm</a:t>
            </a:r>
            <a:r>
              <a:rPr lang="en-US" sz="1617" dirty="0">
                <a:solidFill>
                  <a:srgbClr val="000000"/>
                </a:solidFill>
                <a:latin typeface="Calibri (MS)"/>
                <a:ea typeface="Calibri (MS)"/>
                <a:cs typeface="Calibri (MS)"/>
                <a:sym typeface="Calibri (MS)"/>
              </a:rPr>
              <a:t> </a:t>
            </a:r>
          </a:p>
        </p:txBody>
      </p:sp>
      <p:sp>
        <p:nvSpPr>
          <p:cNvPr id="13" name="Freeform 13"/>
          <p:cNvSpPr/>
          <p:nvPr>
            <p:custDataLst>
              <p:tags r:id="rId6"/>
            </p:custDataLst>
          </p:nvPr>
        </p:nvSpPr>
        <p:spPr>
          <a:xfrm>
            <a:off x="13106400" y="154959"/>
            <a:ext cx="950300" cy="1116880"/>
          </a:xfrm>
          <a:custGeom>
            <a:avLst/>
            <a:gdLst/>
            <a:ahLst/>
            <a:cxnLst/>
            <a:rect l="l" t="t" r="r" b="b"/>
            <a:pathLst>
              <a:path w="950300" h="1116880">
                <a:moveTo>
                  <a:pt x="0" y="0"/>
                </a:moveTo>
                <a:lnTo>
                  <a:pt x="950300" y="0"/>
                </a:lnTo>
                <a:lnTo>
                  <a:pt x="950300" y="1116880"/>
                </a:lnTo>
                <a:lnTo>
                  <a:pt x="0" y="111688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4" name="TextBox 14"/>
          <p:cNvSpPr txBox="1"/>
          <p:nvPr>
            <p:custDataLst>
              <p:tags r:id="rId7"/>
            </p:custDataLst>
          </p:nvPr>
        </p:nvSpPr>
        <p:spPr>
          <a:xfrm>
            <a:off x="1015092" y="154959"/>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sp>
        <p:nvSpPr>
          <p:cNvPr id="15" name="ZoneTexte 14">
            <a:extLst>
              <a:ext uri="{FF2B5EF4-FFF2-40B4-BE49-F238E27FC236}">
                <a16:creationId xmlns:a16="http://schemas.microsoft.com/office/drawing/2014/main" id="{B18C7EB1-CFCE-DD24-5583-46815859FCAD}"/>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0896600" y="9369"/>
            <a:ext cx="2121309" cy="1919785"/>
          </a:xfrm>
          <a:custGeom>
            <a:avLst/>
            <a:gdLst/>
            <a:ahLst/>
            <a:cxnLst/>
            <a:rect l="l" t="t" r="r" b="b"/>
            <a:pathLst>
              <a:path w="2121309" h="1919785">
                <a:moveTo>
                  <a:pt x="0" y="0"/>
                </a:moveTo>
                <a:lnTo>
                  <a:pt x="2121309" y="0"/>
                </a:lnTo>
                <a:lnTo>
                  <a:pt x="2121309" y="1919785"/>
                </a:lnTo>
                <a:lnTo>
                  <a:pt x="0" y="1919785"/>
                </a:lnTo>
                <a:lnTo>
                  <a:pt x="0" y="0"/>
                </a:lnTo>
                <a:close/>
              </a:path>
            </a:pathLst>
          </a:custGeom>
          <a:blipFill>
            <a:blip r:embed="rId11"/>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6"/>
            </p:custDataLst>
          </p:nvPr>
        </p:nvGrpSpPr>
        <p:grpSpPr>
          <a:xfrm>
            <a:off x="1599743" y="1699130"/>
            <a:ext cx="15883750" cy="8425859"/>
            <a:chOff x="0" y="0"/>
            <a:chExt cx="4183375" cy="2219156"/>
          </a:xfrm>
        </p:grpSpPr>
        <p:sp>
          <p:nvSpPr>
            <p:cNvPr id="14" name="Freeform 14"/>
            <p:cNvSpPr/>
            <p:nvPr/>
          </p:nvSpPr>
          <p:spPr>
            <a:xfrm>
              <a:off x="0" y="0"/>
              <a:ext cx="4183374" cy="2219156"/>
            </a:xfrm>
            <a:custGeom>
              <a:avLst/>
              <a:gdLst/>
              <a:ahLst/>
              <a:cxnLst/>
              <a:rect l="l" t="t" r="r" b="b"/>
              <a:pathLst>
                <a:path w="4183374" h="2219156">
                  <a:moveTo>
                    <a:pt x="5849" y="0"/>
                  </a:moveTo>
                  <a:lnTo>
                    <a:pt x="4177526" y="0"/>
                  </a:lnTo>
                  <a:cubicBezTo>
                    <a:pt x="4179077" y="0"/>
                    <a:pt x="4180565" y="616"/>
                    <a:pt x="4181661" y="1713"/>
                  </a:cubicBezTo>
                  <a:cubicBezTo>
                    <a:pt x="4182758" y="2810"/>
                    <a:pt x="4183374" y="4298"/>
                    <a:pt x="4183374" y="5849"/>
                  </a:cubicBezTo>
                  <a:lnTo>
                    <a:pt x="4183374" y="2213307"/>
                  </a:lnTo>
                  <a:cubicBezTo>
                    <a:pt x="4183374" y="2216538"/>
                    <a:pt x="4180756" y="2219156"/>
                    <a:pt x="4177526" y="2219156"/>
                  </a:cubicBezTo>
                  <a:lnTo>
                    <a:pt x="5849" y="2219156"/>
                  </a:lnTo>
                  <a:cubicBezTo>
                    <a:pt x="4298" y="2219156"/>
                    <a:pt x="2810" y="2218540"/>
                    <a:pt x="1713" y="2217443"/>
                  </a:cubicBezTo>
                  <a:cubicBezTo>
                    <a:pt x="616" y="2216346"/>
                    <a:pt x="0" y="2214859"/>
                    <a:pt x="0" y="2213307"/>
                  </a:cubicBezTo>
                  <a:lnTo>
                    <a:pt x="0" y="5849"/>
                  </a:lnTo>
                  <a:cubicBezTo>
                    <a:pt x="0" y="4298"/>
                    <a:pt x="616" y="2810"/>
                    <a:pt x="1713" y="1713"/>
                  </a:cubicBezTo>
                  <a:cubicBezTo>
                    <a:pt x="2810" y="616"/>
                    <a:pt x="4298" y="0"/>
                    <a:pt x="5849"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9525"/>
              <a:ext cx="4183375" cy="2228681"/>
            </a:xfrm>
            <a:prstGeom prst="rect">
              <a:avLst/>
            </a:prstGeom>
          </p:spPr>
          <p:txBody>
            <a:bodyPr lIns="50800" tIns="50800" rIns="50800" bIns="50800" rtlCol="0" anchor="ctr"/>
            <a:lstStyle/>
            <a:p>
              <a:pPr algn="l">
                <a:lnSpc>
                  <a:spcPts val="2999"/>
                </a:lnSpc>
              </a:pPr>
              <a:endParaRPr/>
            </a:p>
          </p:txBody>
        </p:sp>
      </p:grpSp>
      <p:sp>
        <p:nvSpPr>
          <p:cNvPr id="16" name="TextBox 16"/>
          <p:cNvSpPr txBox="1"/>
          <p:nvPr>
            <p:custDataLst>
              <p:tags r:id="rId7"/>
            </p:custDataLst>
          </p:nvPr>
        </p:nvSpPr>
        <p:spPr>
          <a:xfrm>
            <a:off x="1599743" y="507936"/>
            <a:ext cx="7546900" cy="692497"/>
          </a:xfrm>
          <a:prstGeom prst="rect">
            <a:avLst/>
          </a:prstGeom>
        </p:spPr>
        <p:txBody>
          <a:bodyPr lIns="0" tIns="0" rIns="0" bIns="0" rtlCol="0" anchor="t">
            <a:spAutoFit/>
          </a:bodyPr>
          <a:lstStyle/>
          <a:p>
            <a:pPr algn="l">
              <a:lnSpc>
                <a:spcPts val="5354"/>
              </a:lnSpc>
            </a:pPr>
            <a:r>
              <a:rPr lang="en-US" sz="5099" b="1" dirty="0" err="1">
                <a:solidFill>
                  <a:srgbClr val="000000"/>
                </a:solidFill>
                <a:latin typeface="Calibri (MS) Bold"/>
                <a:ea typeface="Calibri (MS) Bold"/>
                <a:cs typeface="Calibri (MS) Bold"/>
                <a:sym typeface="Calibri (MS) Bold"/>
              </a:rPr>
              <a:t>Saviez</a:t>
            </a:r>
            <a:r>
              <a:rPr lang="en-US" sz="5099" b="1" dirty="0">
                <a:solidFill>
                  <a:srgbClr val="000000"/>
                </a:solidFill>
                <a:latin typeface="Calibri (MS) Bold"/>
                <a:ea typeface="Calibri (MS) Bold"/>
                <a:cs typeface="Calibri (MS) Bold"/>
                <a:sym typeface="Calibri (MS) Bold"/>
              </a:rPr>
              <a:t>-vous </a:t>
            </a:r>
            <a:r>
              <a:rPr lang="en-US" sz="5099" b="1" dirty="0" err="1">
                <a:solidFill>
                  <a:srgbClr val="000000"/>
                </a:solidFill>
                <a:latin typeface="Calibri (MS) Bold"/>
                <a:ea typeface="Calibri (MS) Bold"/>
                <a:cs typeface="Calibri (MS) Bold"/>
                <a:sym typeface="Calibri (MS) Bold"/>
              </a:rPr>
              <a:t>que</a:t>
            </a:r>
            <a:r>
              <a:rPr lang="en-US" sz="5099" b="1" dirty="0">
                <a:solidFill>
                  <a:srgbClr val="000000"/>
                </a:solidFill>
                <a:latin typeface="Calibri (MS) Bold"/>
                <a:ea typeface="Calibri (MS) Bold"/>
                <a:cs typeface="Calibri (MS) Bold"/>
                <a:sym typeface="Calibri (MS) Bold"/>
              </a:rPr>
              <a:t> ?</a:t>
            </a:r>
          </a:p>
        </p:txBody>
      </p:sp>
      <p:sp>
        <p:nvSpPr>
          <p:cNvPr id="17" name="TextBox 17"/>
          <p:cNvSpPr txBox="1"/>
          <p:nvPr>
            <p:custDataLst>
              <p:tags r:id="rId8"/>
            </p:custDataLst>
          </p:nvPr>
        </p:nvSpPr>
        <p:spPr>
          <a:xfrm>
            <a:off x="1934820" y="2113997"/>
            <a:ext cx="15213591" cy="8123506"/>
          </a:xfrm>
          <a:prstGeom prst="rect">
            <a:avLst/>
          </a:prstGeom>
        </p:spPr>
        <p:txBody>
          <a:bodyPr lIns="0" tIns="0" rIns="0" bIns="0" rtlCol="0" anchor="t">
            <a:spAutoFit/>
          </a:bodyPr>
          <a:lstStyle/>
          <a:p>
            <a:pPr algn="l">
              <a:lnSpc>
                <a:spcPts val="2759"/>
              </a:lnSpc>
            </a:pPr>
            <a:r>
              <a:rPr lang="fr-CA" sz="2299" noProof="0" dirty="0">
                <a:solidFill>
                  <a:srgbClr val="FFFFFF"/>
                </a:solidFill>
                <a:latin typeface="Calibri (MS)"/>
                <a:ea typeface="Calibri (MS)"/>
                <a:cs typeface="Calibri (MS)"/>
                <a:sym typeface="Calibri (MS)"/>
              </a:rPr>
              <a:t>En histoire des sciences, on parle parfois de l’effet Matilda. Ce terme vient de Matilda </a:t>
            </a:r>
            <a:r>
              <a:rPr lang="fr-CA" sz="2299" noProof="0" dirty="0" err="1">
                <a:solidFill>
                  <a:srgbClr val="FFFFFF"/>
                </a:solidFill>
                <a:latin typeface="Calibri (MS)"/>
                <a:ea typeface="Calibri (MS)"/>
                <a:cs typeface="Calibri (MS)"/>
                <a:sym typeface="Calibri (MS)"/>
              </a:rPr>
              <a:t>Joslyn</a:t>
            </a:r>
            <a:r>
              <a:rPr lang="fr-CA" sz="2299" noProof="0" dirty="0">
                <a:solidFill>
                  <a:srgbClr val="FFFFFF"/>
                </a:solidFill>
                <a:latin typeface="Calibri (MS)"/>
                <a:ea typeface="Calibri (MS)"/>
                <a:cs typeface="Calibri (MS)"/>
                <a:sym typeface="Calibri (MS)"/>
              </a:rPr>
              <a:t> Gage, une militante du XIXᵉ siècle qui dénonçait déjà le fait que les découvertes faites par des femmes étaient souvent attribuées à des hommes.</a:t>
            </a:r>
          </a:p>
          <a:p>
            <a:pPr algn="l">
              <a:lnSpc>
                <a:spcPts val="2759"/>
              </a:lnSpc>
            </a:pPr>
            <a:endParaRPr lang="fr-CA" sz="2299" noProof="0" dirty="0">
              <a:solidFill>
                <a:srgbClr val="FFFFFF"/>
              </a:solidFill>
              <a:latin typeface="Calibri (MS)"/>
              <a:ea typeface="Calibri (MS)"/>
              <a:cs typeface="Calibri (MS)"/>
              <a:sym typeface="Calibri (MS)"/>
            </a:endParaRPr>
          </a:p>
          <a:p>
            <a:pPr algn="l">
              <a:lnSpc>
                <a:spcPts val="2759"/>
              </a:lnSpc>
            </a:pPr>
            <a:r>
              <a:rPr lang="fr-CA" sz="2299" noProof="0" dirty="0">
                <a:solidFill>
                  <a:srgbClr val="FFFFFF"/>
                </a:solidFill>
                <a:latin typeface="Calibri (MS)"/>
                <a:ea typeface="Calibri (MS)"/>
                <a:cs typeface="Calibri (MS)"/>
                <a:sym typeface="Calibri (MS)"/>
              </a:rPr>
              <a:t>Ce phénomène a été observé dans plusieurs cas. Par exemple : </a:t>
            </a:r>
          </a:p>
          <a:p>
            <a:pPr algn="l">
              <a:lnSpc>
                <a:spcPts val="2759"/>
              </a:lnSpc>
            </a:pPr>
            <a:endParaRPr lang="fr-CA" sz="2299" noProof="0" dirty="0">
              <a:solidFill>
                <a:srgbClr val="FFFFFF"/>
              </a:solidFill>
              <a:latin typeface="Calibri (MS)"/>
              <a:ea typeface="Calibri (MS)"/>
              <a:cs typeface="Calibri (MS)"/>
              <a:sym typeface="Calibri (MS)"/>
            </a:endParaRPr>
          </a:p>
          <a:p>
            <a:pPr marL="496569" lvl="1" indent="-248284" algn="l">
              <a:lnSpc>
                <a:spcPts val="2759"/>
              </a:lnSpc>
              <a:buFont typeface="Arial"/>
              <a:buChar char="•"/>
            </a:pPr>
            <a:r>
              <a:rPr lang="fr-CA" sz="2299" noProof="0" dirty="0">
                <a:solidFill>
                  <a:srgbClr val="FFFFFF"/>
                </a:solidFill>
                <a:latin typeface="Calibri (MS)"/>
                <a:ea typeface="Calibri (MS)"/>
                <a:cs typeface="Calibri (MS)"/>
                <a:sym typeface="Calibri (MS)"/>
              </a:rPr>
              <a:t>la physicienne Chien-</a:t>
            </a:r>
            <a:r>
              <a:rPr lang="fr-CA" sz="2299" noProof="0" dirty="0" err="1">
                <a:solidFill>
                  <a:srgbClr val="FFFFFF"/>
                </a:solidFill>
                <a:latin typeface="Calibri (MS)"/>
                <a:ea typeface="Calibri (MS)"/>
                <a:cs typeface="Calibri (MS)"/>
                <a:sym typeface="Calibri (MS)"/>
              </a:rPr>
              <a:t>Shiung</a:t>
            </a:r>
            <a:r>
              <a:rPr lang="fr-CA" sz="2299" noProof="0" dirty="0">
                <a:solidFill>
                  <a:srgbClr val="FFFFFF"/>
                </a:solidFill>
                <a:latin typeface="Calibri (MS)"/>
                <a:ea typeface="Calibri (MS)"/>
                <a:cs typeface="Calibri (MS)"/>
                <a:sym typeface="Calibri (MS)"/>
              </a:rPr>
              <a:t> Wu a réalisé l’expérience qui a confirmé une découverte majeure en physique, mais le prix Nobel a été attribué à ses collègues masculins.</a:t>
            </a:r>
          </a:p>
          <a:p>
            <a:pPr marL="496569" lvl="1" indent="-248284" algn="l">
              <a:lnSpc>
                <a:spcPts val="2759"/>
              </a:lnSpc>
              <a:buFont typeface="Arial"/>
              <a:buChar char="•"/>
            </a:pPr>
            <a:r>
              <a:rPr lang="fr-CA" sz="2299" noProof="0" dirty="0">
                <a:solidFill>
                  <a:srgbClr val="FFFFFF"/>
                </a:solidFill>
                <a:latin typeface="Calibri (MS)"/>
                <a:ea typeface="Calibri (MS)"/>
                <a:cs typeface="Calibri (MS)"/>
                <a:sym typeface="Calibri (MS)"/>
              </a:rPr>
              <a:t> L’astronome Vera Rubin a apporté des preuves essentielles de l’existence de la matière noire sans recevoir de Nobel. </a:t>
            </a:r>
          </a:p>
          <a:p>
            <a:pPr marL="496569" lvl="1" indent="-248284" algn="l">
              <a:lnSpc>
                <a:spcPts val="2759"/>
              </a:lnSpc>
              <a:buFont typeface="Arial"/>
              <a:buChar char="•"/>
            </a:pPr>
            <a:r>
              <a:rPr lang="fr-CA" sz="2299" noProof="0" dirty="0">
                <a:solidFill>
                  <a:srgbClr val="FFFFFF"/>
                </a:solidFill>
                <a:latin typeface="Calibri (MS)"/>
                <a:ea typeface="Calibri (MS)"/>
                <a:cs typeface="Calibri (MS)"/>
                <a:sym typeface="Calibri (MS)"/>
              </a:rPr>
              <a:t>La physicienne Lise Meitner, </a:t>
            </a:r>
            <a:r>
              <a:rPr lang="fr-CA" sz="2299" noProof="0" dirty="0" err="1">
                <a:solidFill>
                  <a:srgbClr val="FFFFFF"/>
                </a:solidFill>
                <a:latin typeface="Calibri (MS)"/>
                <a:ea typeface="Calibri (MS)"/>
                <a:cs typeface="Calibri (MS)"/>
                <a:sym typeface="Calibri (MS)"/>
              </a:rPr>
              <a:t>co</a:t>
            </a:r>
            <a:r>
              <a:rPr lang="fr-CA" sz="2299" noProof="0" dirty="0">
                <a:solidFill>
                  <a:srgbClr val="FFFFFF"/>
                </a:solidFill>
                <a:latin typeface="Calibri (MS)"/>
                <a:ea typeface="Calibri (MS)"/>
                <a:cs typeface="Calibri (MS)"/>
                <a:sym typeface="Calibri (MS)"/>
              </a:rPr>
              <a:t>-découvreuse de la fission nucléaire, n’a pas non plus été récompensée par le prix Nobel, attribué à son collaborateur.</a:t>
            </a:r>
          </a:p>
          <a:p>
            <a:pPr marL="496569" lvl="1" indent="-248284" algn="l">
              <a:lnSpc>
                <a:spcPts val="2759"/>
              </a:lnSpc>
              <a:buFont typeface="Arial"/>
              <a:buChar char="•"/>
            </a:pPr>
            <a:r>
              <a:rPr lang="fr-CA" sz="2299" noProof="0" dirty="0">
                <a:solidFill>
                  <a:srgbClr val="FFFFFF"/>
                </a:solidFill>
                <a:latin typeface="Calibri (MS)"/>
                <a:ea typeface="Calibri (MS)"/>
                <a:cs typeface="Calibri (MS)"/>
                <a:sym typeface="Calibri (MS)"/>
              </a:rPr>
              <a:t>L’actrice et inventrice </a:t>
            </a:r>
            <a:r>
              <a:rPr lang="fr-CA" sz="2299" noProof="0" dirty="0" err="1">
                <a:solidFill>
                  <a:srgbClr val="FFFFFF"/>
                </a:solidFill>
                <a:latin typeface="Calibri (MS)"/>
                <a:ea typeface="Calibri (MS)"/>
                <a:cs typeface="Calibri (MS)"/>
                <a:sym typeface="Calibri (MS)"/>
              </a:rPr>
              <a:t>Hedy</a:t>
            </a:r>
            <a:r>
              <a:rPr lang="fr-CA" sz="2299" noProof="0" dirty="0">
                <a:solidFill>
                  <a:srgbClr val="FFFFFF"/>
                </a:solidFill>
                <a:latin typeface="Calibri (MS)"/>
                <a:ea typeface="Calibri (MS)"/>
                <a:cs typeface="Calibri (MS)"/>
                <a:sym typeface="Calibri (MS)"/>
              </a:rPr>
              <a:t> </a:t>
            </a:r>
            <a:r>
              <a:rPr lang="fr-CA" sz="2299" noProof="0" dirty="0" err="1">
                <a:solidFill>
                  <a:srgbClr val="FFFFFF"/>
                </a:solidFill>
                <a:latin typeface="Calibri (MS)"/>
                <a:ea typeface="Calibri (MS)"/>
                <a:cs typeface="Calibri (MS)"/>
                <a:sym typeface="Calibri (MS)"/>
              </a:rPr>
              <a:t>Lamarr</a:t>
            </a:r>
            <a:r>
              <a:rPr lang="fr-CA" sz="2299" noProof="0" dirty="0">
                <a:solidFill>
                  <a:srgbClr val="FFFFFF"/>
                </a:solidFill>
                <a:latin typeface="Calibri (MS)"/>
                <a:ea typeface="Calibri (MS)"/>
                <a:cs typeface="Calibri (MS)"/>
                <a:sym typeface="Calibri (MS)"/>
              </a:rPr>
              <a:t> a développé, pendant la Seconde Guerre mondiale, une technologie de communication à spectre étalé, qui est aujourd’hui à l’origine de technologies utilisées dans le Wi-Fi et le Bluetooth.</a:t>
            </a:r>
          </a:p>
          <a:p>
            <a:pPr marL="496569" lvl="1" indent="-248284" algn="l">
              <a:lnSpc>
                <a:spcPts val="2759"/>
              </a:lnSpc>
              <a:buFont typeface="Arial"/>
              <a:buChar char="•"/>
            </a:pPr>
            <a:r>
              <a:rPr lang="fr-CA" sz="2299" noProof="0" dirty="0">
                <a:solidFill>
                  <a:srgbClr val="FFFFFF"/>
                </a:solidFill>
                <a:latin typeface="Calibri (MS)"/>
                <a:ea typeface="Calibri (MS)"/>
                <a:cs typeface="Calibri (MS)"/>
                <a:sym typeface="Calibri (MS)"/>
              </a:rPr>
              <a:t> Ada Lovelace, au XIXᵉ siècle, est souvent considérée comme la première programmeuse informatique de l’histoire. Elle a écrit un algorithme destiné à une machine analytique bien avant que l’informatique ne devienne un domaine scientifique et académique à part entière.</a:t>
            </a:r>
          </a:p>
          <a:p>
            <a:pPr algn="l">
              <a:lnSpc>
                <a:spcPts val="2759"/>
              </a:lnSpc>
            </a:pPr>
            <a:endParaRPr lang="fr-CA" sz="2299" noProof="0" dirty="0">
              <a:solidFill>
                <a:srgbClr val="FFFFFF"/>
              </a:solidFill>
              <a:latin typeface="Calibri (MS)"/>
              <a:ea typeface="Calibri (MS)"/>
              <a:cs typeface="Calibri (MS)"/>
              <a:sym typeface="Calibri (MS)"/>
            </a:endParaRPr>
          </a:p>
          <a:p>
            <a:pPr algn="l">
              <a:lnSpc>
                <a:spcPts val="2759"/>
              </a:lnSpc>
            </a:pPr>
            <a:r>
              <a:rPr lang="fr-CA" sz="2299" noProof="0" dirty="0">
                <a:solidFill>
                  <a:srgbClr val="FFFFFF"/>
                </a:solidFill>
                <a:latin typeface="Calibri (MS)"/>
                <a:ea typeface="Calibri (MS)"/>
                <a:cs typeface="Calibri (MS)"/>
                <a:sym typeface="Calibri (MS)"/>
              </a:rPr>
              <a:t>Ces exemples illustrent comment certaines contributions scientifiques importantes réalisées par des femmes ont parfois été moins reconnues dans l’histoire des sciences.</a:t>
            </a:r>
            <a:endParaRPr lang="en-US" sz="2299" dirty="0">
              <a:solidFill>
                <a:srgbClr val="FFFFFF"/>
              </a:solidFill>
              <a:latin typeface="Calibri (MS)"/>
              <a:ea typeface="Calibri (MS)"/>
              <a:cs typeface="Calibri (MS)"/>
              <a:sym typeface="Calibri (MS)"/>
            </a:endParaRPr>
          </a:p>
          <a:p>
            <a:pPr algn="ctr">
              <a:lnSpc>
                <a:spcPts val="2639"/>
              </a:lnSpc>
            </a:pPr>
            <a:endParaRPr lang="en-US" sz="2299" dirty="0">
              <a:solidFill>
                <a:srgbClr val="FFFFFF"/>
              </a:solidFill>
              <a:latin typeface="Calibri (MS)"/>
              <a:ea typeface="Calibri (MS)"/>
              <a:cs typeface="Calibri (MS)"/>
              <a:sym typeface="Calibri (MS)"/>
            </a:endParaRPr>
          </a:p>
          <a:p>
            <a:pPr algn="ctr">
              <a:lnSpc>
                <a:spcPts val="2639"/>
              </a:lnSpc>
            </a:pPr>
            <a:endParaRPr lang="en-US" sz="2299" dirty="0">
              <a:solidFill>
                <a:srgbClr val="FFFFFF"/>
              </a:solidFill>
              <a:latin typeface="Calibri (MS)"/>
              <a:ea typeface="Calibri (MS)"/>
              <a:cs typeface="Calibri (MS)"/>
              <a:sym typeface="Calibri (MS)"/>
            </a:endParaRPr>
          </a:p>
          <a:p>
            <a:pPr algn="r">
              <a:lnSpc>
                <a:spcPts val="1800"/>
              </a:lnSpc>
            </a:pPr>
            <a:r>
              <a:rPr lang="en-US" sz="1500" dirty="0">
                <a:solidFill>
                  <a:srgbClr val="FFFFFF"/>
                </a:solidFill>
                <a:latin typeface="Calibri (MS)"/>
                <a:ea typeface="Calibri (MS)"/>
                <a:cs typeface="Calibri (MS)"/>
                <a:sym typeface="Calibri (MS)"/>
              </a:rPr>
              <a:t>Sources </a:t>
            </a:r>
            <a:r>
              <a:rPr lang="en-US" sz="1500" dirty="0">
                <a:solidFill>
                  <a:schemeClr val="bg1"/>
                </a:solidFill>
                <a:latin typeface="Calibri (MS)"/>
                <a:ea typeface="Calibri (MS)"/>
                <a:cs typeface="Calibri (MS)"/>
                <a:sym typeface="Calibri (MS)"/>
              </a:rPr>
              <a:t>: </a:t>
            </a:r>
            <a:r>
              <a:rPr lang="en-US" sz="1500" dirty="0">
                <a:solidFill>
                  <a:schemeClr val="bg1"/>
                </a:solidFill>
                <a:latin typeface="Calibri (MS)"/>
                <a:ea typeface="Calibri (MS)"/>
                <a:cs typeface="Calibri (MS)"/>
                <a:sym typeface="Calibri (MS)"/>
                <a:hlinkClick r:id="rId12">
                  <a:extLst>
                    <a:ext uri="{A12FA001-AC4F-418D-AE19-62706E023703}">
                      <ahyp:hlinkClr xmlns:ahyp="http://schemas.microsoft.com/office/drawing/2018/hyperlinkcolor" val="tx"/>
                    </a:ext>
                  </a:extLst>
                </a:hlinkClick>
              </a:rPr>
              <a:t>https://u-paris.fr/hedy-lamarr-une-star-de-linvention/</a:t>
            </a:r>
            <a:r>
              <a:rPr lang="en-US" sz="1500" dirty="0">
                <a:solidFill>
                  <a:schemeClr val="bg1"/>
                </a:solidFill>
                <a:latin typeface="Calibri (MS)"/>
                <a:ea typeface="Calibri (MS)"/>
                <a:cs typeface="Calibri (MS)"/>
                <a:sym typeface="Calibri (MS)"/>
              </a:rPr>
              <a:t> </a:t>
            </a:r>
          </a:p>
          <a:p>
            <a:pPr algn="r">
              <a:lnSpc>
                <a:spcPts val="1800"/>
              </a:lnSpc>
            </a:pPr>
            <a:r>
              <a:rPr lang="en-US" sz="1500" dirty="0">
                <a:solidFill>
                  <a:schemeClr val="bg1"/>
                </a:solidFill>
                <a:latin typeface="Calibri (MS)"/>
                <a:ea typeface="Calibri (MS)"/>
                <a:cs typeface="Calibri (MS)"/>
                <a:sym typeface="Calibri (MS)"/>
                <a:hlinkClick r:id="rId13">
                  <a:extLst>
                    <a:ext uri="{A12FA001-AC4F-418D-AE19-62706E023703}">
                      <ahyp:hlinkClr xmlns:ahyp="http://schemas.microsoft.com/office/drawing/2018/hyperlinkcolor" val="tx"/>
                    </a:ext>
                  </a:extLst>
                </a:hlinkClick>
              </a:rPr>
              <a:t>https://www.sciencepresse.qc.ca/opinions/gail-ouellette/2015/04/25/adn-franklin-watson-aucune-reponses</a:t>
            </a:r>
            <a:r>
              <a:rPr lang="en-US" sz="1500" dirty="0">
                <a:solidFill>
                  <a:schemeClr val="bg1"/>
                </a:solidFill>
                <a:latin typeface="Calibri (MS)"/>
                <a:ea typeface="Calibri (MS)"/>
                <a:cs typeface="Calibri (MS)"/>
                <a:sym typeface="Calibri (MS)"/>
              </a:rPr>
              <a:t> </a:t>
            </a:r>
          </a:p>
          <a:p>
            <a:pPr algn="r">
              <a:lnSpc>
                <a:spcPts val="1800"/>
              </a:lnSpc>
            </a:pPr>
            <a:r>
              <a:rPr lang="en-US" sz="1500" dirty="0">
                <a:solidFill>
                  <a:schemeClr val="bg1"/>
                </a:solidFill>
                <a:latin typeface="Calibri (MS)"/>
                <a:ea typeface="Calibri (MS)"/>
                <a:cs typeface="Calibri (MS)"/>
                <a:sym typeface="Calibri (MS)"/>
                <a:hlinkClick r:id="rId14">
                  <a:extLst>
                    <a:ext uri="{A12FA001-AC4F-418D-AE19-62706E023703}">
                      <ahyp:hlinkClr xmlns:ahyp="http://schemas.microsoft.com/office/drawing/2018/hyperlinkcolor" val="tx"/>
                    </a:ext>
                  </a:extLst>
                </a:hlinkClick>
              </a:rPr>
              <a:t>https://fr.wikipedia.org/wiki/Ada_Lovelace</a:t>
            </a:r>
            <a:r>
              <a:rPr lang="en-US" sz="1500" dirty="0">
                <a:solidFill>
                  <a:schemeClr val="bg1"/>
                </a:solidFill>
                <a:latin typeface="Calibri (MS)"/>
                <a:ea typeface="Calibri (MS)"/>
                <a:cs typeface="Calibri (MS)"/>
                <a:sym typeface="Calibri (MS)"/>
              </a:rPr>
              <a:t> </a:t>
            </a:r>
          </a:p>
          <a:p>
            <a:pPr algn="ctr">
              <a:lnSpc>
                <a:spcPts val="2639"/>
              </a:lnSpc>
              <a:spcBef>
                <a:spcPct val="0"/>
              </a:spcBef>
            </a:pPr>
            <a:endParaRPr lang="en-US" sz="1500" dirty="0">
              <a:solidFill>
                <a:srgbClr val="FFFFFF"/>
              </a:solidFill>
              <a:latin typeface="Calibri (MS)"/>
              <a:ea typeface="Calibri (MS)"/>
              <a:cs typeface="Calibri (MS)"/>
              <a:sym typeface="Calibri (MS)"/>
            </a:endParaRPr>
          </a:p>
        </p:txBody>
      </p:sp>
      <p:sp>
        <p:nvSpPr>
          <p:cNvPr id="18" name="ZoneTexte 17">
            <a:extLst>
              <a:ext uri="{FF2B5EF4-FFF2-40B4-BE49-F238E27FC236}">
                <a16:creationId xmlns:a16="http://schemas.microsoft.com/office/drawing/2014/main" id="{0A13FFCE-937C-7212-C6F6-C26AAF2E7E64}"/>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398ADF1-6EB8-4F70-2F48-D9D1D855211A}"/>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C93D4830-937B-632A-AF7E-83AE42F3AECA}"/>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45A5DD3E-23D1-63D9-0114-AD4BD624FDD2}"/>
              </a:ext>
            </a:extLst>
          </p:cNvPr>
          <p:cNvGraphicFramePr>
            <a:graphicFrameLocks noGrp="1"/>
          </p:cNvGraphicFramePr>
          <p:nvPr>
            <p:custDataLst>
              <p:tags r:id="rId2"/>
            </p:custDataLst>
            <p:extLst>
              <p:ext uri="{D42A27DB-BD31-4B8C-83A1-F6EECF244321}">
                <p14:modId xmlns:p14="http://schemas.microsoft.com/office/powerpoint/2010/main" val="2756195597"/>
              </p:ext>
            </p:extLst>
          </p:nvPr>
        </p:nvGraphicFramePr>
        <p:xfrm>
          <a:off x="1150819" y="991531"/>
          <a:ext cx="16873105" cy="8995559"/>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AB8581B3-4E43-47B1-EEBF-3574B9C39910}"/>
              </a:ext>
            </a:extLst>
          </p:cNvPr>
          <p:cNvSpPr/>
          <p:nvPr>
            <p:custDataLst>
              <p:tags r:id="rId3"/>
            </p:custDataLst>
          </p:nvPr>
        </p:nvSpPr>
        <p:spPr>
          <a:xfrm flipH="1">
            <a:off x="9305506" y="108711"/>
            <a:ext cx="563730" cy="635490"/>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8CA8626E-1736-77B2-36CD-A5D794FFA86D}"/>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06604A81-2144-D31B-B3BF-034743036B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4E382FF2-8CA6-DE6B-A6F2-24968E46CD2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81FDBAE2-4983-6638-0273-F9A5867FE1C8}"/>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A61E31DC-9792-527A-195D-BD37D20B1C4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DE7D5C7E-62C3-7239-B956-2E3F040E173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93DC53B1-24C5-3FD3-E70C-4E895B8FDEF2}"/>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F1FE5FB9-64F6-8237-28F5-BCC78EE4C9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86E15B26-F50C-D9A5-B993-75CE3338408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ACCAC2E8-23D7-21B7-9F06-D4DD79E055FC}"/>
              </a:ext>
            </a:extLst>
          </p:cNvPr>
          <p:cNvSpPr txBox="1"/>
          <p:nvPr>
            <p:custDataLst>
              <p:tags r:id="rId7"/>
            </p:custDataLst>
          </p:nvPr>
        </p:nvSpPr>
        <p:spPr>
          <a:xfrm>
            <a:off x="1235461" y="213925"/>
            <a:ext cx="16071464"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5BB1AE8C-6049-8B71-AD8B-AFFFA4BBEE34}"/>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extLst>
      <p:ext uri="{BB962C8B-B14F-4D97-AF65-F5344CB8AC3E}">
        <p14:creationId xmlns:p14="http://schemas.microsoft.com/office/powerpoint/2010/main" val="7326797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1269261" y="6480800"/>
            <a:ext cx="15990039" cy="3666737"/>
            <a:chOff x="0" y="0"/>
            <a:chExt cx="4211368" cy="965725"/>
          </a:xfrm>
        </p:grpSpPr>
        <p:sp>
          <p:nvSpPr>
            <p:cNvPr id="13" name="Freeform 13"/>
            <p:cNvSpPr/>
            <p:nvPr/>
          </p:nvSpPr>
          <p:spPr>
            <a:xfrm>
              <a:off x="0" y="0"/>
              <a:ext cx="4211369" cy="965725"/>
            </a:xfrm>
            <a:custGeom>
              <a:avLst/>
              <a:gdLst/>
              <a:ahLst/>
              <a:cxnLst/>
              <a:rect l="l" t="t" r="r" b="b"/>
              <a:pathLst>
                <a:path w="4211369" h="965725">
                  <a:moveTo>
                    <a:pt x="0" y="0"/>
                  </a:moveTo>
                  <a:lnTo>
                    <a:pt x="4211369" y="0"/>
                  </a:lnTo>
                  <a:lnTo>
                    <a:pt x="4211369" y="965725"/>
                  </a:lnTo>
                  <a:lnTo>
                    <a:pt x="0" y="965725"/>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4211368" cy="975250"/>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6"/>
            </p:custDataLst>
          </p:nvPr>
        </p:nvSpPr>
        <p:spPr>
          <a:xfrm>
            <a:off x="697167" y="369879"/>
            <a:ext cx="13474232" cy="500137"/>
          </a:xfrm>
          <a:prstGeom prst="rect">
            <a:avLst/>
          </a:prstGeom>
        </p:spPr>
        <p:txBody>
          <a:bodyPr lIns="0" tIns="0" rIns="0" bIns="0" rtlCol="0" anchor="t">
            <a:spAutoFit/>
          </a:bodyPr>
          <a:lstStyle/>
          <a:p>
            <a:pPr algn="l">
              <a:lnSpc>
                <a:spcPts val="3906"/>
              </a:lnSpc>
            </a:pP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Qu’est-ce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cette</a:t>
            </a:r>
            <a:r>
              <a:rPr lang="en-US" sz="3100" b="1" dirty="0">
                <a:solidFill>
                  <a:srgbClr val="000000"/>
                </a:solidFill>
                <a:latin typeface="Cloud Soft Bold" panose="020B0604020202020204" charset="0"/>
                <a:ea typeface="Calibri (MS) Bold"/>
                <a:cs typeface="Cloud Soft Bold" panose="020B0604020202020204" charset="0"/>
                <a:sym typeface="Calibri (MS) Bold"/>
              </a:rPr>
              <a:t> idée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produit</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comme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conséquences</a:t>
            </a:r>
            <a:r>
              <a:rPr lang="en-US" sz="3100" b="1" dirty="0">
                <a:solidFill>
                  <a:srgbClr val="000000"/>
                </a:solidFill>
                <a:latin typeface="Cloud Soft Bold" panose="020B0604020202020204" charset="0"/>
                <a:ea typeface="Calibri (MS) Bold"/>
                <a:cs typeface="Cloud Soft Bold" panose="020B0604020202020204" charset="0"/>
                <a:sym typeface="Calibri (MS) Bold"/>
              </a:rPr>
              <a:t> ? </a:t>
            </a:r>
          </a:p>
        </p:txBody>
      </p:sp>
      <p:sp>
        <p:nvSpPr>
          <p:cNvPr id="17" name="TextBox 17"/>
          <p:cNvSpPr txBox="1"/>
          <p:nvPr>
            <p:custDataLst>
              <p:tags r:id="rId7"/>
            </p:custDataLst>
          </p:nvPr>
        </p:nvSpPr>
        <p:spPr>
          <a:xfrm>
            <a:off x="697167" y="1236790"/>
            <a:ext cx="17477886" cy="4640309"/>
          </a:xfrm>
          <a:prstGeom prst="rect">
            <a:avLst/>
          </a:prstGeom>
        </p:spPr>
        <p:txBody>
          <a:bodyPr lIns="0" tIns="0" rIns="0" bIns="0" rtlCol="0" anchor="t">
            <a:spAutoFit/>
          </a:bodyPr>
          <a:lstStyle/>
          <a:p>
            <a:pPr algn="just">
              <a:lnSpc>
                <a:spcPts val="3178"/>
              </a:lnSpc>
            </a:pPr>
            <a:r>
              <a:rPr lang="fr-CA" sz="2024" noProof="0" dirty="0">
                <a:solidFill>
                  <a:srgbClr val="000000"/>
                </a:solidFill>
                <a:latin typeface="Calibri (MS)"/>
                <a:ea typeface="Calibri (MS)"/>
                <a:cs typeface="Calibri (MS)"/>
                <a:sym typeface="Calibri (MS)"/>
              </a:rPr>
              <a:t>Ce mythe entraîne plusieurs conséquences importantes. D’abord, il contribue à renforcer l’idée que les hommes seraient naturellement plus compétents ou plus légitimes dans les domaines scientifiques, technologiques ou politiques. Cette perception contribue à dévaloriser les contributions féminines, à décourager les filles et les femmes d’entrer dans les domaines scientifiques, technologiques, d’ingénierie et de mathématiques (STIM). Ce discours peut aussi servir à justifier les rapports de pouvoir existants. En affirmant que « les hommes ont construit le monde », on présente la domination masculine comme quelque chose de normal ou d’inévitable. Cependant, comme le montrent les recherches en sociologie et en histoire, cette situation est surtout le résultat de structures sociales et historiques qui ont longtemps favorisé les hommes et limité la parti</a:t>
            </a:r>
            <a:r>
              <a:rPr lang="fr-CA" sz="2024" u="none" noProof="0" dirty="0">
                <a:solidFill>
                  <a:srgbClr val="000000"/>
                </a:solidFill>
                <a:latin typeface="Calibri (MS)"/>
                <a:ea typeface="Calibri (MS)"/>
                <a:cs typeface="Calibri (MS)"/>
                <a:sym typeface="Calibri (MS)"/>
              </a:rPr>
              <a:t>cipation des femmes.</a:t>
            </a:r>
          </a:p>
          <a:p>
            <a:pPr algn="just">
              <a:lnSpc>
                <a:spcPts val="3178"/>
              </a:lnSpc>
            </a:pPr>
            <a:r>
              <a:rPr lang="fr-CA" sz="2024" u="none" noProof="0" dirty="0">
                <a:solidFill>
                  <a:srgbClr val="000000"/>
                </a:solidFill>
                <a:latin typeface="Calibri (MS)"/>
                <a:ea typeface="Calibri (MS)"/>
                <a:cs typeface="Calibri (MS)"/>
                <a:sym typeface="Calibri (MS)"/>
              </a:rPr>
              <a:t>Ce type d’argument est souvent utilisé dans certains discours médiatiques, politiques ou sur les réseaux sociaux pour défendre une vision traditionnelle des rôles entre les femmes et les hommes. En présentant les hommes comme les seuls créateurs du progrès, on cherche à remettre en question les revendications pour l’égalité ou les critiques du patriarcat. Pourtant, les recherches en sciences sociales montrent que les sociétés progressent lorsque davantage de personnes peuvent participer aux décisions, aux innovations et à la production des connaissances.</a:t>
            </a:r>
          </a:p>
          <a:p>
            <a:pPr algn="just">
              <a:lnSpc>
                <a:spcPts val="2864"/>
              </a:lnSpc>
            </a:pPr>
            <a:endParaRPr lang="en-US" sz="2024" u="none" dirty="0">
              <a:solidFill>
                <a:srgbClr val="000000"/>
              </a:solidFill>
              <a:latin typeface="Calibri (MS)"/>
              <a:ea typeface="Calibri (MS)"/>
              <a:cs typeface="Calibri (MS)"/>
              <a:sym typeface="Calibri (MS)"/>
            </a:endParaRPr>
          </a:p>
          <a:p>
            <a:pPr algn="l">
              <a:lnSpc>
                <a:spcPts val="982"/>
              </a:lnSpc>
            </a:pPr>
            <a:endParaRPr lang="en-US" sz="2024" u="none" dirty="0">
              <a:solidFill>
                <a:srgbClr val="000000"/>
              </a:solidFill>
              <a:latin typeface="Calibri (MS)"/>
              <a:ea typeface="Calibri (MS)"/>
              <a:cs typeface="Calibri (MS)"/>
              <a:sym typeface="Calibri (MS)"/>
            </a:endParaRPr>
          </a:p>
        </p:txBody>
      </p:sp>
      <p:sp>
        <p:nvSpPr>
          <p:cNvPr id="18" name="TextBox 18"/>
          <p:cNvSpPr txBox="1"/>
          <p:nvPr>
            <p:custDataLst>
              <p:tags r:id="rId8"/>
            </p:custDataLst>
          </p:nvPr>
        </p:nvSpPr>
        <p:spPr>
          <a:xfrm>
            <a:off x="1386383" y="6637769"/>
            <a:ext cx="15515234" cy="3276600"/>
          </a:xfrm>
          <a:prstGeom prst="rect">
            <a:avLst/>
          </a:prstGeom>
        </p:spPr>
        <p:txBody>
          <a:bodyPr lIns="0" tIns="0" rIns="0" bIns="0" rtlCol="0" anchor="t">
            <a:spAutoFit/>
          </a:bodyPr>
          <a:lstStyle/>
          <a:p>
            <a:pPr algn="just">
              <a:lnSpc>
                <a:spcPts val="2569"/>
              </a:lnSpc>
            </a:pPr>
            <a:endParaRPr dirty="0"/>
          </a:p>
          <a:p>
            <a:pPr algn="just">
              <a:lnSpc>
                <a:spcPts val="2337"/>
              </a:lnSpc>
            </a:pPr>
            <a:r>
              <a:rPr lang="fr-CA" sz="1947" noProof="0" dirty="0">
                <a:solidFill>
                  <a:srgbClr val="000000"/>
                </a:solidFill>
                <a:latin typeface="Calibri (MS)"/>
                <a:ea typeface="Calibri (MS)"/>
                <a:cs typeface="Calibri (MS)"/>
                <a:sym typeface="Calibri (MS)"/>
              </a:rPr>
              <a:t>Certaines technologies peuvent reproduire les inégalités présentes dans la société. Par exemple, une intelligence artificielle développée par l’entreprise Amazon pour analyser des candidatures d’emploi a été abandonnée après avoir montré un biais important : le programme favorisait les candidatures masculines et pénalisait celles des femmes.</a:t>
            </a:r>
          </a:p>
          <a:p>
            <a:pPr algn="just">
              <a:lnSpc>
                <a:spcPts val="2337"/>
              </a:lnSpc>
            </a:pPr>
            <a:r>
              <a:rPr lang="fr-CA" sz="1947" noProof="0" dirty="0">
                <a:solidFill>
                  <a:srgbClr val="000000"/>
                </a:solidFill>
                <a:latin typeface="Calibri (MS)"/>
                <a:ea typeface="Calibri (MS)"/>
                <a:cs typeface="Calibri (MS)"/>
                <a:sym typeface="Calibri (MS)"/>
              </a:rPr>
              <a:t>Pourquoi ? Parce que l’algorithme avait été entraîné à partir de données provenant de plusieurs années de recrutement dans le domaine technologique, un secteur où la majorité des employés étaient des hommes. En apprenant à partir de ces données, l’intelligence artificielle a reproduit les biais existants et a commencé à considérer les candidatures masculines comme plus « pertinentes ».</a:t>
            </a:r>
          </a:p>
          <a:p>
            <a:pPr algn="just">
              <a:lnSpc>
                <a:spcPts val="2337"/>
              </a:lnSpc>
              <a:spcBef>
                <a:spcPct val="0"/>
              </a:spcBef>
            </a:pPr>
            <a:r>
              <a:rPr lang="fr-CA" sz="1947" noProof="0" dirty="0">
                <a:solidFill>
                  <a:srgbClr val="000000"/>
                </a:solidFill>
                <a:latin typeface="Calibri (MS)"/>
                <a:ea typeface="Calibri (MS)"/>
                <a:cs typeface="Calibri (MS)"/>
                <a:sym typeface="Calibri (MS)"/>
              </a:rPr>
              <a:t>Cet exemple montre que les technologies ne sont pas neutres : elles peuvent refléter les inégalités présentes dans la société si les données ou les équipes qui les conçoivent manquent de diversité.</a:t>
            </a:r>
          </a:p>
          <a:p>
            <a:pPr algn="l">
              <a:lnSpc>
                <a:spcPts val="2337"/>
              </a:lnSpc>
              <a:spcBef>
                <a:spcPct val="0"/>
              </a:spcBef>
            </a:pPr>
            <a:endParaRPr lang="en-US" sz="1947" dirty="0">
              <a:solidFill>
                <a:srgbClr val="000000"/>
              </a:solidFill>
              <a:latin typeface="Calibri (MS)"/>
              <a:ea typeface="Calibri (MS)"/>
              <a:cs typeface="Calibri (MS)"/>
              <a:sym typeface="Calibri (MS)"/>
            </a:endParaRPr>
          </a:p>
          <a:p>
            <a:pPr algn="r">
              <a:lnSpc>
                <a:spcPts val="2097"/>
              </a:lnSpc>
              <a:spcBef>
                <a:spcPct val="0"/>
              </a:spcBef>
            </a:pPr>
            <a:r>
              <a:rPr lang="en-US" sz="1747" dirty="0">
                <a:solidFill>
                  <a:srgbClr val="000000"/>
                </a:solidFill>
                <a:latin typeface="Calibri (MS)"/>
                <a:ea typeface="Calibri (MS)"/>
                <a:cs typeface="Calibri (MS)"/>
                <a:sym typeface="Calibri (MS)"/>
              </a:rPr>
              <a:t>Source : </a:t>
            </a:r>
            <a:r>
              <a:rPr lang="en-US" sz="1747" dirty="0">
                <a:solidFill>
                  <a:srgbClr val="000000"/>
                </a:solidFill>
                <a:latin typeface="Calibri (MS)"/>
                <a:ea typeface="Calibri (MS)"/>
                <a:cs typeface="Calibri (MS)"/>
                <a:sym typeface="Calibri (MS)"/>
                <a:hlinkClick r:id="rId13"/>
              </a:rPr>
              <a:t>www.reuters.com/article/world/insight-amazon-scraps-secret-ai-recruiting-tool-that-showed-bias-against-women</a:t>
            </a:r>
            <a:r>
              <a:rPr lang="en-US" sz="1747" dirty="0">
                <a:solidFill>
                  <a:srgbClr val="000000"/>
                </a:solidFill>
                <a:latin typeface="Calibri (MS)"/>
                <a:ea typeface="Calibri (MS)"/>
                <a:cs typeface="Calibri (MS)"/>
                <a:sym typeface="Calibri (MS)"/>
              </a:rPr>
              <a:t> </a:t>
            </a:r>
          </a:p>
        </p:txBody>
      </p:sp>
      <p:sp>
        <p:nvSpPr>
          <p:cNvPr id="19" name="Freeform 19"/>
          <p:cNvSpPr/>
          <p:nvPr>
            <p:custDataLst>
              <p:tags r:id="rId9"/>
            </p:custDataLst>
          </p:nvPr>
        </p:nvSpPr>
        <p:spPr>
          <a:xfrm rot="-200567">
            <a:off x="6502419" y="6003319"/>
            <a:ext cx="1189997" cy="906561"/>
          </a:xfrm>
          <a:custGeom>
            <a:avLst/>
            <a:gdLst/>
            <a:ahLst/>
            <a:cxnLst/>
            <a:rect l="l" t="t" r="r" b="b"/>
            <a:pathLst>
              <a:path w="1189997" h="906561">
                <a:moveTo>
                  <a:pt x="0" y="0"/>
                </a:moveTo>
                <a:lnTo>
                  <a:pt x="1189997" y="0"/>
                </a:lnTo>
                <a:lnTo>
                  <a:pt x="1189997" y="906561"/>
                </a:lnTo>
                <a:lnTo>
                  <a:pt x="0" y="90656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dirty="0"/>
          </a:p>
        </p:txBody>
      </p:sp>
      <p:sp>
        <p:nvSpPr>
          <p:cNvPr id="20" name="TextBox 20"/>
          <p:cNvSpPr txBox="1"/>
          <p:nvPr>
            <p:custDataLst>
              <p:tags r:id="rId10"/>
            </p:custDataLst>
          </p:nvPr>
        </p:nvSpPr>
        <p:spPr>
          <a:xfrm>
            <a:off x="1269261" y="5671699"/>
            <a:ext cx="7995020" cy="500137"/>
          </a:xfrm>
          <a:prstGeom prst="rect">
            <a:avLst/>
          </a:prstGeom>
        </p:spPr>
        <p:txBody>
          <a:bodyPr lIns="0" tIns="0" rIns="0" bIns="0" rtlCol="0" anchor="t">
            <a:spAutoFit/>
          </a:bodyPr>
          <a:lstStyle/>
          <a:p>
            <a:pPr algn="l">
              <a:lnSpc>
                <a:spcPts val="3906"/>
              </a:lnSpc>
            </a:pPr>
            <a:r>
              <a:rPr lang="en-US" sz="3283" b="1" dirty="0">
                <a:solidFill>
                  <a:srgbClr val="000000"/>
                </a:solidFill>
                <a:latin typeface="Calibri (MS) Bold"/>
                <a:ea typeface="Calibri (MS) Bold"/>
                <a:cs typeface="Calibri (MS) Bold"/>
                <a:sym typeface="Calibri (MS) Bold"/>
              </a:rPr>
              <a:t>Technologies et </a:t>
            </a:r>
            <a:r>
              <a:rPr lang="en-US" sz="3283" b="1" dirty="0" err="1">
                <a:solidFill>
                  <a:srgbClr val="000000"/>
                </a:solidFill>
                <a:latin typeface="Calibri (MS) Bold"/>
                <a:ea typeface="Calibri (MS) Bold"/>
                <a:cs typeface="Calibri (MS) Bold"/>
                <a:sym typeface="Calibri (MS) Bold"/>
              </a:rPr>
              <a:t>biais</a:t>
            </a:r>
            <a:r>
              <a:rPr lang="en-US" sz="3283" b="1" dirty="0">
                <a:solidFill>
                  <a:srgbClr val="000000"/>
                </a:solidFill>
                <a:latin typeface="Calibri (MS) Bold"/>
                <a:ea typeface="Calibri (MS) Bold"/>
                <a:cs typeface="Calibri (MS) Bold"/>
                <a:sym typeface="Calibri (MS) Bold"/>
              </a:rPr>
              <a:t> </a:t>
            </a:r>
            <a:r>
              <a:rPr lang="en-US" sz="3283" b="1" dirty="0" err="1">
                <a:solidFill>
                  <a:srgbClr val="000000"/>
                </a:solidFill>
                <a:latin typeface="Calibri (MS) Bold"/>
                <a:ea typeface="Calibri (MS) Bold"/>
                <a:cs typeface="Calibri (MS) Bold"/>
                <a:sym typeface="Calibri (MS) Bold"/>
              </a:rPr>
              <a:t>sociaux</a:t>
            </a:r>
            <a:endParaRPr lang="en-US" sz="3283" b="1" dirty="0">
              <a:solidFill>
                <a:srgbClr val="000000"/>
              </a:solidFill>
              <a:latin typeface="Calibri (MS) Bold"/>
              <a:ea typeface="Calibri (MS) Bold"/>
              <a:cs typeface="Calibri (MS) Bold"/>
              <a:sym typeface="Calibri (MS) Bold"/>
            </a:endParaRPr>
          </a:p>
        </p:txBody>
      </p:sp>
      <p:sp>
        <p:nvSpPr>
          <p:cNvPr id="15" name="ZoneTexte 14">
            <a:extLst>
              <a:ext uri="{FF2B5EF4-FFF2-40B4-BE49-F238E27FC236}">
                <a16:creationId xmlns:a16="http://schemas.microsoft.com/office/drawing/2014/main" id="{4D0E3AA0-713F-E681-49DE-4465697407BD}"/>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F5E710D7-6D1E-114D-25DC-E8022FCCFE9A}"/>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AC5B4643-30ED-BB84-3252-FF5F4383AA97}"/>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AB28C11D-3FAF-3D89-DCBE-3413CD4A2FCF}"/>
              </a:ext>
            </a:extLst>
          </p:cNvPr>
          <p:cNvGraphicFramePr>
            <a:graphicFrameLocks noGrp="1"/>
          </p:cNvGraphicFramePr>
          <p:nvPr>
            <p:custDataLst>
              <p:tags r:id="rId2"/>
            </p:custDataLst>
            <p:extLst>
              <p:ext uri="{D42A27DB-BD31-4B8C-83A1-F6EECF244321}">
                <p14:modId xmlns:p14="http://schemas.microsoft.com/office/powerpoint/2010/main" val="591766315"/>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C97F4002-BEF8-298A-5E5A-354AF5F71AF1}"/>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66901932-DA44-86BD-9607-00AC19FACFEE}"/>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CC504DB2-0758-89C8-ECDB-548CED5C648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BFAF8CD1-56A0-825A-AEF9-75454A81849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04B5CCF4-9B38-0612-BD85-B09239605FF2}"/>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5F687EB1-5FC2-B375-6159-00FF16FA1AD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8B953B63-03A6-1E29-C4AC-F9325920519D}"/>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6370B03F-B435-BE17-7D14-7434C81720DB}"/>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CE90A0E7-0EF0-4F7C-348A-F85D19B356C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157505C4-7EA0-28FA-41A4-D07AC312398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F4ED3A2C-E19E-249E-BA98-498EB3EEF687}"/>
              </a:ext>
            </a:extLst>
          </p:cNvPr>
          <p:cNvSpPr txBox="1"/>
          <p:nvPr>
            <p:custDataLst>
              <p:tags r:id="rId7"/>
            </p:custDataLst>
          </p:nvPr>
        </p:nvSpPr>
        <p:spPr>
          <a:xfrm>
            <a:off x="1337458" y="228502"/>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4DF34772-5B68-9368-BCFB-CF2226FAE4C4}"/>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extLst>
      <p:ext uri="{BB962C8B-B14F-4D97-AF65-F5344CB8AC3E}">
        <p14:creationId xmlns:p14="http://schemas.microsoft.com/office/powerpoint/2010/main" val="242620460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1169455" y="405415"/>
            <a:ext cx="15835680" cy="1341778"/>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3" name="TextBox 13"/>
          <p:cNvSpPr txBox="1"/>
          <p:nvPr>
            <p:custDataLst>
              <p:tags r:id="rId6"/>
            </p:custDataLst>
          </p:nvPr>
        </p:nvSpPr>
        <p:spPr>
          <a:xfrm>
            <a:off x="1099307" y="886519"/>
            <a:ext cx="16926003" cy="6626879"/>
          </a:xfrm>
          <a:prstGeom prst="rect">
            <a:avLst/>
          </a:prstGeom>
        </p:spPr>
        <p:txBody>
          <a:bodyPr wrap="square" lIns="0" tIns="0" rIns="0" bIns="0" rtlCol="0" anchor="t">
            <a:spAutoFit/>
          </a:bodyPr>
          <a:lstStyle/>
          <a:p>
            <a:pPr algn="just">
              <a:lnSpc>
                <a:spcPts val="2163"/>
              </a:lnSpc>
            </a:pPr>
            <a:endParaRPr dirty="0"/>
          </a:p>
          <a:p>
            <a:pPr algn="just">
              <a:lnSpc>
                <a:spcPts val="2163"/>
              </a:lnSpc>
              <a:spcBef>
                <a:spcPct val="0"/>
              </a:spcBef>
            </a:pPr>
            <a:r>
              <a:rPr lang="fr-CA" sz="1802" noProof="0" dirty="0">
                <a:solidFill>
                  <a:srgbClr val="000000"/>
                </a:solidFill>
                <a:latin typeface="Calibri (MS)"/>
                <a:ea typeface="Calibri (MS)"/>
                <a:cs typeface="Calibri (MS)"/>
                <a:sym typeface="Calibri (MS)"/>
              </a:rPr>
              <a:t>Ce mythe est inexact, car il ignore les contributions essentielles des femmes à la science, à la technologie et aux inventions, en plus de reposer sur une histoire écrite en grande partie par et pour des hommes, qui ont souvent invisibilisé les femmes dans les innovations et les découvertes.</a:t>
            </a:r>
          </a:p>
          <a:p>
            <a:pPr algn="just">
              <a:lnSpc>
                <a:spcPts val="2163"/>
              </a:lnSpc>
              <a:spcBef>
                <a:spcPct val="0"/>
              </a:spcBef>
            </a:pPr>
            <a:r>
              <a:rPr lang="fr-CA" sz="1802" noProof="0" dirty="0">
                <a:solidFill>
                  <a:srgbClr val="000000"/>
                </a:solidFill>
                <a:latin typeface="Calibri (MS)"/>
                <a:ea typeface="Calibri (MS)"/>
                <a:cs typeface="Calibri (MS)"/>
                <a:sym typeface="Calibri (MS)"/>
              </a:rPr>
              <a:t>Bien que cela puisse sembler un argument solide en surface, il s’effondre rapidement dès qu’on gratte un peu.</a:t>
            </a:r>
          </a:p>
          <a:p>
            <a:pPr algn="just">
              <a:lnSpc>
                <a:spcPts val="2163"/>
              </a:lnSpc>
              <a:spcBef>
                <a:spcPct val="0"/>
              </a:spcBef>
            </a:pPr>
            <a:r>
              <a:rPr lang="fr-CA" sz="1802" noProof="0" dirty="0">
                <a:solidFill>
                  <a:srgbClr val="000000"/>
                </a:solidFill>
                <a:latin typeface="Calibri (MS)"/>
                <a:ea typeface="Calibri (MS)"/>
                <a:cs typeface="Calibri (MS)"/>
                <a:sym typeface="Calibri (MS)"/>
              </a:rPr>
              <a:t>D’abord, l’argument suppose que si les femmes n’ont pas inventé ces choses, c’est parce qu’elles n’en étaient pas capables. Mais c’est oublier que les femmes étaient légalement exclues des universités, des brevets, des laboratoires et de nombreuses professions scientifiques ou techniques. Juste pour donner une idée : au Québec, les femmes étaient légalement considérées comme des « incapables juridiques » sous le Code civil jusqu’en 1964 !</a:t>
            </a:r>
          </a:p>
          <a:p>
            <a:pPr algn="just">
              <a:lnSpc>
                <a:spcPts val="2163"/>
              </a:lnSpc>
              <a:spcBef>
                <a:spcPct val="0"/>
              </a:spcBef>
            </a:pPr>
            <a:endParaRPr lang="fr-CA" sz="1802" noProof="0" dirty="0">
              <a:solidFill>
                <a:srgbClr val="000000"/>
              </a:solidFill>
              <a:latin typeface="Calibri (MS)"/>
              <a:ea typeface="Calibri (MS)"/>
              <a:cs typeface="Calibri (MS)"/>
              <a:sym typeface="Calibri (MS)"/>
            </a:endParaRPr>
          </a:p>
          <a:p>
            <a:pPr algn="just">
              <a:lnSpc>
                <a:spcPts val="2163"/>
              </a:lnSpc>
              <a:spcBef>
                <a:spcPct val="0"/>
              </a:spcBef>
            </a:pPr>
            <a:r>
              <a:rPr lang="fr-CA" sz="1802" noProof="0" dirty="0">
                <a:solidFill>
                  <a:srgbClr val="000000"/>
                </a:solidFill>
                <a:latin typeface="Calibri (MS)"/>
                <a:ea typeface="Calibri (MS)"/>
                <a:cs typeface="Calibri (MS)"/>
                <a:sym typeface="Calibri (MS)"/>
              </a:rPr>
              <a:t>Le mythe contient aussi une erreur logique importante : « créé par des hommes » n’égale pas « créé sans les femmes ». </a:t>
            </a:r>
            <a:r>
              <a:rPr lang="fr-CA" dirty="0"/>
              <a:t>En effet, les sociétés industrialisées ont fonctionné grâce à une division du travail souvent imposée :</a:t>
            </a:r>
            <a:endParaRPr lang="fr-CA" sz="1802" noProof="0" dirty="0">
              <a:solidFill>
                <a:srgbClr val="000000"/>
              </a:solidFill>
              <a:latin typeface="Calibri (MS)"/>
              <a:ea typeface="Calibri (MS)"/>
              <a:cs typeface="Calibri (MS)"/>
              <a:sym typeface="Calibri (MS)"/>
            </a:endParaRPr>
          </a:p>
          <a:p>
            <a:pPr algn="just">
              <a:lnSpc>
                <a:spcPts val="2163"/>
              </a:lnSpc>
              <a:spcBef>
                <a:spcPct val="0"/>
              </a:spcBef>
            </a:pPr>
            <a:endParaRPr lang="fr-CA" sz="1802" noProof="0" dirty="0">
              <a:solidFill>
                <a:srgbClr val="000000"/>
              </a:solidFill>
              <a:latin typeface="Calibri (MS)"/>
              <a:ea typeface="Calibri (MS)"/>
              <a:cs typeface="Calibri (MS)"/>
              <a:sym typeface="Calibri (MS)"/>
            </a:endParaRPr>
          </a:p>
          <a:p>
            <a:pPr marL="389266" lvl="1" indent="-194633" algn="just">
              <a:lnSpc>
                <a:spcPts val="2163"/>
              </a:lnSpc>
              <a:spcBef>
                <a:spcPct val="0"/>
              </a:spcBef>
              <a:buFont typeface="Arial"/>
              <a:buChar char="•"/>
            </a:pPr>
            <a:r>
              <a:rPr lang="fr-CA" sz="1802" noProof="0" dirty="0">
                <a:solidFill>
                  <a:srgbClr val="000000"/>
                </a:solidFill>
                <a:latin typeface="Calibri (MS)"/>
                <a:ea typeface="Calibri (MS)"/>
                <a:cs typeface="Calibri (MS)"/>
                <a:sym typeface="Calibri (MS)"/>
              </a:rPr>
              <a:t>Les femmes assuraient une grande partie du travail reproductif et domestique (souvent non rémunéré) qui permettait aux hommes de travailler, inventer et construire.</a:t>
            </a:r>
          </a:p>
          <a:p>
            <a:pPr marL="389266" lvl="1" indent="-194633" algn="just">
              <a:lnSpc>
                <a:spcPts val="2163"/>
              </a:lnSpc>
              <a:spcBef>
                <a:spcPct val="0"/>
              </a:spcBef>
              <a:buFont typeface="Arial"/>
              <a:buChar char="•"/>
            </a:pPr>
            <a:r>
              <a:rPr lang="fr-CA" sz="1802" noProof="0" dirty="0">
                <a:solidFill>
                  <a:srgbClr val="000000"/>
                </a:solidFill>
                <a:latin typeface="Calibri (MS)"/>
                <a:ea typeface="Calibri (MS)"/>
                <a:cs typeface="Calibri (MS)"/>
                <a:sym typeface="Calibri (MS)"/>
              </a:rPr>
              <a:t>Élever les enfants, cuisiner, soigner les malades et gérer le foyer constitue une infrastructure sociale invisible sans laquelle aucune invention ou activité économique n’aurait été possible.</a:t>
            </a:r>
          </a:p>
          <a:p>
            <a:pPr marL="389266" lvl="1" indent="-194633" algn="just">
              <a:lnSpc>
                <a:spcPts val="2163"/>
              </a:lnSpc>
              <a:spcBef>
                <a:spcPct val="0"/>
              </a:spcBef>
              <a:buFont typeface="Arial"/>
              <a:buChar char="•"/>
            </a:pPr>
            <a:r>
              <a:rPr lang="fr-CA" sz="1802" noProof="0" dirty="0">
                <a:solidFill>
                  <a:srgbClr val="000000"/>
                </a:solidFill>
                <a:latin typeface="Calibri (MS)"/>
                <a:ea typeface="Calibri (MS)"/>
                <a:cs typeface="Calibri (MS)"/>
                <a:sym typeface="Calibri (MS)"/>
              </a:rPr>
              <a:t>Des économistes estiment que ce travail non rémunéré représente aujourd’hui entre 10 % et 39 % du PIB selon les pays.</a:t>
            </a:r>
          </a:p>
          <a:p>
            <a:pPr marL="389266" lvl="1" indent="-194633" algn="just">
              <a:lnSpc>
                <a:spcPts val="2163"/>
              </a:lnSpc>
              <a:spcBef>
                <a:spcPct val="0"/>
              </a:spcBef>
              <a:buFont typeface="Arial"/>
              <a:buChar char="•"/>
            </a:pPr>
            <a:endParaRPr lang="fr-CA" sz="1802" noProof="0" dirty="0">
              <a:solidFill>
                <a:srgbClr val="000000"/>
              </a:solidFill>
              <a:latin typeface="Calibri (MS)"/>
              <a:ea typeface="Calibri (MS)"/>
              <a:cs typeface="Calibri (MS)"/>
              <a:sym typeface="Calibri (MS)"/>
            </a:endParaRPr>
          </a:p>
          <a:p>
            <a:pPr algn="just">
              <a:lnSpc>
                <a:spcPts val="2163"/>
              </a:lnSpc>
              <a:spcBef>
                <a:spcPct val="0"/>
              </a:spcBef>
            </a:pPr>
            <a:r>
              <a:rPr lang="fr-CA" sz="1802" noProof="0" dirty="0">
                <a:solidFill>
                  <a:srgbClr val="000000"/>
                </a:solidFill>
                <a:latin typeface="Calibri (MS)"/>
                <a:ea typeface="Calibri (MS)"/>
                <a:cs typeface="Calibri (MS)"/>
                <a:sym typeface="Calibri (MS)"/>
              </a:rPr>
              <a:t>En gros, dire que « les hommes ont tout créé » revient un peu à dire « le PDG a tout fait » en oubliant les employés, les fournisseurs et toutes les personnes qui ont rendu ce travail possible... </a:t>
            </a:r>
          </a:p>
          <a:p>
            <a:pPr algn="just">
              <a:lnSpc>
                <a:spcPts val="2163"/>
              </a:lnSpc>
              <a:spcBef>
                <a:spcPct val="0"/>
              </a:spcBef>
            </a:pPr>
            <a:r>
              <a:rPr lang="fr-CA" sz="1802" noProof="0" dirty="0">
                <a:solidFill>
                  <a:srgbClr val="000000"/>
                </a:solidFill>
                <a:latin typeface="Calibri (MS)"/>
                <a:ea typeface="Calibri (MS)"/>
                <a:cs typeface="Calibri (MS)"/>
                <a:sym typeface="Calibri (MS)"/>
              </a:rPr>
              <a:t>Enfin, cet argument ne prouve pas ce qu’il prétend prouver. Même si, historiquement, beaucoup d’inventions ont été réalisées par des hommes, cela ne signifie pas que les femmes en étaient moins capables. Cela ne prouve pas non plus que les inégalités actuelles sont justifiées, ni que les revendications pour l’égalité seraient infondées. Arriver à une telle conclusion relève d’une erreur de raisonnement appelée la naturalisation historique : ce n’est pas parce qu’une situation a existé dans le passé qu’elle est naturelle ou qu’elle devrait continuer à exister. </a:t>
            </a:r>
          </a:p>
          <a:p>
            <a:pPr algn="just">
              <a:lnSpc>
                <a:spcPts val="1590"/>
              </a:lnSpc>
              <a:spcBef>
                <a:spcPct val="0"/>
              </a:spcBef>
            </a:pPr>
            <a:endParaRPr lang="en-US" sz="1802" dirty="0">
              <a:solidFill>
                <a:srgbClr val="000000"/>
              </a:solidFill>
              <a:latin typeface="Calibri (MS)"/>
              <a:ea typeface="Calibri (MS)"/>
              <a:cs typeface="Calibri (MS)"/>
              <a:sym typeface="Calibri (MS)"/>
            </a:endParaRPr>
          </a:p>
          <a:p>
            <a:pPr algn="just">
              <a:lnSpc>
                <a:spcPts val="1590"/>
              </a:lnSpc>
              <a:spcBef>
                <a:spcPct val="0"/>
              </a:spcBef>
            </a:pPr>
            <a:endParaRPr lang="en-US" sz="1802"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6842275" y="7221336"/>
            <a:ext cx="11285844" cy="3065663"/>
            <a:chOff x="-5365" y="0"/>
            <a:chExt cx="2972403" cy="807417"/>
          </a:xfrm>
        </p:grpSpPr>
        <p:sp>
          <p:nvSpPr>
            <p:cNvPr id="15" name="Freeform 15"/>
            <p:cNvSpPr/>
            <p:nvPr/>
          </p:nvSpPr>
          <p:spPr>
            <a:xfrm>
              <a:off x="0" y="0"/>
              <a:ext cx="2967038" cy="755895"/>
            </a:xfrm>
            <a:custGeom>
              <a:avLst/>
              <a:gdLst/>
              <a:ahLst/>
              <a:cxnLst/>
              <a:rect l="l" t="t" r="r" b="b"/>
              <a:pathLst>
                <a:path w="2967038" h="755895">
                  <a:moveTo>
                    <a:pt x="0" y="0"/>
                  </a:moveTo>
                  <a:lnTo>
                    <a:pt x="2967038" y="0"/>
                  </a:lnTo>
                  <a:lnTo>
                    <a:pt x="2967038" y="755895"/>
                  </a:lnTo>
                  <a:lnTo>
                    <a:pt x="0" y="755895"/>
                  </a:lnTo>
                  <a:close/>
                </a:path>
              </a:pathLst>
            </a:custGeom>
            <a:solidFill>
              <a:srgbClr val="FFFFFF"/>
            </a:solidFill>
            <a:ln w="38100" cap="sq">
              <a:solidFill>
                <a:srgbClr val="000000"/>
              </a:solidFill>
              <a:prstDash val="solid"/>
              <a:miter/>
            </a:ln>
          </p:spPr>
          <p:txBody>
            <a:bodyPr/>
            <a:lstStyle/>
            <a:p>
              <a:endParaRPr lang="fr-FR"/>
            </a:p>
          </p:txBody>
        </p:sp>
        <p:sp>
          <p:nvSpPr>
            <p:cNvPr id="16" name="TextBox 16"/>
            <p:cNvSpPr txBox="1"/>
            <p:nvPr/>
          </p:nvSpPr>
          <p:spPr>
            <a:xfrm>
              <a:off x="-5365" y="3897"/>
              <a:ext cx="2967037" cy="803520"/>
            </a:xfrm>
            <a:prstGeom prst="rect">
              <a:avLst/>
            </a:prstGeom>
          </p:spPr>
          <p:txBody>
            <a:bodyPr lIns="50800" tIns="50800" rIns="50800" bIns="50800" rtlCol="0" anchor="ctr"/>
            <a:lstStyle/>
            <a:p>
              <a:pPr algn="ctr">
                <a:lnSpc>
                  <a:spcPts val="2640"/>
                </a:lnSpc>
              </a:pPr>
              <a:r>
                <a:rPr lang="fr-CA" sz="2200" b="1" noProof="0" dirty="0">
                  <a:solidFill>
                    <a:srgbClr val="000000"/>
                  </a:solidFill>
                  <a:latin typeface="Calibri (MS) Bold"/>
                  <a:ea typeface="Calibri (MS) Bold"/>
                  <a:cs typeface="Calibri (MS) Bold"/>
                  <a:sym typeface="Calibri (MS) Bold"/>
                </a:rPr>
                <a:t>Le béton n'a pas de genre ... jusqu'à ce que les hommes reviennent !</a:t>
              </a:r>
            </a:p>
            <a:p>
              <a:pPr algn="ctr">
                <a:lnSpc>
                  <a:spcPts val="2040"/>
                </a:lnSpc>
              </a:pPr>
              <a:r>
                <a:rPr lang="fr-CA" sz="1700" noProof="0" dirty="0">
                  <a:solidFill>
                    <a:srgbClr val="000000"/>
                  </a:solidFill>
                  <a:latin typeface="Calibri (MS)"/>
                  <a:ea typeface="Calibri (MS)"/>
                  <a:cs typeface="Calibri (MS)"/>
                  <a:sym typeface="Calibri (MS)"/>
                </a:rPr>
                <a:t>En 1943, au plus fort de la Seconde Guerre mondiale, 4 000 femmes canadiennes travaillaient dans le secteur de la construction. Des dizaines de milliers d'autres fabriquaient des chars d'assaut, des avions, des pièces de navires. Elles étaient mécaniciennes, électriciennes, soudeuses.</a:t>
              </a:r>
            </a:p>
            <a:p>
              <a:pPr algn="ctr">
                <a:lnSpc>
                  <a:spcPts val="2040"/>
                </a:lnSpc>
              </a:pPr>
              <a:r>
                <a:rPr lang="fr-CA" sz="1700" noProof="0" dirty="0">
                  <a:solidFill>
                    <a:srgbClr val="000000"/>
                  </a:solidFill>
                  <a:latin typeface="Calibri (MS)"/>
                  <a:ea typeface="Calibri (MS)"/>
                  <a:cs typeface="Calibri (MS)"/>
                  <a:sym typeface="Calibri (MS)"/>
                </a:rPr>
                <a:t>Ce n'était pas exceptionnel. C'était la norme industrielle du pays.</a:t>
              </a:r>
            </a:p>
            <a:p>
              <a:pPr algn="ctr">
                <a:lnSpc>
                  <a:spcPts val="2040"/>
                </a:lnSpc>
              </a:pPr>
              <a:r>
                <a:rPr lang="fr-CA" sz="1700" noProof="0" dirty="0">
                  <a:solidFill>
                    <a:srgbClr val="000000"/>
                  </a:solidFill>
                  <a:latin typeface="Calibri (MS)"/>
                  <a:ea typeface="Calibri (MS)"/>
                  <a:cs typeface="Calibri (MS)"/>
                  <a:sym typeface="Calibri (MS)"/>
                </a:rPr>
                <a:t>Puis les hommes sont rentrés de la guerre.</a:t>
              </a:r>
            </a:p>
            <a:p>
              <a:pPr algn="ctr">
                <a:lnSpc>
                  <a:spcPts val="2040"/>
                </a:lnSpc>
              </a:pPr>
              <a:r>
                <a:rPr lang="fr-CA" sz="1700" noProof="0" dirty="0">
                  <a:solidFill>
                    <a:srgbClr val="000000"/>
                  </a:solidFill>
                  <a:latin typeface="Calibri (MS)"/>
                  <a:ea typeface="Calibri (MS)"/>
                  <a:cs typeface="Calibri (MS)"/>
                  <a:sym typeface="Calibri (MS)"/>
                </a:rPr>
                <a:t>Et soudainement, ces mêmes femmes — dont les mains avaient tenu des outils de précision pendant six ans — n'étaient plus "faites pour ça". En temps de guerre, le travail des femmes est indispensable. En temps de paix, il devient remplaçable</a:t>
              </a:r>
              <a:r>
                <a:rPr lang="en-US" sz="1700" dirty="0">
                  <a:solidFill>
                    <a:srgbClr val="000000"/>
                  </a:solidFill>
                  <a:latin typeface="Calibri (MS)"/>
                  <a:ea typeface="Calibri (MS)"/>
                  <a:cs typeface="Calibri (MS)"/>
                  <a:sym typeface="Calibri (MS)"/>
                </a:rPr>
                <a:t>. </a:t>
              </a:r>
            </a:p>
            <a:p>
              <a:pPr algn="ctr">
                <a:lnSpc>
                  <a:spcPts val="2280"/>
                </a:lnSpc>
              </a:pPr>
              <a:endParaRPr lang="en-US" sz="1700" dirty="0">
                <a:solidFill>
                  <a:srgbClr val="000000"/>
                </a:solidFill>
                <a:latin typeface="Calibri (MS)"/>
                <a:ea typeface="Calibri (MS)"/>
                <a:cs typeface="Calibri (MS)"/>
                <a:sym typeface="Calibri (MS)"/>
              </a:endParaRPr>
            </a:p>
            <a:p>
              <a:pPr algn="r">
                <a:lnSpc>
                  <a:spcPts val="1680"/>
                </a:lnSpc>
              </a:pPr>
              <a:r>
                <a:rPr lang="en-US" sz="1400" dirty="0">
                  <a:solidFill>
                    <a:srgbClr val="000000"/>
                  </a:solidFill>
                  <a:latin typeface="Calibri (MS)"/>
                  <a:ea typeface="Calibri (MS)"/>
                  <a:cs typeface="Calibri (MS)"/>
                  <a:sym typeface="Calibri (MS)"/>
                </a:rPr>
                <a:t>Source : </a:t>
              </a:r>
              <a:r>
                <a:rPr lang="en-US" sz="1400" dirty="0" err="1">
                  <a:solidFill>
                    <a:srgbClr val="000000"/>
                  </a:solidFill>
                  <a:latin typeface="Calibri (MS)"/>
                  <a:ea typeface="Calibri (MS)"/>
                  <a:cs typeface="Calibri (MS)"/>
                  <a:sym typeface="Calibri (MS)"/>
                </a:rPr>
                <a:t>Anciens</a:t>
              </a:r>
              <a:r>
                <a:rPr lang="en-US" sz="1400" dirty="0">
                  <a:solidFill>
                    <a:srgbClr val="000000"/>
                  </a:solidFill>
                  <a:latin typeface="Calibri (MS)"/>
                  <a:ea typeface="Calibri (MS)"/>
                  <a:cs typeface="Calibri (MS)"/>
                  <a:sym typeface="Calibri (MS)"/>
                </a:rPr>
                <a:t> </a:t>
              </a:r>
              <a:r>
                <a:rPr lang="en-US" sz="1400" dirty="0" err="1">
                  <a:solidFill>
                    <a:srgbClr val="000000"/>
                  </a:solidFill>
                  <a:latin typeface="Calibri (MS)"/>
                  <a:ea typeface="Calibri (MS)"/>
                  <a:cs typeface="Calibri (MS)"/>
                  <a:sym typeface="Calibri (MS)"/>
                </a:rPr>
                <a:t>Combattants</a:t>
              </a:r>
              <a:r>
                <a:rPr lang="en-US" sz="1400" dirty="0">
                  <a:solidFill>
                    <a:srgbClr val="000000"/>
                  </a:solidFill>
                  <a:latin typeface="Calibri (MS)"/>
                  <a:ea typeface="Calibri (MS)"/>
                  <a:cs typeface="Calibri (MS)"/>
                  <a:sym typeface="Calibri (MS)"/>
                </a:rPr>
                <a:t> Canada / </a:t>
              </a:r>
              <a:r>
                <a:rPr lang="en-US" sz="1400" i="1" dirty="0">
                  <a:solidFill>
                    <a:srgbClr val="000000"/>
                  </a:solidFill>
                  <a:latin typeface="Calibri (MS)"/>
                  <a:ea typeface="Calibri (MS)"/>
                  <a:cs typeface="Calibri (MS)"/>
                  <a:sym typeface="Calibri (MS)"/>
                </a:rPr>
                <a:t>Encyclopédie canadienne </a:t>
              </a:r>
            </a:p>
          </p:txBody>
        </p:sp>
      </p:grpSp>
      <p:sp>
        <p:nvSpPr>
          <p:cNvPr id="17" name="Freeform 17"/>
          <p:cNvSpPr/>
          <p:nvPr>
            <p:custDataLst>
              <p:tags r:id="rId8"/>
            </p:custDataLst>
          </p:nvPr>
        </p:nvSpPr>
        <p:spPr>
          <a:xfrm>
            <a:off x="5143501" y="8557918"/>
            <a:ext cx="1299193" cy="1218357"/>
          </a:xfrm>
          <a:custGeom>
            <a:avLst/>
            <a:gdLst/>
            <a:ahLst/>
            <a:cxnLst/>
            <a:rect l="l" t="t" r="r" b="b"/>
            <a:pathLst>
              <a:path w="800565" h="742342">
                <a:moveTo>
                  <a:pt x="0" y="0"/>
                </a:moveTo>
                <a:lnTo>
                  <a:pt x="800564" y="0"/>
                </a:lnTo>
                <a:lnTo>
                  <a:pt x="800564" y="742342"/>
                </a:lnTo>
                <a:lnTo>
                  <a:pt x="0" y="742342"/>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8" name="TextBox 18"/>
          <p:cNvSpPr txBox="1"/>
          <p:nvPr>
            <p:custDataLst>
              <p:tags r:id="rId9"/>
            </p:custDataLst>
          </p:nvPr>
        </p:nvSpPr>
        <p:spPr>
          <a:xfrm>
            <a:off x="1557727" y="7406243"/>
            <a:ext cx="4717616" cy="690858"/>
          </a:xfrm>
          <a:prstGeom prst="rect">
            <a:avLst/>
          </a:prstGeom>
        </p:spPr>
        <p:txBody>
          <a:bodyPr lIns="0" tIns="0" rIns="0" bIns="0" rtlCol="0" anchor="t">
            <a:spAutoFit/>
          </a:bodyPr>
          <a:lstStyle/>
          <a:p>
            <a:pPr algn="l">
              <a:lnSpc>
                <a:spcPts val="4739"/>
              </a:lnSpc>
            </a:pPr>
            <a:r>
              <a:rPr lang="en-US" sz="3983" b="1" dirty="0" err="1">
                <a:solidFill>
                  <a:srgbClr val="000000"/>
                </a:solidFill>
                <a:latin typeface="Calibri (MS) Bold"/>
                <a:ea typeface="Calibri (MS) Bold"/>
                <a:cs typeface="Calibri (MS) Bold"/>
                <a:sym typeface="Calibri (MS) Bold"/>
              </a:rPr>
              <a:t>Encadré</a:t>
            </a:r>
            <a:r>
              <a:rPr lang="en-US" sz="3983" b="1" dirty="0">
                <a:solidFill>
                  <a:srgbClr val="000000"/>
                </a:solidFill>
                <a:latin typeface="Calibri (MS) Bold"/>
                <a:ea typeface="Calibri (MS) Bold"/>
                <a:cs typeface="Calibri (MS) Bold"/>
                <a:sym typeface="Calibri (MS) Bold"/>
              </a:rPr>
              <a:t> </a:t>
            </a:r>
            <a:r>
              <a:rPr lang="en-US" sz="3983" b="1" dirty="0" err="1">
                <a:solidFill>
                  <a:srgbClr val="000000"/>
                </a:solidFill>
                <a:latin typeface="Calibri (MS) Bold"/>
                <a:ea typeface="Calibri (MS) Bold"/>
                <a:cs typeface="Calibri (MS) Bold"/>
                <a:sym typeface="Calibri (MS) Bold"/>
              </a:rPr>
              <a:t>historique</a:t>
            </a:r>
            <a:r>
              <a:rPr lang="en-US" sz="3983" b="1" dirty="0">
                <a:solidFill>
                  <a:srgbClr val="000000"/>
                </a:solidFill>
                <a:latin typeface="Calibri (MS) Bold"/>
                <a:ea typeface="Calibri (MS) Bold"/>
                <a:cs typeface="Calibri (MS) Bold"/>
                <a:sym typeface="Calibri (MS) Bold"/>
              </a:rPr>
              <a:t> </a:t>
            </a:r>
          </a:p>
        </p:txBody>
      </p:sp>
      <p:sp>
        <p:nvSpPr>
          <p:cNvPr id="19" name="ZoneTexte 18">
            <a:extLst>
              <a:ext uri="{FF2B5EF4-FFF2-40B4-BE49-F238E27FC236}">
                <a16:creationId xmlns:a16="http://schemas.microsoft.com/office/drawing/2014/main" id="{5F42BEBA-216B-DA14-27AD-625DC0B63106}"/>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cSld>
  <p:clrMapOvr>
    <a:masterClrMapping/>
  </p:clrMapOvr>
  <p:extLst>
    <p:ext uri="{6950BFC3-D8DA-4A85-94F7-54DA5524770B}">
      <p188:commentRel xmlns:p188="http://schemas.microsoft.com/office/powerpoint/2018/8/main" r:id="rId12"/>
    </p:ext>
  </p:extLst>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B67024C-C5C3-D79D-D01E-E84ED3FB6E2B}"/>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8D955DB3-AB81-E6C4-8AA9-55D570E42009}"/>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FA04BCF3-3583-8E7D-7290-0CDC753C0D42}"/>
              </a:ext>
            </a:extLst>
          </p:cNvPr>
          <p:cNvGraphicFramePr>
            <a:graphicFrameLocks noGrp="1"/>
          </p:cNvGraphicFramePr>
          <p:nvPr>
            <p:custDataLst>
              <p:tags r:id="rId2"/>
            </p:custDataLst>
            <p:extLst>
              <p:ext uri="{D42A27DB-BD31-4B8C-83A1-F6EECF244321}">
                <p14:modId xmlns:p14="http://schemas.microsoft.com/office/powerpoint/2010/main" val="1383393001"/>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6DE57423-1E29-ED9B-231E-1E9B304BAB32}"/>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D57B1617-E58D-C202-C1C5-EF1346D76B43}"/>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49F12F3A-2ED7-8B04-7E3D-D425CCA3DC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BE42814A-2BEF-DD3D-841C-2BA4B8B084C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83129BCF-DC64-E43B-D354-72E1D1740C5F}"/>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C479A94A-1306-B720-A729-83EA5B7093C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B9BC312C-9C55-40D1-17C9-0C654267811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E939CA4F-2C37-DE5C-B683-6E663F3366BC}"/>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FFCA8028-C285-30A0-78C3-0CE222E7FC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503246AF-50EC-0B50-5426-67ABF4AC1C4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7F44323A-D008-19E8-C993-68D32AF07E69}"/>
              </a:ext>
            </a:extLst>
          </p:cNvPr>
          <p:cNvSpPr txBox="1"/>
          <p:nvPr>
            <p:custDataLst>
              <p:tags r:id="rId7"/>
            </p:custDataLst>
          </p:nvPr>
        </p:nvSpPr>
        <p:spPr>
          <a:xfrm>
            <a:off x="1137004" y="169807"/>
            <a:ext cx="1093174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C20FBD0B-9517-754C-9F5D-13CAB7E57A94}"/>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extLst>
      <p:ext uri="{BB962C8B-B14F-4D97-AF65-F5344CB8AC3E}">
        <p14:creationId xmlns:p14="http://schemas.microsoft.com/office/powerpoint/2010/main" val="447772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6149108" y="8420645"/>
            <a:ext cx="1876654" cy="1698372"/>
          </a:xfrm>
          <a:custGeom>
            <a:avLst/>
            <a:gdLst/>
            <a:ahLst/>
            <a:cxnLst/>
            <a:rect l="l" t="t" r="r" b="b"/>
            <a:pathLst>
              <a:path w="1876654" h="1698372">
                <a:moveTo>
                  <a:pt x="0" y="0"/>
                </a:moveTo>
                <a:lnTo>
                  <a:pt x="1876654" y="0"/>
                </a:lnTo>
                <a:lnTo>
                  <a:pt x="1876654" y="1698372"/>
                </a:lnTo>
                <a:lnTo>
                  <a:pt x="0" y="1698372"/>
                </a:lnTo>
                <a:lnTo>
                  <a:pt x="0" y="0"/>
                </a:lnTo>
                <a:close/>
              </a:path>
            </a:pathLst>
          </a:custGeom>
          <a:blipFill>
            <a:blip r:embed="rId11"/>
            <a:stretch>
              <a:fillRect/>
            </a:stretch>
          </a:blipFill>
        </p:spPr>
        <p:txBody>
          <a:bodyPr/>
          <a:lstStyle/>
          <a:p>
            <a:endParaRPr lang="fr-FR" dirty="0"/>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4" name="TextBox 4"/>
          <p:cNvSpPr txBox="1"/>
          <p:nvPr>
            <p:custDataLst>
              <p:tags r:id="rId3"/>
            </p:custDataLst>
          </p:nvPr>
        </p:nvSpPr>
        <p:spPr>
          <a:xfrm>
            <a:off x="863306" y="72502"/>
            <a:ext cx="14742121" cy="1461939"/>
          </a:xfrm>
          <a:prstGeom prst="rect">
            <a:avLst/>
          </a:prstGeom>
        </p:spPr>
        <p:txBody>
          <a:bodyPr lIns="0" tIns="0" rIns="0" bIns="0" rtlCol="0" anchor="t">
            <a:spAutoFit/>
          </a:bodyPr>
          <a:lstStyle/>
          <a:p>
            <a:pPr algn="l">
              <a:lnSpc>
                <a:spcPts val="5650"/>
              </a:lnSpc>
            </a:pPr>
            <a:r>
              <a:rPr lang="en-US" sz="4036" b="1" dirty="0" err="1">
                <a:solidFill>
                  <a:srgbClr val="000000"/>
                </a:solidFill>
                <a:latin typeface="Cloud Soft Bold"/>
                <a:ea typeface="Cloud Soft Bold"/>
                <a:cs typeface="Cloud Soft Bold"/>
                <a:sym typeface="Cloud Soft Bold"/>
              </a:rPr>
              <a:t>Pourquoi</a:t>
            </a:r>
            <a:r>
              <a:rPr lang="en-US" sz="4036" b="1" dirty="0">
                <a:solidFill>
                  <a:srgbClr val="000000"/>
                </a:solidFill>
                <a:latin typeface="Cloud Soft Bold"/>
                <a:ea typeface="Cloud Soft Bold"/>
                <a:cs typeface="Cloud Soft Bold"/>
                <a:sym typeface="Cloud Soft Bold"/>
              </a:rPr>
              <a:t> et comment </a:t>
            </a:r>
            <a:r>
              <a:rPr lang="en-US" sz="4036" b="1" dirty="0" err="1">
                <a:solidFill>
                  <a:srgbClr val="000000"/>
                </a:solidFill>
                <a:latin typeface="Cloud Soft Bold"/>
                <a:ea typeface="Cloud Soft Bold"/>
                <a:cs typeface="Cloud Soft Bold"/>
                <a:sym typeface="Cloud Soft Bold"/>
              </a:rPr>
              <a:t>cette</a:t>
            </a:r>
            <a:r>
              <a:rPr lang="en-US" sz="4036" b="1" dirty="0">
                <a:solidFill>
                  <a:srgbClr val="000000"/>
                </a:solidFill>
                <a:latin typeface="Cloud Soft Bold"/>
                <a:ea typeface="Cloud Soft Bold"/>
                <a:cs typeface="Cloud Soft Bold"/>
                <a:sym typeface="Cloud Soft Bold"/>
              </a:rPr>
              <a:t> idée </a:t>
            </a:r>
            <a:r>
              <a:rPr lang="en-US" sz="4036" b="1" dirty="0" err="1">
                <a:solidFill>
                  <a:srgbClr val="000000"/>
                </a:solidFill>
                <a:latin typeface="Cloud Soft Bold"/>
                <a:ea typeface="Cloud Soft Bold"/>
                <a:cs typeface="Cloud Soft Bold"/>
                <a:sym typeface="Cloud Soft Bold"/>
              </a:rPr>
              <a:t>s’installe</a:t>
            </a:r>
            <a:r>
              <a:rPr lang="en-US" sz="4036" b="1" dirty="0">
                <a:solidFill>
                  <a:srgbClr val="000000"/>
                </a:solidFill>
                <a:latin typeface="Cloud Soft Bold"/>
                <a:ea typeface="Cloud Soft Bold"/>
                <a:cs typeface="Cloud Soft Bold"/>
                <a:sym typeface="Cloud Soft Bold"/>
              </a:rPr>
              <a:t>-t-</a:t>
            </a:r>
            <a:r>
              <a:rPr lang="en-US" sz="4036" b="1" dirty="0" err="1">
                <a:solidFill>
                  <a:srgbClr val="000000"/>
                </a:solidFill>
                <a:latin typeface="Cloud Soft Bold"/>
                <a:ea typeface="Cloud Soft Bold"/>
                <a:cs typeface="Cloud Soft Bold"/>
                <a:sym typeface="Cloud Soft Bold"/>
              </a:rPr>
              <a:t>elle</a:t>
            </a:r>
            <a:r>
              <a:rPr lang="en-US" sz="4036" b="1" dirty="0">
                <a:solidFill>
                  <a:srgbClr val="000000"/>
                </a:solidFill>
                <a:latin typeface="Cloud Soft Bold"/>
                <a:ea typeface="Cloud Soft Bold"/>
                <a:cs typeface="Cloud Soft Bold"/>
                <a:sym typeface="Cloud Soft Bold"/>
              </a:rPr>
              <a:t> ?</a:t>
            </a:r>
            <a:br>
              <a:rPr lang="en-US" sz="4036" b="1" dirty="0">
                <a:solidFill>
                  <a:srgbClr val="000000"/>
                </a:solidFill>
                <a:latin typeface="Cloud Soft Bold"/>
                <a:ea typeface="Cloud Soft Bold"/>
                <a:cs typeface="Cloud Soft Bold"/>
                <a:sym typeface="Cloud Soft Bold"/>
              </a:rPr>
            </a:br>
            <a:r>
              <a:rPr lang="en-US" sz="4036" b="1" dirty="0">
                <a:solidFill>
                  <a:srgbClr val="000000"/>
                </a:solidFill>
                <a:latin typeface="Cloud Soft Bold"/>
                <a:ea typeface="Cloud Soft Bold"/>
                <a:cs typeface="Cloud Soft Bold"/>
                <a:sym typeface="Cloud Soft Bold"/>
              </a:rPr>
              <a:t> </a:t>
            </a:r>
          </a:p>
        </p:txBody>
      </p:sp>
      <p:grpSp>
        <p:nvGrpSpPr>
          <p:cNvPr id="5" name="Group 5"/>
          <p:cNvGrpSpPr/>
          <p:nvPr>
            <p:custDataLst>
              <p:tags r:id="rId4"/>
            </p:custDataLst>
          </p:nvPr>
        </p:nvGrpSpPr>
        <p:grpSpPr>
          <a:xfrm>
            <a:off x="74243"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74243"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74243"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863306" y="1028700"/>
            <a:ext cx="16486367" cy="4716740"/>
          </a:xfrm>
          <a:prstGeom prst="rect">
            <a:avLst/>
          </a:prstGeom>
        </p:spPr>
        <p:txBody>
          <a:bodyPr lIns="0" tIns="0" rIns="0" bIns="0" rtlCol="0" anchor="t">
            <a:spAutoFit/>
          </a:bodyPr>
          <a:lstStyle/>
          <a:p>
            <a:pPr algn="just">
              <a:lnSpc>
                <a:spcPts val="2617"/>
              </a:lnSpc>
            </a:pPr>
            <a:r>
              <a:rPr lang="fr-CA" sz="2199" noProof="0" dirty="0">
                <a:solidFill>
                  <a:srgbClr val="000000"/>
                </a:solidFill>
                <a:latin typeface="Calibri (MS)"/>
                <a:ea typeface="Calibri (MS)"/>
                <a:cs typeface="Calibri (MS)"/>
                <a:sym typeface="Calibri (MS)"/>
              </a:rPr>
              <a:t>Certaines personnes utilisent ce mythe comme argument pour présenter les violences envers les femmes  comme un problème lié principalement aux hommes immigrants ou issus de minorités - ou même pour soutenir des discours racistes. Faire cela relève d’un raccourci trompeur qui prend un problème très complexe, soit les violences envers les femmes et les causes sociales qui les expliquent, et l’associe à une explication rapide et rassurante pour certaines personnes. En pointant un groupe précis, cela donne l’impression d’avoir identifié une cause claire et un responsable, ce qui peut sembler logique à première vue, même si la réalité est beaucoup plus nuancée.</a:t>
            </a:r>
          </a:p>
          <a:p>
            <a:pPr algn="just">
              <a:lnSpc>
                <a:spcPts val="2617"/>
              </a:lnSpc>
            </a:pPr>
            <a:endParaRPr lang="fr-CA" sz="2199" noProof="0" dirty="0">
              <a:solidFill>
                <a:srgbClr val="000000"/>
              </a:solidFill>
              <a:latin typeface="Calibri (MS)"/>
              <a:ea typeface="Calibri (MS)"/>
              <a:cs typeface="Calibri (MS)"/>
              <a:sym typeface="Calibri (MS)"/>
            </a:endParaRPr>
          </a:p>
          <a:p>
            <a:pPr algn="just">
              <a:lnSpc>
                <a:spcPts val="2617"/>
              </a:lnSpc>
            </a:pPr>
            <a:r>
              <a:rPr lang="fr-CA" sz="2199" noProof="0" dirty="0">
                <a:solidFill>
                  <a:srgbClr val="000000"/>
                </a:solidFill>
                <a:latin typeface="Calibri (MS)"/>
                <a:ea typeface="Calibri (MS)"/>
                <a:cs typeface="Calibri (MS)"/>
                <a:sym typeface="Calibri (MS)"/>
              </a:rPr>
              <a:t>Par exemple, lorsque des violences envers les femmes sont discutées dans l’espace public, comme lors de commémorations d’événements marquants ou lorsqu’un féminicide fait la une, les émotions sont très fortes. Dans ces moments, certaines personnes cherchent une explication immédiate et peuvent associer ces violences à un groupe particulier. Pourtant, cette manière de présenter le problème repose sur un raccourci qui racialise la violence et détourne l’attention du fait que les violences envers les femmes existent dans toutes les sociétés et dans tous les groupes.</a:t>
            </a:r>
          </a:p>
          <a:p>
            <a:pPr algn="l">
              <a:lnSpc>
                <a:spcPts val="1625"/>
              </a:lnSpc>
            </a:pPr>
            <a:endParaRPr lang="en-US" sz="2199" dirty="0">
              <a:solidFill>
                <a:srgbClr val="000000"/>
              </a:solidFill>
              <a:latin typeface="Calibri (MS)"/>
              <a:ea typeface="Calibri (MS)"/>
              <a:cs typeface="Calibri (MS)"/>
              <a:sym typeface="Calibri (MS)"/>
            </a:endParaRPr>
          </a:p>
          <a:p>
            <a:pPr algn="l">
              <a:lnSpc>
                <a:spcPts val="1625"/>
              </a:lnSpc>
            </a:pPr>
            <a:endParaRPr lang="en-US" sz="2199" dirty="0">
              <a:solidFill>
                <a:srgbClr val="000000"/>
              </a:solidFill>
              <a:latin typeface="Calibri (MS)"/>
              <a:ea typeface="Calibri (MS)"/>
              <a:cs typeface="Calibri (MS)"/>
              <a:sym typeface="Calibri (MS)"/>
            </a:endParaRPr>
          </a:p>
          <a:p>
            <a:pPr algn="l">
              <a:lnSpc>
                <a:spcPts val="1625"/>
              </a:lnSpc>
            </a:pPr>
            <a:endParaRPr lang="en-US" sz="2199" dirty="0">
              <a:solidFill>
                <a:srgbClr val="000000"/>
              </a:solidFill>
              <a:latin typeface="Calibri (MS)"/>
              <a:ea typeface="Calibri (MS)"/>
              <a:cs typeface="Calibri (MS)"/>
              <a:sym typeface="Calibri (MS)"/>
            </a:endParaRPr>
          </a:p>
          <a:p>
            <a:pPr algn="l">
              <a:lnSpc>
                <a:spcPts val="1625"/>
              </a:lnSpc>
            </a:pPr>
            <a:endParaRPr lang="en-US" sz="2199" dirty="0">
              <a:solidFill>
                <a:srgbClr val="000000"/>
              </a:solidFill>
              <a:latin typeface="Calibri (MS)"/>
              <a:ea typeface="Calibri (MS)"/>
              <a:cs typeface="Calibri (MS)"/>
              <a:sym typeface="Calibri (MS)"/>
            </a:endParaRPr>
          </a:p>
          <a:p>
            <a:pPr algn="l">
              <a:lnSpc>
                <a:spcPts val="1625"/>
              </a:lnSpc>
            </a:pPr>
            <a:endParaRPr lang="en-US" sz="2199" dirty="0">
              <a:solidFill>
                <a:srgbClr val="000000"/>
              </a:solidFill>
              <a:latin typeface="Calibri (MS)"/>
              <a:ea typeface="Calibri (MS)"/>
              <a:cs typeface="Calibri (MS)"/>
              <a:sym typeface="Calibri (MS)"/>
            </a:endParaRPr>
          </a:p>
        </p:txBody>
      </p:sp>
      <p:sp>
        <p:nvSpPr>
          <p:cNvPr id="15" name="TextBox 15"/>
          <p:cNvSpPr txBox="1"/>
          <p:nvPr>
            <p:custDataLst>
              <p:tags r:id="rId8"/>
            </p:custDataLst>
          </p:nvPr>
        </p:nvSpPr>
        <p:spPr>
          <a:xfrm>
            <a:off x="863306" y="4762500"/>
            <a:ext cx="17162456" cy="6834692"/>
          </a:xfrm>
          <a:prstGeom prst="rect">
            <a:avLst/>
          </a:prstGeom>
        </p:spPr>
        <p:txBody>
          <a:bodyPr wrap="square" lIns="0" tIns="0" rIns="0" bIns="0" rtlCol="0" anchor="t">
            <a:spAutoFit/>
          </a:bodyPr>
          <a:lstStyle/>
          <a:p>
            <a:pPr algn="just">
              <a:lnSpc>
                <a:spcPts val="2640"/>
              </a:lnSpc>
            </a:pPr>
            <a:r>
              <a:rPr lang="fr-CA" sz="2200" noProof="0" dirty="0">
                <a:solidFill>
                  <a:srgbClr val="000000"/>
                </a:solidFill>
                <a:latin typeface="Calibri (MS)"/>
                <a:ea typeface="Calibri (MS)"/>
                <a:cs typeface="Calibri (MS)"/>
                <a:sym typeface="Calibri (MS)"/>
              </a:rPr>
              <a:t>Autrement dit, cette façon de voir les choses n’est pas seulement une erreur de raisonnement, elle </a:t>
            </a:r>
            <a:r>
              <a:rPr lang="fr-CA" sz="2200" dirty="0">
                <a:solidFill>
                  <a:srgbClr val="000000"/>
                </a:solidFill>
                <a:latin typeface="Calibri (MS)"/>
                <a:ea typeface="Calibri (MS)"/>
                <a:cs typeface="Calibri (MS)"/>
                <a:sym typeface="Calibri (MS)"/>
              </a:rPr>
              <a:t>créé</a:t>
            </a:r>
            <a:r>
              <a:rPr lang="fr-CA" sz="2200" noProof="0" dirty="0">
                <a:solidFill>
                  <a:srgbClr val="000000"/>
                </a:solidFill>
                <a:latin typeface="Calibri (MS)"/>
                <a:ea typeface="Calibri (MS)"/>
                <a:cs typeface="Calibri (MS)"/>
                <a:sym typeface="Calibri (MS)"/>
              </a:rPr>
              <a:t> aussi des effets dans la société. Dire que le sexisme vient surtout des hommes immigrants permet de détourner le regard. Au lieu de réfléchir aux rapports de pouvoir et aux attentes liées au genre qui existent dans toute la société, la violence est présentée comme un problème qui viendrait de l’extérieur, et non de « nous ». Cela contribue à donner l’impression que la société québécoise est déjà égalitaire et que les inégalités qui touchent les femmes et les personnes issues de minorités de genre sont presque réglées, alors qu’elles existent encore.</a:t>
            </a:r>
          </a:p>
          <a:p>
            <a:pPr algn="just">
              <a:lnSpc>
                <a:spcPts val="2640"/>
              </a:lnSpc>
            </a:pPr>
            <a:endParaRPr lang="fr-CA" sz="2200" noProof="0" dirty="0">
              <a:solidFill>
                <a:srgbClr val="000000"/>
              </a:solidFill>
              <a:latin typeface="Calibri (MS)"/>
              <a:ea typeface="Calibri (MS)"/>
              <a:cs typeface="Calibri (MS)"/>
              <a:sym typeface="Calibri (MS)"/>
            </a:endParaRPr>
          </a:p>
          <a:p>
            <a:r>
              <a:rPr lang="fr-CA" sz="2200" dirty="0"/>
              <a:t>Pourtant, la violence fondée sur le genre existe dans toutes les sociétés, y compris au Québec, et ce bien avant les vagues d’immigration contemporaines. L’histoire québécoise elle-même témoigne d’inégalités profondes qui ont affecté les femmes et, plus largement, les personnes qui ne correspondent pas aux normes de genre dominantes : incapacité juridique des femmes mariées avant 1964, accès tardif à certaines professions ou encore luttes pour le droit à l’avortement. Aujourd’hui encore, des inégalités persistent, et elles ne sont pas liées à l’immigration. D’ailleurs, au Canada, Il n'existe aucune relation établie entre l'immigration et la criminalité. Les immigrants sont moins portés à commettre des crimes majeurs que les citoyens nés au Canada. Le sexisme ne vient donc pas « d’ailleurs » ; il s’inscrit dans un héritage social plus large.</a:t>
            </a:r>
          </a:p>
          <a:p>
            <a:pPr algn="just">
              <a:lnSpc>
                <a:spcPts val="2640"/>
              </a:lnSpc>
            </a:pPr>
            <a:br>
              <a:rPr lang="fr-CA" sz="2200" dirty="0">
                <a:solidFill>
                  <a:srgbClr val="000000"/>
                </a:solidFill>
                <a:latin typeface="Calibri (MS)"/>
                <a:ea typeface="Calibri (MS)"/>
                <a:cs typeface="Calibri (MS)"/>
                <a:sym typeface="Calibri (MS)"/>
              </a:rPr>
            </a:br>
            <a:r>
              <a:rPr lang="fr-CA" sz="1600" dirty="0">
                <a:solidFill>
                  <a:srgbClr val="000000"/>
                </a:solidFill>
                <a:latin typeface="Calibri (MS)"/>
                <a:ea typeface="Calibri (MS)"/>
                <a:cs typeface="Calibri (MS)"/>
                <a:sym typeface="Calibri (MS)"/>
              </a:rPr>
              <a:t>Sources :</a:t>
            </a:r>
            <a:r>
              <a:rPr lang="fr-CA" sz="1600" dirty="0">
                <a:solidFill>
                  <a:srgbClr val="000000"/>
                </a:solidFill>
                <a:latin typeface="Calibri (MS)"/>
                <a:ea typeface="Calibri (MS)"/>
                <a:cs typeface="Calibri (MS)"/>
                <a:sym typeface="Calibri (MS)"/>
                <a:hlinkClick r:id="rId12"/>
              </a:rPr>
              <a:t>https://histoiredesfemmes.quebec/loi-sur-la-capacite-juridique-de-la-femme-mariee/</a:t>
            </a:r>
            <a:r>
              <a:rPr lang="fr-CA" sz="1600" dirty="0">
                <a:solidFill>
                  <a:srgbClr val="000000"/>
                </a:solidFill>
                <a:latin typeface="Calibri (MS)"/>
                <a:ea typeface="Calibri (MS)"/>
                <a:cs typeface="Calibri (MS)"/>
                <a:sym typeface="Calibri (MS)"/>
              </a:rPr>
              <a:t>; </a:t>
            </a:r>
            <a:r>
              <a:rPr lang="fr-CA" sz="1600" dirty="0">
                <a:solidFill>
                  <a:srgbClr val="000000"/>
                </a:solidFill>
                <a:latin typeface="Calibri (MS)"/>
                <a:ea typeface="Calibri (MS)"/>
                <a:cs typeface="Calibri (MS)"/>
                <a:sym typeface="Calibri (MS)"/>
                <a:hlinkClick r:id="rId13"/>
              </a:rPr>
              <a:t>https://icclr.org/wp-content/uploads/2019/06/MigrationAndCrime.pdf?x21689=&amp;utm</a:t>
            </a:r>
            <a:r>
              <a:rPr lang="fr-CA" sz="1600" dirty="0">
                <a:solidFill>
                  <a:srgbClr val="000000"/>
                </a:solidFill>
                <a:latin typeface="Calibri (MS)"/>
                <a:ea typeface="Calibri (MS)"/>
                <a:cs typeface="Calibri (MS)"/>
                <a:sym typeface="Calibri (MS)"/>
              </a:rPr>
              <a:t>; </a:t>
            </a:r>
          </a:p>
          <a:p>
            <a:pPr algn="just">
              <a:lnSpc>
                <a:spcPts val="2640"/>
              </a:lnSpc>
            </a:pPr>
            <a:r>
              <a:rPr lang="fr-CA" sz="1600" i="1" dirty="0">
                <a:solidFill>
                  <a:srgbClr val="000000"/>
                </a:solidFill>
                <a:latin typeface="Calibri (MS)"/>
                <a:ea typeface="Calibri (MS)"/>
                <a:cs typeface="Calibri (MS)"/>
                <a:sym typeface="Calibri (MS)"/>
                <a:hlinkClick r:id="rId14"/>
              </a:rPr>
              <a:t>Au-delà des apparences: Mythes et préjugés sur les réfugiés et les immigrants au Québec et au Canada, Conseil canadien pour les réfugiés</a:t>
            </a:r>
            <a:r>
              <a:rPr lang="fr-CA" sz="1600" i="1" dirty="0">
                <a:solidFill>
                  <a:srgbClr val="000000"/>
                </a:solidFill>
                <a:latin typeface="Calibri (MS)"/>
                <a:ea typeface="Calibri (MS)"/>
                <a:cs typeface="Calibri (MS)"/>
                <a:sym typeface="Calibri (MS)"/>
              </a:rPr>
              <a:t>.</a:t>
            </a:r>
            <a:endParaRPr lang="fr-CA" sz="1600" i="1" noProof="0" dirty="0">
              <a:solidFill>
                <a:srgbClr val="000000"/>
              </a:solidFill>
              <a:latin typeface="Calibri (MS)"/>
              <a:ea typeface="Calibri (MS)"/>
              <a:cs typeface="Calibri (MS)"/>
              <a:sym typeface="Calibri (MS)"/>
            </a:endParaRPr>
          </a:p>
          <a:p>
            <a:pPr algn="just">
              <a:lnSpc>
                <a:spcPts val="2760"/>
              </a:lnSpc>
            </a:pPr>
            <a:endParaRPr lang="en-US" sz="2200" dirty="0">
              <a:solidFill>
                <a:srgbClr val="000000"/>
              </a:solidFill>
              <a:latin typeface="Calibri (MS)"/>
              <a:ea typeface="Calibri (MS)"/>
              <a:cs typeface="Calibri (MS)"/>
              <a:sym typeface="Calibri (MS)"/>
            </a:endParaRPr>
          </a:p>
          <a:p>
            <a:pPr algn="just">
              <a:lnSpc>
                <a:spcPts val="2760"/>
              </a:lnSpc>
            </a:pPr>
            <a:endParaRPr lang="en-US" sz="2200" dirty="0">
              <a:solidFill>
                <a:srgbClr val="000000"/>
              </a:solidFill>
              <a:latin typeface="Calibri (MS)"/>
              <a:ea typeface="Calibri (MS)"/>
              <a:cs typeface="Calibri (MS)"/>
              <a:sym typeface="Calibri (MS)"/>
            </a:endParaRPr>
          </a:p>
          <a:p>
            <a:pPr algn="just">
              <a:lnSpc>
                <a:spcPts val="2760"/>
              </a:lnSpc>
            </a:pPr>
            <a:endParaRPr lang="en-US" sz="2200" dirty="0">
              <a:solidFill>
                <a:srgbClr val="000000"/>
              </a:solidFill>
              <a:latin typeface="Calibri (MS)"/>
              <a:ea typeface="Calibri (MS)"/>
              <a:cs typeface="Calibri (MS)"/>
              <a:sym typeface="Calibri (MS)"/>
            </a:endParaRPr>
          </a:p>
          <a:p>
            <a:pPr algn="just">
              <a:lnSpc>
                <a:spcPts val="2879"/>
              </a:lnSpc>
            </a:pPr>
            <a:endParaRPr lang="en-US" sz="2200" dirty="0">
              <a:solidFill>
                <a:srgbClr val="000000"/>
              </a:solidFill>
              <a:latin typeface="Calibri (MS)"/>
              <a:ea typeface="Calibri (MS)"/>
              <a:cs typeface="Calibri (MS)"/>
              <a:sym typeface="Calibri (MS)"/>
            </a:endParaRPr>
          </a:p>
          <a:p>
            <a:pPr algn="just">
              <a:lnSpc>
                <a:spcPts val="2879"/>
              </a:lnSpc>
              <a:spcBef>
                <a:spcPct val="0"/>
              </a:spcBef>
            </a:pPr>
            <a:endParaRPr lang="en-US" sz="2200" dirty="0">
              <a:solidFill>
                <a:srgbClr val="000000"/>
              </a:solidFill>
              <a:latin typeface="Calibri (MS)"/>
              <a:ea typeface="Calibri (MS)"/>
              <a:cs typeface="Calibri (MS)"/>
              <a:sym typeface="Calibri (MS)"/>
            </a:endParaRPr>
          </a:p>
        </p:txBody>
      </p:sp>
      <p:sp>
        <p:nvSpPr>
          <p:cNvPr id="16" name="ZoneTexte 15">
            <a:extLst>
              <a:ext uri="{FF2B5EF4-FFF2-40B4-BE49-F238E27FC236}">
                <a16:creationId xmlns:a16="http://schemas.microsoft.com/office/drawing/2014/main" id="{F581DE0E-1596-EF4D-38A8-BB0558CFBDF2}"/>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2BFB4F57-1733-57A9-6743-708C1157731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9374D45-005A-A2AB-2FA5-99139252356A}"/>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1BD1F17C-9ACD-811D-5BC6-91F5B53F9876}"/>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E82897EF-C118-C2B3-C231-80EFA66B19D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D9FF912F-951A-7ED5-F371-AF01473C158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C7D3C757-669F-BD75-34CE-DE1018EF3921}"/>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39C451AE-92CE-115D-CCCD-8ABC05D8028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CD554E16-FC40-B7D7-1D61-5BBF8C6A896D}"/>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88E3105F-41C3-5D95-13F3-0A290FCBF736}"/>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EB0346A5-C7FD-A893-6FD0-3FD25678BC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BDA91F5A-D835-8BA7-1274-E1F63A93B2D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A75D22E8-23C3-B560-66A2-23575D082FD4}"/>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4E748A29-E4BB-7D96-E306-8DD04D94AA38}"/>
              </a:ext>
            </a:extLst>
          </p:cNvPr>
          <p:cNvSpPr txBox="1"/>
          <p:nvPr>
            <p:custDataLst>
              <p:tags r:id="rId6"/>
            </p:custDataLst>
          </p:nvPr>
        </p:nvSpPr>
        <p:spPr>
          <a:xfrm>
            <a:off x="1118054" y="531749"/>
            <a:ext cx="16633828" cy="10079298"/>
          </a:xfrm>
          <a:prstGeom prst="rect">
            <a:avLst/>
          </a:prstGeom>
        </p:spPr>
        <p:txBody>
          <a:bodyPr lIns="0" tIns="0" rIns="0" bIns="0" rtlCol="0" anchor="t">
            <a:spAutoFit/>
          </a:bodyPr>
          <a:lstStyle/>
          <a:p>
            <a:pPr>
              <a:lnSpc>
                <a:spcPts val="2380"/>
              </a:lnSpc>
            </a:pPr>
            <a:endParaRPr lang="fr-CA" dirty="0"/>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sz="1700" b="1" i="1" u="none" strike="noStrike" kern="1200" cap="none" spc="0" normalizeH="0" baseline="0" noProof="0" dirty="0">
              <a:ln>
                <a:noFill/>
              </a:ln>
              <a:solidFill>
                <a:srgbClr val="000000"/>
              </a:solidFill>
              <a:effectLst/>
              <a:uLnTx/>
              <a:uFillTx/>
              <a:latin typeface="Calibri (MS) Bold Italics"/>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Comprendre l’intersectionnalité</a:t>
            </a:r>
            <a:b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L’idée d’intersectionnalité a été développée par la juriste américaine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Kimberlé</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Crenshaw</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dans les années 1980. Elle s’inspire aussi des travaux de la penseuse féministe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bell</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hooks</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r>
              <a:rPr lang="fr-CA" sz="1600"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sz="1600"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p:txBody>
      </p:sp>
      <p:grpSp>
        <p:nvGrpSpPr>
          <p:cNvPr id="14" name="Group 14">
            <a:extLst>
              <a:ext uri="{FF2B5EF4-FFF2-40B4-BE49-F238E27FC236}">
                <a16:creationId xmlns:a16="http://schemas.microsoft.com/office/drawing/2014/main" id="{7D50486E-60E6-1176-D634-026FAA885A5D}"/>
              </a:ext>
            </a:extLst>
          </p:cNvPr>
          <p:cNvGrpSpPr/>
          <p:nvPr>
            <p:custDataLst>
              <p:tags r:id="rId7"/>
            </p:custDataLst>
          </p:nvPr>
        </p:nvGrpSpPr>
        <p:grpSpPr>
          <a:xfrm>
            <a:off x="13396167" y="3652345"/>
            <a:ext cx="4266361" cy="1885493"/>
            <a:chOff x="0" y="0"/>
            <a:chExt cx="1123651" cy="496591"/>
          </a:xfrm>
        </p:grpSpPr>
        <p:sp>
          <p:nvSpPr>
            <p:cNvPr id="15" name="Freeform 15">
              <a:extLst>
                <a:ext uri="{FF2B5EF4-FFF2-40B4-BE49-F238E27FC236}">
                  <a16:creationId xmlns:a16="http://schemas.microsoft.com/office/drawing/2014/main" id="{E9B7471A-57E0-9D6C-F061-73CC993E5BCA}"/>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E9A674B2-5873-EF46-C185-1D4E1B10A26E}"/>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26CA1C20-82CE-4C8A-347F-42FF122FDFB7}"/>
              </a:ext>
            </a:extLst>
          </p:cNvPr>
          <p:cNvSpPr txBox="1"/>
          <p:nvPr>
            <p:custDataLst>
              <p:tags r:id="rId8"/>
            </p:custDataLst>
          </p:nvPr>
        </p:nvSpPr>
        <p:spPr>
          <a:xfrm>
            <a:off x="1118054" y="86591"/>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EE33AC74-B7F7-A2EB-9244-3DA6B910C081}"/>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12</a:t>
            </a:r>
          </a:p>
        </p:txBody>
      </p:sp>
      <p:sp>
        <p:nvSpPr>
          <p:cNvPr id="20" name="TextBox 18">
            <a:extLst>
              <a:ext uri="{FF2B5EF4-FFF2-40B4-BE49-F238E27FC236}">
                <a16:creationId xmlns:a16="http://schemas.microsoft.com/office/drawing/2014/main" id="{649C9645-D9CD-76F9-5061-08B446E0A141}"/>
              </a:ext>
            </a:extLst>
          </p:cNvPr>
          <p:cNvSpPr txBox="1"/>
          <p:nvPr>
            <p:custDataLst>
              <p:tags r:id="rId10"/>
            </p:custDataLst>
          </p:nvPr>
        </p:nvSpPr>
        <p:spPr>
          <a:xfrm>
            <a:off x="13545704" y="3765978"/>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639228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3500" y="9525"/>
            <a:ext cx="16080063" cy="1731243"/>
          </a:xfrm>
          <a:prstGeom prst="rect">
            <a:avLst/>
          </a:prstGeom>
        </p:spPr>
        <p:txBody>
          <a:bodyPr lIns="0" tIns="0" rIns="0" bIns="0" rtlCol="0" anchor="t">
            <a:spAutoFit/>
          </a:bodyPr>
          <a:lstStyle/>
          <a:p>
            <a:pPr algn="ctr">
              <a:lnSpc>
                <a:spcPts val="3094"/>
              </a:lnSpc>
            </a:pPr>
            <a:endParaRPr lang="en-US" sz="2600" b="1" dirty="0">
              <a:solidFill>
                <a:srgbClr val="000000"/>
              </a:solidFill>
              <a:latin typeface="Roca Two Bold"/>
              <a:ea typeface="Roca Two Bold"/>
              <a:cs typeface="Roca Two Bold"/>
              <a:sym typeface="Roca Two Bold"/>
            </a:endParaRPr>
          </a:p>
          <a:p>
            <a:pPr algn="ctr">
              <a:lnSpc>
                <a:spcPts val="2618"/>
              </a:lnSpc>
            </a:pP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Mythe</a:t>
            </a:r>
            <a:r>
              <a:rPr lang="en-US" sz="2200" b="1" dirty="0">
                <a:solidFill>
                  <a:srgbClr val="000000"/>
                </a:solidFill>
                <a:latin typeface="Calibri (MS) Bold"/>
                <a:ea typeface="Calibri (MS) Bold"/>
                <a:cs typeface="Calibri (MS) Bold"/>
                <a:sym typeface="Calibri (MS) Bold"/>
              </a:rPr>
              <a:t> 12 - </a:t>
            </a:r>
            <a:r>
              <a:rPr lang="en-US" sz="2200" b="1" dirty="0" err="1">
                <a:solidFill>
                  <a:srgbClr val="000000"/>
                </a:solidFill>
                <a:latin typeface="Calibri (MS) Bold"/>
                <a:ea typeface="Calibri (MS) Bold"/>
                <a:cs typeface="Calibri (MS) Bold"/>
                <a:sym typeface="Calibri (MS) Bold"/>
              </a:rPr>
              <a:t>intersectionnalité</a:t>
            </a:r>
            <a:r>
              <a:rPr lang="en-US" sz="2200" b="1" dirty="0">
                <a:solidFill>
                  <a:srgbClr val="000000"/>
                </a:solidFill>
                <a:latin typeface="Calibri (MS) Bold"/>
                <a:ea typeface="Calibri (MS) Bold"/>
                <a:cs typeface="Calibri (MS) Bold"/>
                <a:sym typeface="Calibri (MS) Bold"/>
              </a:rPr>
              <a:t> : </a:t>
            </a:r>
          </a:p>
          <a:p>
            <a:pPr algn="ctr">
              <a:lnSpc>
                <a:spcPts val="2618"/>
              </a:lnSpc>
            </a:pPr>
            <a:r>
              <a:rPr lang="fr-CA" sz="2200" noProof="0" dirty="0">
                <a:solidFill>
                  <a:srgbClr val="000000"/>
                </a:solidFill>
                <a:latin typeface="Calibri (MS)"/>
                <a:ea typeface="Calibri (MS)"/>
                <a:cs typeface="Calibri (MS)"/>
                <a:sym typeface="Calibri (MS)"/>
              </a:rPr>
              <a:t>« Vous dites que vous n’avez pas besoin des hommes, mais regardez autour de vous : avions, routes, électricité, téléphones, ordinateurs… tout ça a été créé par des hommes. Sans les hommes, le monde ne fonctionnerait tout simplement pas. »</a:t>
            </a:r>
            <a:br>
              <a:rPr lang="fr-CA" sz="2200" noProof="0" dirty="0">
                <a:solidFill>
                  <a:srgbClr val="000000"/>
                </a:solidFill>
                <a:latin typeface="Calibri (MS)"/>
                <a:ea typeface="Calibri (MS)"/>
                <a:cs typeface="Calibri (MS)"/>
                <a:sym typeface="Calibri (MS)"/>
              </a:rPr>
            </a:br>
            <a:endParaRPr lang="fr-CA" sz="2200" noProof="0" dirty="0">
              <a:solidFill>
                <a:srgbClr val="000000"/>
              </a:solidFill>
              <a:latin typeface="Calibri (MS)"/>
              <a:ea typeface="Calibri (MS)"/>
              <a:cs typeface="Calibri (MS)"/>
              <a:sym typeface="Calibri (MS)"/>
            </a:endParaRPr>
          </a:p>
        </p:txBody>
      </p:sp>
      <p:sp>
        <p:nvSpPr>
          <p:cNvPr id="4" name="AutoShape 4"/>
          <p:cNvSpPr/>
          <p:nvPr>
            <p:custDataLst>
              <p:tags r:id="rId3"/>
            </p:custDataLst>
          </p:nvPr>
        </p:nvSpPr>
        <p:spPr>
          <a:xfrm>
            <a:off x="4929213" y="1743948"/>
            <a:ext cx="8888636" cy="0"/>
          </a:xfrm>
          <a:prstGeom prst="line">
            <a:avLst/>
          </a:prstGeom>
          <a:ln w="152400" cap="flat">
            <a:solidFill>
              <a:srgbClr val="DE3A3A"/>
            </a:solidFill>
            <a:prstDash val="solid"/>
            <a:headEnd type="none" w="sm" len="sm"/>
            <a:tailEnd type="none" w="sm" len="sm"/>
          </a:ln>
        </p:spPr>
        <p:txBody>
          <a:bodyPr/>
          <a:lstStyle/>
          <a:p>
            <a:endParaRPr lang="fr-FR" dirty="0"/>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161085" y="2170121"/>
            <a:ext cx="16827245" cy="8432373"/>
          </a:xfrm>
          <a:prstGeom prst="rect">
            <a:avLst/>
          </a:prstGeom>
        </p:spPr>
        <p:txBody>
          <a:bodyPr lIns="0" tIns="0" rIns="0" bIns="0" rtlCol="0" anchor="t">
            <a:spAutoFit/>
          </a:bodyPr>
          <a:lstStyle/>
          <a:p>
            <a:pPr algn="l">
              <a:lnSpc>
                <a:spcPts val="2582"/>
              </a:lnSpc>
            </a:pPr>
            <a:r>
              <a:rPr lang="fr-CA" sz="2152" noProof="0" dirty="0">
                <a:solidFill>
                  <a:srgbClr val="000000"/>
                </a:solidFill>
                <a:latin typeface="Calibri (MS)"/>
                <a:ea typeface="Calibri (MS)"/>
                <a:cs typeface="Calibri (MS)"/>
                <a:sym typeface="Calibri (MS)"/>
              </a:rPr>
              <a:t>Un rapport du Conseil des académies canadiennes sur l’équité, la diversité et l’inclusion dans la recherche montre que les inégalités persistent dans le milieu scientifique. Les femmes racisées y sont moins représentées dans les postes de recherche universitaire, elles sont moins souvent promues à des postes de direction et leurs travaux sont moins cités et reconnus dans la communauté scientifique, même lorsqu’elles possèdent des qualifications comparables.</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pPr>
            <a:r>
              <a:rPr lang="fr-CA" sz="2152" b="1" noProof="0" dirty="0">
                <a:solidFill>
                  <a:srgbClr val="000000"/>
                </a:solidFill>
                <a:latin typeface="Calibri (MS) Bold"/>
                <a:ea typeface="Calibri (MS) Bold"/>
                <a:cs typeface="Calibri (MS) Bold"/>
                <a:sym typeface="Calibri (MS) Bold"/>
              </a:rPr>
              <a:t>Saviez-vous que</a:t>
            </a:r>
            <a:r>
              <a:rPr lang="fr-CA" sz="2152" noProof="0" dirty="0">
                <a:solidFill>
                  <a:srgbClr val="000000"/>
                </a:solidFill>
                <a:latin typeface="Calibri (MS)"/>
                <a:ea typeface="Calibri (MS)"/>
                <a:cs typeface="Calibri (MS)"/>
                <a:sym typeface="Calibri (MS)"/>
              </a:rPr>
              <a:t>...</a:t>
            </a:r>
            <a:br>
              <a:rPr lang="fr-CA" sz="2152" noProof="0" dirty="0">
                <a:solidFill>
                  <a:srgbClr val="000000"/>
                </a:solidFill>
                <a:latin typeface="Calibri (MS)"/>
                <a:ea typeface="Calibri (MS)"/>
                <a:cs typeface="Calibri (MS)"/>
                <a:sym typeface="Calibri (MS)"/>
              </a:rPr>
            </a:br>
            <a:endParaRPr lang="fr-CA" sz="2152" noProof="0" dirty="0">
              <a:solidFill>
                <a:srgbClr val="000000"/>
              </a:solidFill>
              <a:latin typeface="Calibri (MS)"/>
              <a:ea typeface="Calibri (MS)"/>
              <a:cs typeface="Calibri (MS)"/>
              <a:sym typeface="Calibri (MS)"/>
            </a:endParaRPr>
          </a:p>
          <a:p>
            <a:pPr algn="l">
              <a:lnSpc>
                <a:spcPts val="2582"/>
              </a:lnSpc>
            </a:pPr>
            <a:r>
              <a:rPr lang="fr-CA" sz="2152" noProof="0" dirty="0">
                <a:solidFill>
                  <a:srgbClr val="000000"/>
                </a:solidFill>
                <a:latin typeface="Calibri (MS)"/>
                <a:ea typeface="Calibri (MS)"/>
                <a:cs typeface="Calibri (MS)"/>
                <a:sym typeface="Calibri (MS)"/>
              </a:rPr>
              <a:t>L’ingénieure québécoise en aérospatiale Farah </a:t>
            </a:r>
            <a:r>
              <a:rPr lang="fr-CA" sz="2152" noProof="0" dirty="0" err="1">
                <a:solidFill>
                  <a:srgbClr val="000000"/>
                </a:solidFill>
                <a:latin typeface="Calibri (MS)"/>
                <a:ea typeface="Calibri (MS)"/>
                <a:cs typeface="Calibri (MS)"/>
                <a:sym typeface="Calibri (MS)"/>
              </a:rPr>
              <a:t>Alibay</a:t>
            </a:r>
            <a:r>
              <a:rPr lang="fr-CA" sz="2152" noProof="0" dirty="0">
                <a:solidFill>
                  <a:srgbClr val="000000"/>
                </a:solidFill>
                <a:latin typeface="Calibri (MS)"/>
                <a:ea typeface="Calibri (MS)"/>
                <a:cs typeface="Calibri (MS)"/>
                <a:sym typeface="Calibri (MS)"/>
              </a:rPr>
              <a:t>, qui travaille pour la NASA, explique que lorsqu’elle était jeune, elle voyait très peu de personnes qui lui ressemblaient dans les médias ou dans les sciences, alors qu’elle rêvait de travailler dans ce domaine ? Dans une entrevue accordée à Radio-Canada, elle mentionne avoir parfois ressenti le syndrome de l’imposteur à l’université. Elle rappelle que plusieurs étudiantes et étudiants vivent ce sentiment, mais qu’il peut être encore plus fort lorsqu’on ne voit presque personne qui nous ressemble dans son milieu.</a:t>
            </a:r>
          </a:p>
          <a:p>
            <a:pPr algn="l">
              <a:lnSpc>
                <a:spcPts val="2582"/>
              </a:lnSpc>
            </a:pPr>
            <a:r>
              <a:rPr lang="fr-CA" sz="2152" noProof="0" dirty="0">
                <a:solidFill>
                  <a:srgbClr val="000000"/>
                </a:solidFill>
                <a:latin typeface="Calibri (MS)"/>
                <a:ea typeface="Calibri (MS)"/>
                <a:cs typeface="Calibri (MS)"/>
                <a:sym typeface="Calibri (MS)"/>
              </a:rPr>
              <a:t>Farah </a:t>
            </a:r>
            <a:r>
              <a:rPr lang="fr-CA" sz="2152" noProof="0" dirty="0" err="1">
                <a:solidFill>
                  <a:srgbClr val="000000"/>
                </a:solidFill>
                <a:latin typeface="Calibri (MS)"/>
                <a:ea typeface="Calibri (MS)"/>
                <a:cs typeface="Calibri (MS)"/>
                <a:sym typeface="Calibri (MS)"/>
              </a:rPr>
              <a:t>Alibay</a:t>
            </a:r>
            <a:r>
              <a:rPr lang="fr-CA" sz="2152" noProof="0" dirty="0">
                <a:solidFill>
                  <a:srgbClr val="000000"/>
                </a:solidFill>
                <a:latin typeface="Calibri (MS)"/>
                <a:ea typeface="Calibri (MS)"/>
                <a:cs typeface="Calibri (MS)"/>
                <a:sym typeface="Calibri (MS)"/>
              </a:rPr>
              <a:t>, qui est une femme racisée et queer, explique aussi avoir été confrontée à certaines microagressions, par exemple des remarques ou des attitudes qui la faisaient se sentir moins légitime. À cela s’ajoutait le fait qu’elle voyait très peu de personnes 2ELGBTQIA+ autour d’elle dans ce milieu. Elle indique également que, au début de sa carrière, certaines situations de discrimination étaient minimisées ou banalisées par son entourage professionnel. Par exemple, lorsqu’elle soulevait certaines remarques ou attitudes problématiques, ses préoccupations étaient parfois relativisées ou interprétées comme un malentendu, ce qui rendait plus difficile la reconnaissance des injustices vécues.</a:t>
            </a:r>
          </a:p>
          <a:p>
            <a:pPr algn="l">
              <a:lnSpc>
                <a:spcPts val="2582"/>
              </a:lnSpc>
            </a:pPr>
            <a:endParaRPr lang="fr-CA" sz="2152" noProof="0" dirty="0">
              <a:solidFill>
                <a:srgbClr val="000000"/>
              </a:solidFill>
              <a:latin typeface="Calibri (MS)"/>
              <a:ea typeface="Calibri (MS)"/>
              <a:cs typeface="Calibri (MS)"/>
              <a:sym typeface="Calibri (MS)"/>
            </a:endParaRPr>
          </a:p>
          <a:p>
            <a:pPr algn="l">
              <a:lnSpc>
                <a:spcPts val="2582"/>
              </a:lnSpc>
              <a:spcBef>
                <a:spcPct val="0"/>
              </a:spcBef>
            </a:pPr>
            <a:r>
              <a:rPr lang="fr-CA" sz="2152" noProof="0" dirty="0">
                <a:solidFill>
                  <a:srgbClr val="000000"/>
                </a:solidFill>
                <a:latin typeface="Calibri (MS)"/>
                <a:ea typeface="Calibri (MS)"/>
                <a:cs typeface="Calibri (MS)"/>
                <a:sym typeface="Calibri (MS)"/>
              </a:rPr>
              <a:t>Elle souligne qu’aujourd’hui elle voit davantage de femmes racisées au sein de la communauté scientifique, mais qu’il reste encore du chemin à faire pour atteindre une réelle égalité et une meilleure reconnaissance des femmes et des personnes racisées en sciences.</a:t>
            </a:r>
          </a:p>
          <a:p>
            <a:pPr algn="l">
              <a:lnSpc>
                <a:spcPts val="2702"/>
              </a:lnSpc>
              <a:spcBef>
                <a:spcPct val="0"/>
              </a:spcBef>
            </a:pPr>
            <a:endParaRPr lang="en-US" sz="2152" dirty="0">
              <a:solidFill>
                <a:srgbClr val="000000"/>
              </a:solidFill>
              <a:latin typeface="Calibri (MS)"/>
              <a:ea typeface="Calibri (MS)"/>
              <a:cs typeface="Calibri (MS)"/>
              <a:sym typeface="Calibri (MS)"/>
            </a:endParaRPr>
          </a:p>
          <a:p>
            <a:pPr algn="r">
              <a:lnSpc>
                <a:spcPts val="1618"/>
              </a:lnSpc>
              <a:spcBef>
                <a:spcPct val="0"/>
              </a:spcBef>
            </a:pPr>
            <a:endParaRPr lang="en-US" sz="2152" dirty="0">
              <a:solidFill>
                <a:srgbClr val="000000"/>
              </a:solidFill>
              <a:latin typeface="Calibri (MS)"/>
              <a:ea typeface="Calibri (MS)"/>
              <a:cs typeface="Calibri (MS)"/>
              <a:sym typeface="Calibri (MS)"/>
            </a:endParaRPr>
          </a:p>
          <a:p>
            <a:pPr algn="r">
              <a:lnSpc>
                <a:spcPts val="1618"/>
              </a:lnSpc>
              <a:spcBef>
                <a:spcPct val="0"/>
              </a:spcBef>
            </a:pPr>
            <a:r>
              <a:rPr lang="en-US" sz="1348" dirty="0">
                <a:solidFill>
                  <a:srgbClr val="000000"/>
                </a:solidFill>
                <a:latin typeface="Cloud Soft"/>
                <a:ea typeface="Cloud Soft"/>
                <a:cs typeface="Cloud Soft"/>
                <a:sym typeface="Cloud Soft"/>
              </a:rPr>
              <a:t>Source : </a:t>
            </a:r>
            <a:r>
              <a:rPr lang="en-US" sz="1348" dirty="0">
                <a:solidFill>
                  <a:srgbClr val="000000"/>
                </a:solidFill>
                <a:latin typeface="Cloud Soft"/>
                <a:ea typeface="Cloud Soft"/>
                <a:cs typeface="Cloud Soft"/>
                <a:sym typeface="Cloud Soft"/>
                <a:hlinkClick r:id="rId11"/>
              </a:rPr>
              <a:t>www.ici.radio-canada.ca/ohdio/premiere/emissions/Les-matins-d-ici/segments/entrevue/396394/journees-montfort-farah-alibay-scientifique-ingenieure-nasa</a:t>
            </a:r>
            <a:r>
              <a:rPr lang="en-US" sz="1348" dirty="0">
                <a:solidFill>
                  <a:srgbClr val="000000"/>
                </a:solidFill>
                <a:latin typeface="Cloud Soft"/>
                <a:ea typeface="Cloud Soft"/>
                <a:cs typeface="Cloud Soft"/>
                <a:sym typeface="Cloud Soft"/>
              </a:rPr>
              <a:t> </a:t>
            </a:r>
          </a:p>
          <a:p>
            <a:pPr algn="ctr">
              <a:lnSpc>
                <a:spcPts val="2697"/>
              </a:lnSpc>
              <a:spcBef>
                <a:spcPct val="0"/>
              </a:spcBef>
            </a:pPr>
            <a:endParaRPr lang="en-US" sz="1348" dirty="0">
              <a:solidFill>
                <a:srgbClr val="000000"/>
              </a:solidFill>
              <a:latin typeface="Cloud Soft"/>
              <a:ea typeface="Cloud Soft"/>
              <a:cs typeface="Cloud Soft"/>
              <a:sym typeface="Cloud Soft"/>
            </a:endParaRPr>
          </a:p>
          <a:p>
            <a:pPr algn="ctr">
              <a:lnSpc>
                <a:spcPts val="2697"/>
              </a:lnSpc>
              <a:spcBef>
                <a:spcPct val="0"/>
              </a:spcBef>
            </a:pPr>
            <a:endParaRPr lang="en-US" sz="1348" dirty="0">
              <a:solidFill>
                <a:srgbClr val="000000"/>
              </a:solidFill>
              <a:latin typeface="Cloud Soft"/>
              <a:ea typeface="Cloud Soft"/>
              <a:cs typeface="Cloud Soft"/>
              <a:sym typeface="Cloud Soft"/>
            </a:endParaRPr>
          </a:p>
          <a:p>
            <a:pPr algn="ctr">
              <a:lnSpc>
                <a:spcPts val="2697"/>
              </a:lnSpc>
              <a:spcBef>
                <a:spcPct val="0"/>
              </a:spcBef>
            </a:pPr>
            <a:endParaRPr lang="en-US" sz="1348" dirty="0">
              <a:solidFill>
                <a:srgbClr val="000000"/>
              </a:solidFill>
              <a:latin typeface="Cloud Soft"/>
              <a:ea typeface="Cloud Soft"/>
              <a:cs typeface="Cloud Soft"/>
              <a:sym typeface="Cloud Soft"/>
            </a:endParaRPr>
          </a:p>
          <a:p>
            <a:pPr algn="ctr">
              <a:lnSpc>
                <a:spcPts val="2577"/>
              </a:lnSpc>
              <a:spcBef>
                <a:spcPct val="0"/>
              </a:spcBef>
            </a:pPr>
            <a:endParaRPr lang="en-US" sz="1348" dirty="0">
              <a:solidFill>
                <a:srgbClr val="000000"/>
              </a:solidFill>
              <a:latin typeface="Cloud Soft"/>
              <a:ea typeface="Cloud Soft"/>
              <a:cs typeface="Cloud Soft"/>
              <a:sym typeface="Cloud Soft"/>
            </a:endParaRPr>
          </a:p>
        </p:txBody>
      </p:sp>
      <p:sp>
        <p:nvSpPr>
          <p:cNvPr id="15" name="Freeform 15"/>
          <p:cNvSpPr/>
          <p:nvPr>
            <p:custDataLst>
              <p:tags r:id="rId8"/>
            </p:custDataLst>
          </p:nvPr>
        </p:nvSpPr>
        <p:spPr>
          <a:xfrm>
            <a:off x="1735879" y="8417038"/>
            <a:ext cx="1744814" cy="1643298"/>
          </a:xfrm>
          <a:custGeom>
            <a:avLst/>
            <a:gdLst/>
            <a:ahLst/>
            <a:cxnLst/>
            <a:rect l="l" t="t" r="r" b="b"/>
            <a:pathLst>
              <a:path w="1744814" h="1643298">
                <a:moveTo>
                  <a:pt x="0" y="0"/>
                </a:moveTo>
                <a:lnTo>
                  <a:pt x="1744814" y="0"/>
                </a:lnTo>
                <a:lnTo>
                  <a:pt x="1744814" y="1643298"/>
                </a:lnTo>
                <a:lnTo>
                  <a:pt x="0" y="1643298"/>
                </a:lnTo>
                <a:lnTo>
                  <a:pt x="0" y="0"/>
                </a:lnTo>
                <a:close/>
              </a:path>
            </a:pathLst>
          </a:custGeom>
          <a:blipFill>
            <a:blip r:embed="rId12"/>
            <a:stretch>
              <a:fillRect/>
            </a:stretch>
          </a:blipFill>
        </p:spPr>
        <p:txBody>
          <a:bodyPr/>
          <a:lstStyle/>
          <a:p>
            <a:endParaRPr lang="fr-FR"/>
          </a:p>
        </p:txBody>
      </p:sp>
      <p:sp>
        <p:nvSpPr>
          <p:cNvPr id="16" name="ZoneTexte 15">
            <a:extLst>
              <a:ext uri="{FF2B5EF4-FFF2-40B4-BE49-F238E27FC236}">
                <a16:creationId xmlns:a16="http://schemas.microsoft.com/office/drawing/2014/main" id="{610C9350-2A78-6397-491B-E03126DEACBE}"/>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12</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6A90E1D-730E-EB71-FF8C-35C43E9C9A9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AF8A0D0-34FB-3FE4-C42B-CFDF70FEE338}"/>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8D815D89-A148-2960-7A13-C1643BC0C85B}"/>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AB60F939-BE6B-F1D9-9AC8-114D2C9182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A99D8CDD-8B26-DD4F-EBA4-1ECB80F8514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56FD5D49-2482-7FBD-37C0-54A9845155A9}"/>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D43B85F5-9C5A-7807-DDCE-A8DE5B8B39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70347F01-5924-D785-A517-2D1D78D750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CE66BBB7-D853-99B5-0E2E-35DD4C9EF823}"/>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1B0ECFFA-1DF5-A0F1-F543-D826779665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8B26DCDA-DB9E-EE37-FC34-DC354864153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8E372C0E-6A8C-EA19-1424-B67A17280B04}"/>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A50634E2-AA9F-9A8C-BB79-E0ED912552E5}"/>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DD1F133E-4144-E217-D38B-3D4EE588DD2D}"/>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8393957D-5CD0-C44A-15E6-6BA72554EF7B}"/>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962B886D-DA59-E763-D96E-A2C59CFED607}"/>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7854F5C2-03B4-2E22-D0D0-1433251F4738}"/>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45EE574C-D9AC-6BDB-DF20-F10BDBA7845E}"/>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7F4E794D-6CC2-A296-016F-A34A268F590A}"/>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2BE32539-0FFB-5894-ABD6-3B7A812FB620}"/>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5DC10056-EA53-8478-68D8-0F83C78F8AA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2EA8C835-13F7-CBC6-4B27-15972D741826}"/>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D1037896-1AC8-88BE-F0C9-ABA94C827384}"/>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73361F09-58F7-6C1E-948D-E77A7C77BE65}"/>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5C050725-C9EB-DF9A-2662-28E6B4A00E27}"/>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263D0AC1-7313-2EDD-62E8-5C37B1238A3A}"/>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1DBE7FA5-7ABE-56E4-A6F6-9064AE94C5CE}"/>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083A712D-7125-60E2-F4C1-CC3F73C203B6}"/>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210BA71C-9B19-381E-6073-DD1CEB5E84DF}"/>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E6555AA8-DE7E-55C6-3921-74CEEA56A791}"/>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6EC4B993-126B-4A18-525C-DD1C34D8E8D6}"/>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628BD31E-43AE-4504-97E8-7463266511B2}"/>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1EB404A8-20CE-3E6C-1F03-942E32FC7891}"/>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97BA2696-354C-AB5E-AF75-6CF7D141E107}"/>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EE2C1F43-29E9-AF87-2F26-55835E0CBDCD}"/>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11C26C39-B536-792C-1DA1-A103B4A4C15C}"/>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038C0B3D-AE65-6176-E0D6-016B18D78993}"/>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3CE9D077-4A21-BA84-9B5D-A1F095C4CBE3}"/>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02D9EFD2-5FD8-026E-DFD2-5E9C194165FA}"/>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99FCD6D0-9474-6BB8-C8F3-EEA185AA996D}"/>
              </a:ext>
            </a:extLst>
          </p:cNvPr>
          <p:cNvSpPr txBox="1"/>
          <p:nvPr>
            <p:custDataLst>
              <p:tags r:id="rId12"/>
            </p:custDataLst>
          </p:nvPr>
        </p:nvSpPr>
        <p:spPr>
          <a:xfrm>
            <a:off x="16873244" y="124541"/>
            <a:ext cx="1876654" cy="461665"/>
          </a:xfrm>
          <a:prstGeom prst="rect">
            <a:avLst/>
          </a:prstGeom>
          <a:noFill/>
        </p:spPr>
        <p:txBody>
          <a:bodyPr wrap="square" rtlCol="0">
            <a:spAutoFit/>
          </a:bodyPr>
          <a:lstStyle/>
          <a:p>
            <a:r>
              <a:rPr lang="fr-CA" sz="2400" dirty="0"/>
              <a:t>Mythe 12</a:t>
            </a:r>
          </a:p>
        </p:txBody>
      </p:sp>
    </p:spTree>
    <p:extLst>
      <p:ext uri="{BB962C8B-B14F-4D97-AF65-F5344CB8AC3E}">
        <p14:creationId xmlns:p14="http://schemas.microsoft.com/office/powerpoint/2010/main" val="2326634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077183B-D01C-0713-2658-217DBC2FD7CF}"/>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ED92EA85-F5F6-5424-4078-D17F85B379E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CBEF21FD-BB53-87E8-8832-9087349FA8AC}"/>
              </a:ext>
            </a:extLst>
          </p:cNvPr>
          <p:cNvGraphicFramePr>
            <a:graphicFrameLocks noGrp="1"/>
          </p:cNvGraphicFramePr>
          <p:nvPr>
            <p:custDataLst>
              <p:tags r:id="rId2"/>
            </p:custDataLst>
            <p:extLst>
              <p:ext uri="{D42A27DB-BD31-4B8C-83A1-F6EECF244321}">
                <p14:modId xmlns:p14="http://schemas.microsoft.com/office/powerpoint/2010/main" val="2806200915"/>
              </p:ext>
            </p:extLst>
          </p:nvPr>
        </p:nvGraphicFramePr>
        <p:xfrm>
          <a:off x="1190907" y="991531"/>
          <a:ext cx="16873105" cy="8995559"/>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2E62085C-06EF-4891-A2AF-156305F5686F}"/>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E6FBF44F-75D4-D740-0102-6C38CE3FE950}"/>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E75E9D98-BDA6-132B-6163-923D8C34FD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01A4A1DD-FED0-1277-29EF-E923E5D38A1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9A752C51-BE4F-5A18-DEE3-31653825263E}"/>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EA228D87-3A0C-E106-96F4-2B13855FC6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5A73FA32-AEB6-9D1B-2882-C421CA63299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72EE5DEA-EA85-CE80-6E83-47757D087532}"/>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91EC94C8-1F09-377C-9D16-845A8C44300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D5B6B9B7-7CAB-8797-B02F-F339C240928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3F45287E-425D-61C4-A6C3-C76E027B5782}"/>
              </a:ext>
            </a:extLst>
          </p:cNvPr>
          <p:cNvSpPr txBox="1"/>
          <p:nvPr>
            <p:custDataLst>
              <p:tags r:id="rId7"/>
            </p:custDataLst>
          </p:nvPr>
        </p:nvSpPr>
        <p:spPr>
          <a:xfrm>
            <a:off x="1190907" y="139493"/>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D2A46BBE-DC0E-6F72-C775-2194FA69B8E0}"/>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extLst>
      <p:ext uri="{BB962C8B-B14F-4D97-AF65-F5344CB8AC3E}">
        <p14:creationId xmlns:p14="http://schemas.microsoft.com/office/powerpoint/2010/main" val="1073741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725702" y="141408"/>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61268"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6"/>
            </p:custDataLst>
          </p:nvPr>
        </p:nvGrpSpPr>
        <p:grpSpPr>
          <a:xfrm>
            <a:off x="4074619" y="5259333"/>
            <a:ext cx="10515837" cy="4896002"/>
            <a:chOff x="-67248" y="-9525"/>
            <a:chExt cx="2769603" cy="1289482"/>
          </a:xfrm>
        </p:grpSpPr>
        <p:sp>
          <p:nvSpPr>
            <p:cNvPr id="14" name="Freeform 14"/>
            <p:cNvSpPr/>
            <p:nvPr/>
          </p:nvSpPr>
          <p:spPr>
            <a:xfrm>
              <a:off x="-67248" y="0"/>
              <a:ext cx="2769603" cy="1279957"/>
            </a:xfrm>
            <a:custGeom>
              <a:avLst/>
              <a:gdLst/>
              <a:ahLst/>
              <a:cxnLst/>
              <a:rect l="l" t="t" r="r" b="b"/>
              <a:pathLst>
                <a:path w="2702355" h="1279957">
                  <a:moveTo>
                    <a:pt x="0" y="0"/>
                  </a:moveTo>
                  <a:lnTo>
                    <a:pt x="2702355" y="0"/>
                  </a:lnTo>
                  <a:lnTo>
                    <a:pt x="2702355" y="1279957"/>
                  </a:lnTo>
                  <a:lnTo>
                    <a:pt x="0" y="1279957"/>
                  </a:lnTo>
                  <a:close/>
                </a:path>
              </a:pathLst>
            </a:custGeom>
            <a:solidFill>
              <a:srgbClr val="FFFFFF"/>
            </a:solidFill>
            <a:ln w="38100" cap="sq">
              <a:solidFill>
                <a:srgbClr val="000000"/>
              </a:solidFill>
              <a:prstDash val="solid"/>
              <a:miter/>
            </a:ln>
          </p:spPr>
          <p:txBody>
            <a:bodyPr/>
            <a:lstStyle/>
            <a:p>
              <a:endParaRPr lang="fr-FR" dirty="0"/>
            </a:p>
          </p:txBody>
        </p:sp>
        <p:sp>
          <p:nvSpPr>
            <p:cNvPr id="15" name="TextBox 15"/>
            <p:cNvSpPr txBox="1"/>
            <p:nvPr/>
          </p:nvSpPr>
          <p:spPr>
            <a:xfrm>
              <a:off x="0" y="-9525"/>
              <a:ext cx="2702355" cy="1289482"/>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7"/>
            </p:custDataLst>
          </p:nvPr>
        </p:nvSpPr>
        <p:spPr>
          <a:xfrm>
            <a:off x="725702" y="828952"/>
            <a:ext cx="17469005" cy="4411464"/>
          </a:xfrm>
          <a:prstGeom prst="rect">
            <a:avLst/>
          </a:prstGeom>
        </p:spPr>
        <p:txBody>
          <a:bodyPr wrap="square" lIns="0" tIns="0" rIns="0" bIns="0" rtlCol="0" anchor="t">
            <a:spAutoFit/>
          </a:bodyPr>
          <a:lstStyle/>
          <a:p>
            <a:pPr algn="just">
              <a:lnSpc>
                <a:spcPts val="3019"/>
              </a:lnSpc>
            </a:pPr>
            <a:r>
              <a:rPr lang="fr-CA" sz="1923" noProof="0" dirty="0">
                <a:solidFill>
                  <a:srgbClr val="000000"/>
                </a:solidFill>
                <a:latin typeface="Calibri (MS)"/>
                <a:ea typeface="Calibri (MS)"/>
                <a:cs typeface="Calibri (MS)"/>
                <a:sym typeface="Calibri (MS)"/>
              </a:rPr>
              <a:t>Ce mythe peut rendre les violences commises par des hommes dans le groupe majoritaire moins visibles. Si l’on croit que la violence envers les femmes vient surtout d’un groupe précis, on peut avoir tendance à minimiser ou à ne pas reconnaître les violences qui se produisent dans tous les contextes, par exemple dans des relations amoureuses ou des familles qui ne correspondent pas à cette image. Or la violence conjugale est aussi largement sous-déclarée : environ 20 % seulement des personnes victimes signalent les incidents à la police. Cela signifie que de nombreuses situations de violence restent invisibles dans les statistiques et dans l’espace public. </a:t>
            </a:r>
          </a:p>
          <a:p>
            <a:pPr algn="just">
              <a:lnSpc>
                <a:spcPts val="3019"/>
              </a:lnSpc>
            </a:pPr>
            <a:endParaRPr lang="fr-CA" sz="1923" noProof="0" dirty="0">
              <a:solidFill>
                <a:srgbClr val="000000"/>
              </a:solidFill>
              <a:latin typeface="Calibri (MS)"/>
              <a:ea typeface="Calibri (MS)"/>
              <a:cs typeface="Calibri (MS)"/>
              <a:sym typeface="Calibri (MS)"/>
            </a:endParaRPr>
          </a:p>
          <a:p>
            <a:pPr algn="just">
              <a:lnSpc>
                <a:spcPts val="3019"/>
              </a:lnSpc>
            </a:pPr>
            <a:r>
              <a:rPr lang="fr-CA" sz="1923" noProof="0" dirty="0">
                <a:solidFill>
                  <a:srgbClr val="000000"/>
                </a:solidFill>
                <a:latin typeface="Calibri (MS)"/>
                <a:ea typeface="Calibri (MS)"/>
                <a:cs typeface="Calibri (MS)"/>
                <a:sym typeface="Calibri (MS)"/>
              </a:rPr>
              <a:t>Avoir ce genre de discours peut aussi alimenter des préjugés et créer des divisions. Certains discours politiques ou médiatiques utilisent la défense des droits des femmes pour critiquer l’immigration ou certaines minorités culturelles. Pourtant, les données montrent que les violences fondées sur le genre sont majoritairement commises par des hommes de l’entourage des victimes, comme un conjoint, un ex-conjoint ou une connaissance, et ce peu importe l’origine. Présenter la violence comme un problème associé surtout aux hommes immigrants peut donc renforcer des stéréotypes et opposer les luttes contre le racisme et celles contre le sexisme, alors que ces deux combats peuvent et doivent être liés.</a:t>
            </a:r>
          </a:p>
          <a:p>
            <a:pPr algn="just">
              <a:lnSpc>
                <a:spcPts val="3019"/>
              </a:lnSpc>
            </a:pPr>
            <a:endParaRPr lang="en-US" sz="1923" dirty="0">
              <a:solidFill>
                <a:srgbClr val="000000"/>
              </a:solidFill>
              <a:latin typeface="Calibri (MS)"/>
              <a:ea typeface="Calibri (MS)"/>
              <a:cs typeface="Calibri (MS)"/>
              <a:sym typeface="Calibri (MS)"/>
            </a:endParaRPr>
          </a:p>
          <a:p>
            <a:pPr algn="r">
              <a:lnSpc>
                <a:spcPts val="1432"/>
              </a:lnSpc>
            </a:pPr>
            <a:r>
              <a:rPr lang="en-US" sz="1200" dirty="0">
                <a:solidFill>
                  <a:srgbClr val="000000"/>
                </a:solidFill>
                <a:latin typeface="Calibri (MS)"/>
                <a:ea typeface="Calibri (MS)"/>
                <a:cs typeface="Calibri (MS)"/>
                <a:sym typeface="Calibri (MS)"/>
              </a:rPr>
              <a:t>Source </a:t>
            </a:r>
            <a:r>
              <a:rPr lang="en-US" sz="1200" dirty="0">
                <a:solidFill>
                  <a:srgbClr val="000000"/>
                </a:solidFill>
                <a:latin typeface="Calibri (MS)"/>
                <a:ea typeface="Calibri (MS)"/>
                <a:cs typeface="Calibri (MS)"/>
                <a:sym typeface="Calibri (MS)"/>
                <a:hlinkClick r:id="rId11"/>
              </a:rPr>
              <a:t>: www.inspq.qc.ca/violence-conjugale/comprendre/homicide-conjugal?utm_source</a:t>
            </a:r>
            <a:endParaRPr lang="en-US" sz="1200" dirty="0">
              <a:solidFill>
                <a:srgbClr val="000000"/>
              </a:solidFill>
              <a:latin typeface="Calibri (MS)"/>
              <a:ea typeface="Calibri (MS)"/>
              <a:cs typeface="Calibri (MS)"/>
              <a:sym typeface="Calibri (MS)"/>
            </a:endParaRPr>
          </a:p>
        </p:txBody>
      </p:sp>
      <p:sp>
        <p:nvSpPr>
          <p:cNvPr id="18" name="TextBox 18"/>
          <p:cNvSpPr txBox="1"/>
          <p:nvPr>
            <p:custDataLst>
              <p:tags r:id="rId8"/>
            </p:custDataLst>
          </p:nvPr>
        </p:nvSpPr>
        <p:spPr>
          <a:xfrm>
            <a:off x="4552950" y="5333333"/>
            <a:ext cx="9660431" cy="5059847"/>
          </a:xfrm>
          <a:prstGeom prst="rect">
            <a:avLst/>
          </a:prstGeom>
        </p:spPr>
        <p:txBody>
          <a:bodyPr wrap="square" lIns="0" tIns="0" rIns="0" bIns="0" rtlCol="0" anchor="t">
            <a:spAutoFit/>
          </a:bodyPr>
          <a:lstStyle/>
          <a:p>
            <a:pPr algn="ctr">
              <a:lnSpc>
                <a:spcPts val="2652"/>
              </a:lnSpc>
              <a:spcBef>
                <a:spcPct val="0"/>
              </a:spcBef>
            </a:pPr>
            <a:r>
              <a:rPr lang="en-US" sz="2210" b="1" dirty="0">
                <a:solidFill>
                  <a:srgbClr val="000000"/>
                </a:solidFill>
                <a:latin typeface="Calibri (MS) Bold"/>
                <a:ea typeface="Calibri (MS) Bold"/>
                <a:cs typeface="Calibri (MS) Bold"/>
                <a:sym typeface="Calibri (MS) Bold"/>
              </a:rPr>
              <a:t> Ce </a:t>
            </a:r>
            <a:r>
              <a:rPr lang="en-US" sz="2210" b="1" dirty="0" err="1">
                <a:solidFill>
                  <a:srgbClr val="000000"/>
                </a:solidFill>
                <a:latin typeface="Calibri (MS) Bold"/>
                <a:ea typeface="Calibri (MS) Bold"/>
                <a:cs typeface="Calibri (MS) Bold"/>
                <a:sym typeface="Calibri (MS) Bold"/>
              </a:rPr>
              <a:t>mythe</a:t>
            </a:r>
            <a:r>
              <a:rPr lang="en-US" sz="2210" b="1" dirty="0">
                <a:solidFill>
                  <a:srgbClr val="000000"/>
                </a:solidFill>
                <a:latin typeface="Calibri (MS) Bold"/>
                <a:ea typeface="Calibri (MS) Bold"/>
                <a:cs typeface="Calibri (MS) Bold"/>
                <a:sym typeface="Calibri (MS) Bold"/>
              </a:rPr>
              <a:t> </a:t>
            </a:r>
            <a:r>
              <a:rPr lang="en-US" sz="2210" b="1" dirty="0" err="1">
                <a:solidFill>
                  <a:srgbClr val="000000"/>
                </a:solidFill>
                <a:latin typeface="Calibri (MS) Bold"/>
                <a:ea typeface="Calibri (MS) Bold"/>
                <a:cs typeface="Calibri (MS) Bold"/>
                <a:sym typeface="Calibri (MS) Bold"/>
              </a:rPr>
              <a:t>produit</a:t>
            </a:r>
            <a:r>
              <a:rPr lang="en-US" sz="2210" b="1" dirty="0">
                <a:solidFill>
                  <a:srgbClr val="000000"/>
                </a:solidFill>
                <a:latin typeface="Calibri (MS) Bold"/>
                <a:ea typeface="Calibri (MS) Bold"/>
                <a:cs typeface="Calibri (MS) Bold"/>
                <a:sym typeface="Calibri (MS) Bold"/>
              </a:rPr>
              <a:t> </a:t>
            </a:r>
            <a:r>
              <a:rPr lang="en-US" sz="2210" b="1" dirty="0" err="1">
                <a:solidFill>
                  <a:srgbClr val="000000"/>
                </a:solidFill>
                <a:latin typeface="Calibri (MS) Bold"/>
                <a:ea typeface="Calibri (MS) Bold"/>
                <a:cs typeface="Calibri (MS) Bold"/>
                <a:sym typeface="Calibri (MS) Bold"/>
              </a:rPr>
              <a:t>plusieurs</a:t>
            </a:r>
            <a:r>
              <a:rPr lang="en-US" sz="2210" b="1" dirty="0">
                <a:solidFill>
                  <a:srgbClr val="000000"/>
                </a:solidFill>
                <a:latin typeface="Calibri (MS) Bold"/>
                <a:ea typeface="Calibri (MS) Bold"/>
                <a:cs typeface="Calibri (MS) Bold"/>
                <a:sym typeface="Calibri (MS) Bold"/>
              </a:rPr>
              <a:t> </a:t>
            </a:r>
            <a:r>
              <a:rPr lang="en-US" sz="2210" b="1" dirty="0" err="1">
                <a:solidFill>
                  <a:srgbClr val="000000"/>
                </a:solidFill>
                <a:latin typeface="Calibri (MS) Bold"/>
                <a:ea typeface="Calibri (MS) Bold"/>
                <a:cs typeface="Calibri (MS) Bold"/>
                <a:sym typeface="Calibri (MS) Bold"/>
              </a:rPr>
              <a:t>effets</a:t>
            </a:r>
            <a:r>
              <a:rPr lang="en-US" sz="2210" b="1" dirty="0">
                <a:solidFill>
                  <a:srgbClr val="000000"/>
                </a:solidFill>
                <a:latin typeface="Calibri (MS) Bold"/>
                <a:ea typeface="Calibri (MS) Bold"/>
                <a:cs typeface="Calibri (MS) Bold"/>
                <a:sym typeface="Calibri (MS) Bold"/>
              </a:rPr>
              <a:t> </a:t>
            </a:r>
            <a:r>
              <a:rPr lang="en-US" sz="2210" b="1" dirty="0" err="1">
                <a:solidFill>
                  <a:srgbClr val="000000"/>
                </a:solidFill>
                <a:latin typeface="Calibri (MS) Bold"/>
                <a:ea typeface="Calibri (MS) Bold"/>
                <a:cs typeface="Calibri (MS) Bold"/>
                <a:sym typeface="Calibri (MS) Bold"/>
              </a:rPr>
              <a:t>problématiques</a:t>
            </a:r>
            <a:r>
              <a:rPr lang="en-US" sz="2210" b="1" dirty="0">
                <a:solidFill>
                  <a:srgbClr val="000000"/>
                </a:solidFill>
                <a:latin typeface="Calibri (MS) Bold"/>
                <a:ea typeface="Calibri (MS) Bold"/>
                <a:cs typeface="Calibri (MS) Bold"/>
                <a:sym typeface="Calibri (MS) Bold"/>
              </a:rPr>
              <a:t> :</a:t>
            </a:r>
          </a:p>
          <a:p>
            <a:pPr algn="l">
              <a:lnSpc>
                <a:spcPts val="2301"/>
              </a:lnSpc>
              <a:spcBef>
                <a:spcPct val="0"/>
              </a:spcBef>
            </a:pPr>
            <a:endParaRPr lang="en-US" sz="2210" b="1" dirty="0">
              <a:solidFill>
                <a:srgbClr val="000000"/>
              </a:solidFill>
              <a:latin typeface="Calibri (MS) Bold"/>
              <a:ea typeface="Calibri (MS) Bold"/>
              <a:cs typeface="Calibri (MS) Bold"/>
              <a:sym typeface="Calibri (MS) Bold"/>
            </a:endParaRPr>
          </a:p>
          <a:p>
            <a:pPr marL="413994" lvl="1" indent="-206997" algn="l">
              <a:lnSpc>
                <a:spcPts val="2301"/>
              </a:lnSpc>
              <a:buFont typeface="Arial"/>
              <a:buChar char="•"/>
            </a:pPr>
            <a:r>
              <a:rPr lang="fr-CA" sz="1917" noProof="0" dirty="0">
                <a:solidFill>
                  <a:srgbClr val="000000"/>
                </a:solidFill>
                <a:latin typeface="Calibri (MS)"/>
                <a:ea typeface="Calibri (MS)"/>
                <a:cs typeface="Calibri (MS)"/>
                <a:sym typeface="Calibri (MS)"/>
              </a:rPr>
              <a:t>Il stigmatise les hommes immigrants en les associant à la violence ou à l’inadéquation culturelle.</a:t>
            </a:r>
          </a:p>
          <a:p>
            <a:pPr algn="l">
              <a:lnSpc>
                <a:spcPts val="2301"/>
              </a:lnSpc>
            </a:pPr>
            <a:endParaRPr lang="fr-CA" sz="1917" noProof="0" dirty="0">
              <a:solidFill>
                <a:srgbClr val="000000"/>
              </a:solidFill>
              <a:latin typeface="Calibri (MS)"/>
              <a:ea typeface="Calibri (MS)"/>
              <a:cs typeface="Calibri (MS)"/>
              <a:sym typeface="Calibri (MS)"/>
            </a:endParaRPr>
          </a:p>
          <a:p>
            <a:pPr marL="413994" lvl="1" indent="-206997" algn="l">
              <a:lnSpc>
                <a:spcPts val="2301"/>
              </a:lnSpc>
              <a:spcBef>
                <a:spcPct val="0"/>
              </a:spcBef>
              <a:buFont typeface="Arial"/>
              <a:buChar char="•"/>
            </a:pPr>
            <a:r>
              <a:rPr lang="fr-CA" sz="1917" noProof="0" dirty="0">
                <a:solidFill>
                  <a:srgbClr val="000000"/>
                </a:solidFill>
                <a:latin typeface="Calibri (MS)"/>
                <a:ea typeface="Calibri (MS)"/>
                <a:cs typeface="Calibri (MS)"/>
                <a:sym typeface="Calibri (MS)"/>
              </a:rPr>
              <a:t> Il renforce des préjugés racistes ou xénophobes, en présentant certaines cultures comme intrinsèquement plus sexistes.</a:t>
            </a:r>
          </a:p>
          <a:p>
            <a:pPr algn="l">
              <a:lnSpc>
                <a:spcPts val="2301"/>
              </a:lnSpc>
              <a:spcBef>
                <a:spcPct val="0"/>
              </a:spcBef>
            </a:pPr>
            <a:endParaRPr lang="fr-CA" sz="1917" noProof="0" dirty="0">
              <a:solidFill>
                <a:srgbClr val="000000"/>
              </a:solidFill>
              <a:latin typeface="Calibri (MS)"/>
              <a:ea typeface="Calibri (MS)"/>
              <a:cs typeface="Calibri (MS)"/>
              <a:sym typeface="Calibri (MS)"/>
            </a:endParaRPr>
          </a:p>
          <a:p>
            <a:pPr marL="413994" lvl="1" indent="-206997" algn="l">
              <a:lnSpc>
                <a:spcPts val="2301"/>
              </a:lnSpc>
              <a:spcBef>
                <a:spcPct val="0"/>
              </a:spcBef>
              <a:buFont typeface="Arial"/>
              <a:buChar char="•"/>
            </a:pPr>
            <a:r>
              <a:rPr lang="fr-CA" sz="1917" noProof="0" dirty="0">
                <a:solidFill>
                  <a:srgbClr val="000000"/>
                </a:solidFill>
                <a:latin typeface="Calibri (MS)"/>
                <a:ea typeface="Calibri (MS)"/>
                <a:cs typeface="Calibri (MS)"/>
                <a:sym typeface="Calibri (MS)"/>
              </a:rPr>
              <a:t>Il détourne l’attention des causes structurelles de la violence envers les femmes.</a:t>
            </a:r>
          </a:p>
          <a:p>
            <a:pPr algn="l">
              <a:lnSpc>
                <a:spcPts val="2301"/>
              </a:lnSpc>
              <a:spcBef>
                <a:spcPct val="0"/>
              </a:spcBef>
            </a:pPr>
            <a:endParaRPr lang="fr-CA" sz="1917" noProof="0" dirty="0">
              <a:solidFill>
                <a:srgbClr val="000000"/>
              </a:solidFill>
              <a:latin typeface="Calibri (MS)"/>
              <a:ea typeface="Calibri (MS)"/>
              <a:cs typeface="Calibri (MS)"/>
              <a:sym typeface="Calibri (MS)"/>
            </a:endParaRPr>
          </a:p>
          <a:p>
            <a:pPr marL="413994" lvl="1" indent="-206997" algn="l">
              <a:lnSpc>
                <a:spcPts val="2301"/>
              </a:lnSpc>
              <a:spcBef>
                <a:spcPct val="0"/>
              </a:spcBef>
              <a:buFont typeface="Arial"/>
              <a:buChar char="•"/>
            </a:pPr>
            <a:r>
              <a:rPr lang="fr-CA" sz="1917" noProof="0" dirty="0">
                <a:solidFill>
                  <a:srgbClr val="000000"/>
                </a:solidFill>
                <a:latin typeface="Calibri (MS)"/>
                <a:ea typeface="Calibri (MS)"/>
                <a:cs typeface="Calibri (MS)"/>
                <a:sym typeface="Calibri (MS)"/>
              </a:rPr>
              <a:t> Il peut décourager certaines victimes issues de l’immigration de dénoncer, par crainte de renforcer les stéréotypes sur leur communauté.</a:t>
            </a:r>
          </a:p>
          <a:p>
            <a:pPr algn="l">
              <a:lnSpc>
                <a:spcPts val="2301"/>
              </a:lnSpc>
              <a:spcBef>
                <a:spcPct val="0"/>
              </a:spcBef>
            </a:pPr>
            <a:endParaRPr lang="fr-CA" sz="1917" noProof="0" dirty="0">
              <a:solidFill>
                <a:srgbClr val="000000"/>
              </a:solidFill>
              <a:latin typeface="Calibri (MS)"/>
              <a:ea typeface="Calibri (MS)"/>
              <a:cs typeface="Calibri (MS)"/>
              <a:sym typeface="Calibri (MS)"/>
            </a:endParaRPr>
          </a:p>
          <a:p>
            <a:pPr algn="l">
              <a:lnSpc>
                <a:spcPts val="2301"/>
              </a:lnSpc>
              <a:spcBef>
                <a:spcPct val="0"/>
              </a:spcBef>
            </a:pPr>
            <a:r>
              <a:rPr lang="fr-CA" sz="1917" noProof="0" dirty="0">
                <a:solidFill>
                  <a:srgbClr val="000000"/>
                </a:solidFill>
                <a:latin typeface="Calibri (MS)"/>
                <a:ea typeface="Calibri (MS)"/>
                <a:cs typeface="Calibri (MS)"/>
                <a:sym typeface="Calibri (MS)"/>
              </a:rPr>
              <a:t>En plaçant la responsabilité sur « l’extérieur », on évite de questionner les normes locales de masculinité, la socialisation différenciée, les inégalités économiques ou les lacunes institutionnelles en matière de prévention et de protection.</a:t>
            </a:r>
          </a:p>
          <a:p>
            <a:pPr algn="l">
              <a:lnSpc>
                <a:spcPts val="1013"/>
              </a:lnSpc>
              <a:spcBef>
                <a:spcPct val="0"/>
              </a:spcBef>
            </a:pPr>
            <a:endParaRPr lang="en-US" sz="1917" dirty="0">
              <a:solidFill>
                <a:srgbClr val="000000"/>
              </a:solidFill>
              <a:latin typeface="Calibri (MS)"/>
              <a:ea typeface="Calibri (MS)"/>
              <a:cs typeface="Calibri (MS)"/>
              <a:sym typeface="Calibri (MS)"/>
            </a:endParaRPr>
          </a:p>
          <a:p>
            <a:pPr algn="l">
              <a:lnSpc>
                <a:spcPts val="1013"/>
              </a:lnSpc>
              <a:spcBef>
                <a:spcPct val="0"/>
              </a:spcBef>
            </a:pPr>
            <a:endParaRPr lang="en-US" sz="1917" dirty="0">
              <a:solidFill>
                <a:srgbClr val="000000"/>
              </a:solidFill>
              <a:latin typeface="Calibri (MS)"/>
              <a:ea typeface="Calibri (MS)"/>
              <a:cs typeface="Calibri (MS)"/>
              <a:sym typeface="Calibri (MS)"/>
            </a:endParaRPr>
          </a:p>
        </p:txBody>
      </p:sp>
      <p:sp>
        <p:nvSpPr>
          <p:cNvPr id="17" name="ZoneTexte 16">
            <a:extLst>
              <a:ext uri="{FF2B5EF4-FFF2-40B4-BE49-F238E27FC236}">
                <a16:creationId xmlns:a16="http://schemas.microsoft.com/office/drawing/2014/main" id="{E3D5274D-57A7-96C5-9791-A1B40B1BEC1A}"/>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C95122F9-0233-20CA-11C1-55F18A10F4A7}"/>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848CE789-7777-2F0B-BAD6-3FCFD60F94A6}"/>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EB2A0CC3-67CB-D180-E00B-2C08E903A24B}"/>
              </a:ext>
            </a:extLst>
          </p:cNvPr>
          <p:cNvGraphicFramePr>
            <a:graphicFrameLocks noGrp="1"/>
          </p:cNvGraphicFramePr>
          <p:nvPr>
            <p:custDataLst>
              <p:tags r:id="rId2"/>
            </p:custDataLst>
            <p:extLst>
              <p:ext uri="{D42A27DB-BD31-4B8C-83A1-F6EECF244321}">
                <p14:modId xmlns:p14="http://schemas.microsoft.com/office/powerpoint/2010/main" val="3683545867"/>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F3211AFB-C00C-D258-A506-DDA0EE58FCF1}"/>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5AF32FC6-4ACD-E9D7-487B-D385D7DED529}"/>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AF40B0D5-9272-5189-9D43-11CEA9EF15F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51971578-B57A-0CD7-2907-F04221F90CC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9E4E78A2-4055-1127-98DE-3E4EFE44C431}"/>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FB786546-5C47-39A5-28A6-E1436ADB322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0DD81E3C-9787-9086-3C59-7F72127FF45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09577D5B-B86B-897C-5872-675E1DAEF4D3}"/>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1D169EC9-6192-98D8-2196-5EE486C12A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66AA50EF-1A31-305A-9D76-6C74B624B8E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C6BC939F-724C-8A97-0DD0-A5AD6ABFD736}"/>
              </a:ext>
            </a:extLst>
          </p:cNvPr>
          <p:cNvSpPr txBox="1"/>
          <p:nvPr>
            <p:custDataLst>
              <p:tags r:id="rId7"/>
            </p:custDataLst>
          </p:nvPr>
        </p:nvSpPr>
        <p:spPr>
          <a:xfrm>
            <a:off x="1750325" y="180855"/>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53F6BFEF-1F48-4C42-9024-C8A0D5E5BCE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extLst>
      <p:ext uri="{BB962C8B-B14F-4D97-AF65-F5344CB8AC3E}">
        <p14:creationId xmlns:p14="http://schemas.microsoft.com/office/powerpoint/2010/main" val="1709180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03134" y="-1"/>
            <a:ext cx="0" cy="10286999"/>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9175471" y="6489266"/>
            <a:ext cx="8209395" cy="3797733"/>
            <a:chOff x="0" y="-47625"/>
            <a:chExt cx="2162145" cy="1035817"/>
          </a:xfrm>
        </p:grpSpPr>
        <p:sp>
          <p:nvSpPr>
            <p:cNvPr id="13" name="Freeform 13"/>
            <p:cNvSpPr/>
            <p:nvPr/>
          </p:nvSpPr>
          <p:spPr>
            <a:xfrm>
              <a:off x="0" y="0"/>
              <a:ext cx="2162145" cy="963837"/>
            </a:xfrm>
            <a:custGeom>
              <a:avLst/>
              <a:gdLst/>
              <a:ahLst/>
              <a:cxnLst/>
              <a:rect l="l" t="t" r="r" b="b"/>
              <a:pathLst>
                <a:path w="2162145" h="963837">
                  <a:moveTo>
                    <a:pt x="11317" y="0"/>
                  </a:moveTo>
                  <a:lnTo>
                    <a:pt x="2150828" y="0"/>
                  </a:lnTo>
                  <a:cubicBezTo>
                    <a:pt x="2153830" y="0"/>
                    <a:pt x="2156708" y="1192"/>
                    <a:pt x="2158831" y="3315"/>
                  </a:cubicBezTo>
                  <a:cubicBezTo>
                    <a:pt x="2160953" y="5437"/>
                    <a:pt x="2162145" y="8315"/>
                    <a:pt x="2162145" y="11317"/>
                  </a:cubicBezTo>
                  <a:lnTo>
                    <a:pt x="2162145" y="952521"/>
                  </a:lnTo>
                  <a:cubicBezTo>
                    <a:pt x="2162145" y="958771"/>
                    <a:pt x="2157079" y="963837"/>
                    <a:pt x="2150828" y="963837"/>
                  </a:cubicBezTo>
                  <a:lnTo>
                    <a:pt x="11317" y="963837"/>
                  </a:lnTo>
                  <a:cubicBezTo>
                    <a:pt x="5067" y="963837"/>
                    <a:pt x="0" y="958771"/>
                    <a:pt x="0" y="952521"/>
                  </a:cubicBezTo>
                  <a:lnTo>
                    <a:pt x="0" y="11317"/>
                  </a:lnTo>
                  <a:cubicBezTo>
                    <a:pt x="0" y="5067"/>
                    <a:pt x="5067" y="0"/>
                    <a:pt x="11317" y="0"/>
                  </a:cubicBezTo>
                  <a:close/>
                </a:path>
              </a:pathLst>
            </a:custGeom>
            <a:solidFill>
              <a:srgbClr val="3F4A9F"/>
            </a:solidFill>
            <a:ln w="38100" cap="sq">
              <a:solidFill>
                <a:srgbClr val="FFFFFF"/>
              </a:solidFill>
              <a:prstDash val="solid"/>
              <a:miter/>
            </a:ln>
          </p:spPr>
          <p:txBody>
            <a:bodyPr/>
            <a:lstStyle/>
            <a:p>
              <a:endParaRPr lang="fr-FR"/>
            </a:p>
          </p:txBody>
        </p:sp>
        <p:sp>
          <p:nvSpPr>
            <p:cNvPr id="14" name="TextBox 14"/>
            <p:cNvSpPr txBox="1"/>
            <p:nvPr/>
          </p:nvSpPr>
          <p:spPr>
            <a:xfrm>
              <a:off x="0" y="-47625"/>
              <a:ext cx="2162145" cy="1035817"/>
            </a:xfrm>
            <a:prstGeom prst="rect">
              <a:avLst/>
            </a:prstGeom>
          </p:spPr>
          <p:txBody>
            <a:bodyPr lIns="50800" tIns="50800" rIns="50800" bIns="50800" rtlCol="0" anchor="ctr"/>
            <a:lstStyle/>
            <a:p>
              <a:pPr algn="ctr">
                <a:lnSpc>
                  <a:spcPts val="2399"/>
                </a:lnSpc>
              </a:pPr>
              <a:br>
                <a:rPr lang="fr-CA" sz="1999" b="1" noProof="0" dirty="0">
                  <a:solidFill>
                    <a:srgbClr val="FFFFFF"/>
                  </a:solidFill>
                  <a:latin typeface="Calibri (MS) Bold"/>
                  <a:ea typeface="Calibri (MS) Bold"/>
                  <a:cs typeface="Calibri (MS) Bold"/>
                  <a:sym typeface="Calibri (MS) Bold"/>
                </a:rPr>
              </a:br>
              <a:r>
                <a:rPr lang="fr-CA" sz="1999" b="1" noProof="0" dirty="0">
                  <a:solidFill>
                    <a:srgbClr val="FFFFFF"/>
                  </a:solidFill>
                  <a:latin typeface="Calibri (MS) Bold"/>
                  <a:ea typeface="Calibri (MS) Bold"/>
                  <a:cs typeface="Calibri (MS) Bold"/>
                  <a:sym typeface="Calibri (MS) Bold"/>
                </a:rPr>
                <a:t>Une personne de votre entourage n’est toujours pas convaincue par tous ces faits ?</a:t>
              </a:r>
            </a:p>
            <a:p>
              <a:pPr algn="ctr">
                <a:lnSpc>
                  <a:spcPts val="2399"/>
                </a:lnSpc>
              </a:pPr>
              <a:endParaRPr lang="fr-CA" sz="1999" b="1" noProof="0" dirty="0">
                <a:solidFill>
                  <a:srgbClr val="FFFFFF"/>
                </a:solidFill>
                <a:latin typeface="Calibri (MS) Bold"/>
                <a:ea typeface="Calibri (MS) Bold"/>
                <a:cs typeface="Calibri (MS) Bold"/>
                <a:sym typeface="Calibri (MS) Bold"/>
              </a:endParaRPr>
            </a:p>
            <a:p>
              <a:pPr algn="ctr">
                <a:lnSpc>
                  <a:spcPts val="2399"/>
                </a:lnSpc>
              </a:pPr>
              <a:r>
                <a:rPr lang="fr-CA" sz="1999" noProof="0" dirty="0">
                  <a:solidFill>
                    <a:srgbClr val="FFFFFF"/>
                  </a:solidFill>
                  <a:latin typeface="Calibri (MS)"/>
                  <a:ea typeface="Calibri (MS)"/>
                  <a:cs typeface="Calibri (MS)"/>
                  <a:sym typeface="Calibri (MS)"/>
                </a:rPr>
                <a:t>Si la violence contre les femmes était principalement causée par « les hommes immigrants », les sociétés les plus homogènes sur le plan culturel devraient être exemptes de féminicides. Or des pays avec très peu d’immigration connaissent eux aussi des taux élevés de violence conjugale. Cela montre que le phénomène traverse les cultures et qu’il est lié à des rapports sociaux de genre plutôt qu’à une origine nationale.</a:t>
              </a:r>
            </a:p>
            <a:p>
              <a:pPr algn="ctr">
                <a:lnSpc>
                  <a:spcPts val="2399"/>
                </a:lnSpc>
              </a:pPr>
              <a:endParaRPr lang="en-US" sz="1999" dirty="0">
                <a:solidFill>
                  <a:srgbClr val="FFFFFF"/>
                </a:solidFill>
                <a:latin typeface="Calibri (MS)"/>
                <a:ea typeface="Calibri (MS)"/>
                <a:cs typeface="Calibri (MS)"/>
                <a:sym typeface="Calibri (MS)"/>
              </a:endParaRPr>
            </a:p>
            <a:p>
              <a:pPr algn="r">
                <a:lnSpc>
                  <a:spcPts val="1800"/>
                </a:lnSpc>
              </a:pPr>
              <a:r>
                <a:rPr lang="en-US" sz="1400" dirty="0">
                  <a:solidFill>
                    <a:schemeClr val="bg1"/>
                  </a:solidFill>
                  <a:latin typeface="+mj-lt"/>
                  <a:ea typeface="Calibri (MS)"/>
                  <a:cs typeface="Calibri (MS)"/>
                  <a:sym typeface="Calibri (MS)"/>
                </a:rPr>
                <a:t>Source: </a:t>
              </a:r>
              <a:r>
                <a:rPr lang="en-US" sz="1400" dirty="0">
                  <a:solidFill>
                    <a:schemeClr val="bg1"/>
                  </a:solidFill>
                  <a:latin typeface="+mj-lt"/>
                  <a:ea typeface="Calibri (MS)"/>
                  <a:cs typeface="Calibri (MS)"/>
                  <a:sym typeface="Calibri (MS)"/>
                  <a:hlinkClick r:id="rId12">
                    <a:extLst>
                      <a:ext uri="{A12FA001-AC4F-418D-AE19-62706E023703}">
                        <ahyp:hlinkClr xmlns:ahyp="http://schemas.microsoft.com/office/drawing/2018/hyperlinkcolor" val="tx"/>
                      </a:ext>
                    </a:extLst>
                  </a:hlinkClick>
                </a:rPr>
                <a:t>https://www.unodc.org/unodc/en/data-and-analysis/global-study-on-homicide.html</a:t>
              </a:r>
              <a:r>
                <a:rPr lang="en-US" sz="1400" dirty="0">
                  <a:solidFill>
                    <a:schemeClr val="bg1"/>
                  </a:solidFill>
                  <a:latin typeface="+mj-lt"/>
                  <a:ea typeface="Calibri (MS)"/>
                  <a:cs typeface="Calibri (MS)"/>
                  <a:sym typeface="Calibri (MS)"/>
                </a:rPr>
                <a:t>  </a:t>
              </a:r>
            </a:p>
          </p:txBody>
        </p:sp>
      </p:grpSp>
      <p:sp>
        <p:nvSpPr>
          <p:cNvPr id="15" name="Freeform 15"/>
          <p:cNvSpPr/>
          <p:nvPr>
            <p:custDataLst>
              <p:tags r:id="rId6"/>
            </p:custDataLst>
          </p:nvPr>
        </p:nvSpPr>
        <p:spPr>
          <a:xfrm rot="-1874373" flipH="1">
            <a:off x="17420507" y="6521623"/>
            <a:ext cx="665647" cy="774008"/>
          </a:xfrm>
          <a:custGeom>
            <a:avLst/>
            <a:gdLst/>
            <a:ahLst/>
            <a:cxnLst/>
            <a:rect l="l" t="t" r="r" b="b"/>
            <a:pathLst>
              <a:path w="665647" h="774008">
                <a:moveTo>
                  <a:pt x="665648" y="0"/>
                </a:moveTo>
                <a:lnTo>
                  <a:pt x="0" y="0"/>
                </a:lnTo>
                <a:lnTo>
                  <a:pt x="0" y="774009"/>
                </a:lnTo>
                <a:lnTo>
                  <a:pt x="665648" y="774009"/>
                </a:lnTo>
                <a:lnTo>
                  <a:pt x="665648"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dirty="0"/>
          </a:p>
        </p:txBody>
      </p:sp>
      <p:sp>
        <p:nvSpPr>
          <p:cNvPr id="16" name="Freeform 16"/>
          <p:cNvSpPr/>
          <p:nvPr>
            <p:custDataLst>
              <p:tags r:id="rId7"/>
            </p:custDataLst>
          </p:nvPr>
        </p:nvSpPr>
        <p:spPr>
          <a:xfrm>
            <a:off x="7852086" y="8730012"/>
            <a:ext cx="1541865" cy="1258722"/>
          </a:xfrm>
          <a:custGeom>
            <a:avLst/>
            <a:gdLst/>
            <a:ahLst/>
            <a:cxnLst/>
            <a:rect l="l" t="t" r="r" b="b"/>
            <a:pathLst>
              <a:path w="1541865" h="1258722">
                <a:moveTo>
                  <a:pt x="0" y="0"/>
                </a:moveTo>
                <a:lnTo>
                  <a:pt x="1541865" y="0"/>
                </a:lnTo>
                <a:lnTo>
                  <a:pt x="1541865" y="1258723"/>
                </a:lnTo>
                <a:lnTo>
                  <a:pt x="0" y="1258723"/>
                </a:lnTo>
                <a:lnTo>
                  <a:pt x="0" y="0"/>
                </a:lnTo>
                <a:close/>
              </a:path>
            </a:pathLst>
          </a:custGeom>
          <a:blipFill>
            <a:blip r:embed="rId14"/>
            <a:stretch>
              <a:fillRect/>
            </a:stretch>
          </a:blipFill>
        </p:spPr>
        <p:txBody>
          <a:bodyPr/>
          <a:lstStyle/>
          <a:p>
            <a:endParaRPr lang="fr-FR"/>
          </a:p>
        </p:txBody>
      </p:sp>
      <p:sp>
        <p:nvSpPr>
          <p:cNvPr id="17" name="TextBox 17"/>
          <p:cNvSpPr txBox="1"/>
          <p:nvPr>
            <p:custDataLst>
              <p:tags r:id="rId8"/>
            </p:custDataLst>
          </p:nvPr>
        </p:nvSpPr>
        <p:spPr>
          <a:xfrm>
            <a:off x="1034207" y="303677"/>
            <a:ext cx="15835680" cy="834203"/>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8" name="TextBox 18"/>
          <p:cNvSpPr txBox="1"/>
          <p:nvPr>
            <p:custDataLst>
              <p:tags r:id="rId9"/>
            </p:custDataLst>
          </p:nvPr>
        </p:nvSpPr>
        <p:spPr>
          <a:xfrm>
            <a:off x="1034207" y="1163656"/>
            <a:ext cx="16735040" cy="5565626"/>
          </a:xfrm>
          <a:prstGeom prst="rect">
            <a:avLst/>
          </a:prstGeom>
        </p:spPr>
        <p:txBody>
          <a:bodyPr lIns="0" tIns="0" rIns="0" bIns="0" rtlCol="0" anchor="t">
            <a:spAutoFit/>
          </a:bodyPr>
          <a:lstStyle/>
          <a:p>
            <a:pPr algn="just">
              <a:lnSpc>
                <a:spcPts val="2399"/>
              </a:lnSpc>
            </a:pPr>
            <a:r>
              <a:rPr lang="fr-CA" noProof="0" dirty="0">
                <a:solidFill>
                  <a:srgbClr val="000000"/>
                </a:solidFill>
                <a:latin typeface="Calibri (MS)"/>
                <a:ea typeface="Calibri (MS)"/>
                <a:cs typeface="Calibri (MS)"/>
                <a:sym typeface="Calibri (MS)"/>
              </a:rPr>
              <a:t>Les statistiques montrent que la très grande majorité des homicides conjugaux sont commis par des hommes contre leur conjointe ou leur ex-conjointe, et le plus souvent par quelqu’un de leur entourage. Ces violences se produisent donc dans différents milieux de la société, et pas seulement chez un groupe précis. D’ailleurs, les maisons d’hébergement pour femmes victimes de violence conjugale ont de longues listes d’attente aux quatre coins de la province, peu importe que ce soit dans des milieux multiethniques ou très homogènes. </a:t>
            </a:r>
          </a:p>
          <a:p>
            <a:pPr algn="just">
              <a:lnSpc>
                <a:spcPts val="2399"/>
              </a:lnSpc>
            </a:pPr>
            <a:endParaRPr lang="fr-CA" dirty="0">
              <a:solidFill>
                <a:srgbClr val="000000"/>
              </a:solidFill>
              <a:latin typeface="Calibri (MS)"/>
              <a:ea typeface="Calibri (MS)"/>
              <a:cs typeface="Calibri (MS)"/>
              <a:sym typeface="Calibri (MS)"/>
            </a:endParaRPr>
          </a:p>
          <a:p>
            <a:pPr algn="just">
              <a:lnSpc>
                <a:spcPts val="2399"/>
              </a:lnSpc>
            </a:pPr>
            <a:r>
              <a:rPr lang="fr-CA" noProof="0" dirty="0">
                <a:solidFill>
                  <a:srgbClr val="000000"/>
                </a:solidFill>
                <a:latin typeface="Calibri (MS)"/>
                <a:ea typeface="Calibri (MS)"/>
                <a:cs typeface="Calibri (MS)"/>
                <a:sym typeface="Calibri (MS)"/>
              </a:rPr>
              <a:t>La violence conjugale est liée à des facteurs sociaux plus larges, comme les inégalités entre les genres, certaines attentes autour de la masculinité ou encore des rapports de pouvoir dans les relations. L’histoire du Québec rappelle que ces violences ne sont pas un phénomène « importé ». Par exemple, la tuerie de Polytechnique en 1989 a été commise par un homme québécois qui ciblait explicitement les femmes. Cet événement a marqué la société et a mis en lumière la violence antiféministe présente ici même. </a:t>
            </a:r>
          </a:p>
          <a:p>
            <a:pPr algn="just">
              <a:lnSpc>
                <a:spcPts val="2399"/>
              </a:lnSpc>
            </a:pPr>
            <a:endParaRPr lang="fr-CA" noProof="0" dirty="0">
              <a:solidFill>
                <a:srgbClr val="000000"/>
              </a:solidFill>
              <a:latin typeface="Calibri (MS)"/>
              <a:ea typeface="Calibri (MS)"/>
              <a:cs typeface="Calibri (MS)"/>
              <a:sym typeface="Calibri (MS)"/>
            </a:endParaRPr>
          </a:p>
          <a:p>
            <a:pPr>
              <a:lnSpc>
                <a:spcPts val="2399"/>
              </a:lnSpc>
            </a:pPr>
            <a:r>
              <a:rPr lang="fr-CA" noProof="0" dirty="0">
                <a:solidFill>
                  <a:srgbClr val="000000"/>
                </a:solidFill>
                <a:latin typeface="Calibri (MS)"/>
                <a:ea typeface="Calibri (MS)"/>
                <a:cs typeface="Calibri (MS)"/>
                <a:sym typeface="Calibri (MS)"/>
              </a:rPr>
              <a:t>La violence sexiste existe donc dans toutes les sociétés, cultures et milieux socio-économiques. Les données canadiennes montrent d’ailleurs que les personnes immigrantes ne sont pas plus susceptibles de commettre de la violence conjugale que les personnes nées au pays ; dans certains cas, les taux sont même inférieurs. </a:t>
            </a:r>
            <a:r>
              <a:rPr lang="fr-CA" noProof="0" dirty="0">
                <a:solidFill>
                  <a:srgbClr val="000000"/>
                </a:solidFill>
                <a:ea typeface="Calibri (MS)"/>
                <a:cs typeface="Calibri (MS)"/>
                <a:sym typeface="Calibri (MS)"/>
              </a:rPr>
              <a:t>À titre d’exemple, </a:t>
            </a:r>
            <a:r>
              <a:rPr lang="fr-CA" dirty="0"/>
              <a:t> la criminalité a globalement diminué au Québec, ainsi que la gravité des crimes commis, durant une période où le pourcentage de la population issue de l'immigration a augmenté, passant de 9% à 15% entre 1996 et 2021. C'est le cas aussi à Montréal, qui accueille la proportion la plus élevée de personnes immigrantes au Québec. </a:t>
            </a:r>
          </a:p>
          <a:p>
            <a:pPr>
              <a:lnSpc>
                <a:spcPts val="2399"/>
              </a:lnSpc>
            </a:pPr>
            <a:br>
              <a:rPr lang="fr-CA" noProof="0" dirty="0">
                <a:solidFill>
                  <a:srgbClr val="000000"/>
                </a:solidFill>
                <a:latin typeface="Calibri (MS)"/>
                <a:ea typeface="Calibri (MS)"/>
                <a:cs typeface="Calibri (MS)"/>
                <a:sym typeface="Calibri (MS)"/>
              </a:rPr>
            </a:br>
            <a:r>
              <a:rPr lang="fr-CA" noProof="0" dirty="0">
                <a:solidFill>
                  <a:srgbClr val="000000"/>
                </a:solidFill>
                <a:latin typeface="Calibri (MS)"/>
                <a:ea typeface="Calibri (MS)"/>
                <a:cs typeface="Calibri (MS)"/>
                <a:sym typeface="Calibri (MS)"/>
              </a:rPr>
              <a:t>Le risque de violence dépend de nombreux facteurs comme l’âge, la situation économique, l’isolement ou les obstacles à la dénonciation. La violence conjugale existe dans tous les groupes sociaux et ne peut pas être expliquée uniquement par l’origine ou le statut migratoire.</a:t>
            </a:r>
          </a:p>
          <a:p>
            <a:pPr algn="l">
              <a:lnSpc>
                <a:spcPts val="2399"/>
              </a:lnSpc>
            </a:pPr>
            <a:endParaRPr lang="fr-CA" sz="1999" noProof="0" dirty="0">
              <a:solidFill>
                <a:srgbClr val="000000"/>
              </a:solidFill>
              <a:latin typeface="Calibri (MS)"/>
              <a:ea typeface="Calibri (MS)"/>
              <a:cs typeface="Calibri (MS)"/>
              <a:sym typeface="Calibri (MS)"/>
            </a:endParaRPr>
          </a:p>
          <a:p>
            <a:pPr>
              <a:lnSpc>
                <a:spcPts val="1320"/>
              </a:lnSpc>
              <a:spcBef>
                <a:spcPct val="0"/>
              </a:spcBef>
            </a:pPr>
            <a:r>
              <a:rPr lang="fr-CA" sz="1200" noProof="0" dirty="0">
                <a:solidFill>
                  <a:srgbClr val="000000"/>
                </a:solidFill>
                <a:latin typeface="Calibri (MS)"/>
                <a:ea typeface="Calibri (MS)"/>
                <a:cs typeface="Calibri (MS)"/>
                <a:sym typeface="Calibri (MS)"/>
              </a:rPr>
              <a:t>Sources : </a:t>
            </a:r>
            <a:r>
              <a:rPr lang="fr-CA" sz="1200" dirty="0">
                <a:solidFill>
                  <a:srgbClr val="000000"/>
                </a:solidFill>
                <a:latin typeface="Calibri (MS)"/>
                <a:ea typeface="Calibri (MS)"/>
                <a:cs typeface="Calibri (MS)"/>
                <a:sym typeface="Calibri (MS)"/>
                <a:hlinkClick r:id="rId15"/>
              </a:rPr>
              <a:t>https://www.canada.ca/fr/femmes-egalite-genres/violence-fondee-sexe/a-propos-violence-fondee-sexe.html</a:t>
            </a:r>
            <a:r>
              <a:rPr lang="fr-CA" sz="1200" dirty="0">
                <a:solidFill>
                  <a:srgbClr val="000000"/>
                </a:solidFill>
                <a:latin typeface="Calibri (MS)"/>
                <a:ea typeface="Calibri (MS)"/>
                <a:cs typeface="Calibri (MS)"/>
                <a:sym typeface="Calibri (MS)"/>
              </a:rPr>
              <a:t>; </a:t>
            </a:r>
            <a:r>
              <a:rPr lang="fr-CA" sz="1200" dirty="0">
                <a:solidFill>
                  <a:srgbClr val="000000"/>
                </a:solidFill>
                <a:latin typeface="Calibri (MS)"/>
                <a:ea typeface="Calibri (MS)"/>
                <a:cs typeface="Calibri (MS)"/>
                <a:sym typeface="Calibri (MS)"/>
                <a:hlinkClick r:id="rId16"/>
              </a:rPr>
              <a:t>www.canada.ca/fr/femmes-egalite-genres/violence-fondee-sexe/violence-entre-partenaires-intimes.html?utm_source </a:t>
            </a:r>
            <a:r>
              <a:rPr lang="fr-CA" sz="1200" dirty="0">
                <a:solidFill>
                  <a:srgbClr val="000000"/>
                </a:solidFill>
                <a:latin typeface="Calibri (MS)"/>
                <a:ea typeface="Calibri (MS)"/>
                <a:cs typeface="Calibri (MS)"/>
                <a:sym typeface="Calibri (MS)"/>
              </a:rPr>
              <a:t>- </a:t>
            </a:r>
            <a:r>
              <a:rPr lang="fr-CA" sz="1200" noProof="0" dirty="0">
                <a:solidFill>
                  <a:srgbClr val="000000"/>
                </a:solidFill>
                <a:latin typeface="Calibri (MS)"/>
                <a:ea typeface="Calibri (MS)"/>
                <a:cs typeface="Calibri (MS)"/>
                <a:sym typeface="Calibri (MS)"/>
                <a:hlinkClick r:id="rId17"/>
              </a:rPr>
              <a:t>www.inspq.qc.ca/violence-conjugale/comprendre/homicide-conjugal; </a:t>
            </a:r>
            <a:r>
              <a:rPr lang="fr-CA" sz="1200" noProof="0" dirty="0">
                <a:solidFill>
                  <a:srgbClr val="000000"/>
                </a:solidFill>
                <a:latin typeface="Calibri (MS)"/>
                <a:ea typeface="Calibri (MS)"/>
                <a:cs typeface="Calibri (MS)"/>
                <a:sym typeface="Calibri (MS)"/>
                <a:hlinkClick r:id="rId18"/>
              </a:rPr>
              <a:t>https://iris-recherche.qc.ca/blogue/autre/criminalite-jeunes/</a:t>
            </a:r>
            <a:r>
              <a:rPr lang="fr-CA" sz="1200" noProof="0" dirty="0">
                <a:solidFill>
                  <a:srgbClr val="000000"/>
                </a:solidFill>
                <a:latin typeface="Calibri (MS)"/>
                <a:ea typeface="Calibri (MS)"/>
                <a:cs typeface="Calibri (MS)"/>
                <a:sym typeface="Calibri (MS)"/>
              </a:rPr>
              <a:t> </a:t>
            </a:r>
          </a:p>
        </p:txBody>
      </p:sp>
      <p:sp>
        <p:nvSpPr>
          <p:cNvPr id="19" name="ZoneTexte 18">
            <a:extLst>
              <a:ext uri="{FF2B5EF4-FFF2-40B4-BE49-F238E27FC236}">
                <a16:creationId xmlns:a16="http://schemas.microsoft.com/office/drawing/2014/main" id="{46406E72-680C-7542-8A87-E0064A810358}"/>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B9CB9BD6-1D33-F2B3-DCFD-15B94AACCF3E}"/>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4E082C13-EF92-35C6-2E69-50504219BCD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5FA53269-1415-955D-9E21-B757A21B884A}"/>
              </a:ext>
            </a:extLst>
          </p:cNvPr>
          <p:cNvGraphicFramePr>
            <a:graphicFrameLocks noGrp="1"/>
          </p:cNvGraphicFramePr>
          <p:nvPr>
            <p:custDataLst>
              <p:tags r:id="rId2"/>
            </p:custDataLst>
            <p:extLst>
              <p:ext uri="{D42A27DB-BD31-4B8C-83A1-F6EECF244321}">
                <p14:modId xmlns:p14="http://schemas.microsoft.com/office/powerpoint/2010/main" val="4182125529"/>
              </p:ext>
            </p:extLst>
          </p:nvPr>
        </p:nvGraphicFramePr>
        <p:xfrm>
          <a:off x="1028700" y="1538946"/>
          <a:ext cx="17015697" cy="855242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12096">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40333">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541870E7-60F1-2209-1EEF-954C04870141}"/>
              </a:ext>
            </a:extLst>
          </p:cNvPr>
          <p:cNvSpPr/>
          <p:nvPr>
            <p:custDataLst>
              <p:tags r:id="rId3"/>
            </p:custDataLst>
          </p:nvPr>
        </p:nvSpPr>
        <p:spPr>
          <a:xfrm flipH="1">
            <a:off x="12544607" y="609996"/>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217621B3-FC86-1CA0-AAB3-422C3C117530}"/>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F07A0AB8-5B24-FCD5-0DC7-1A24F979C76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92237D5E-DA9B-EB25-BFF0-C0F6628729B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6AD28F5F-42C6-3868-5104-9AB97294CFE2}"/>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42622B92-F005-37F6-6044-DF38E738104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D3E8776C-B2EA-1FDA-9D9C-A504A2C5BEA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7166931E-8BF8-8163-0687-A8FC79A4EB7A}"/>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6EB1DF2A-79D1-D1B8-B4EE-9B9B83D0EC3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95950483-EA7A-76BE-E606-FA6F7E02C04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DBCE9A50-1A32-067A-C773-F016C137EB40}"/>
              </a:ext>
            </a:extLst>
          </p:cNvPr>
          <p:cNvSpPr txBox="1"/>
          <p:nvPr>
            <p:custDataLst>
              <p:tags r:id="rId7"/>
            </p:custDataLst>
          </p:nvPr>
        </p:nvSpPr>
        <p:spPr>
          <a:xfrm>
            <a:off x="1219200" y="171791"/>
            <a:ext cx="11334750"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32F23178-9C2E-545C-5570-79AC2824151C}"/>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extLst>
      <p:ext uri="{BB962C8B-B14F-4D97-AF65-F5344CB8AC3E}">
        <p14:creationId xmlns:p14="http://schemas.microsoft.com/office/powerpoint/2010/main" val="396786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1F6665D-6544-FF35-9BE4-72669E00196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89A40F7-C53B-A532-C1FF-A2917FC2CEE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B587B125-37F0-893D-681D-B18EDD35EB92}"/>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1813A92F-63E6-7BCE-7282-2E38B32D2D7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22292FB9-CFCF-5D73-6071-64BE198C0BF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7D51ED4B-D5D7-69E4-FC36-BBF11936736E}"/>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C8A14439-7638-4085-2C9F-32A33AE84B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9F129652-9174-3BF5-307F-FE12048D9BB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8B90430D-02D4-F41E-E076-53C8338268E9}"/>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0BF666CA-C5E9-E946-3DCF-39D0BE74D11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8D4E9494-46C6-1B0A-D30F-D7034678645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F1912E72-08F1-1A44-4BFE-D5CD56241E68}"/>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E00D3D25-3BE2-FE94-3D3D-AFD40D25F637}"/>
              </a:ext>
            </a:extLst>
          </p:cNvPr>
          <p:cNvSpPr txBox="1"/>
          <p:nvPr>
            <p:custDataLst>
              <p:tags r:id="rId6"/>
            </p:custDataLst>
          </p:nvPr>
        </p:nvSpPr>
        <p:spPr>
          <a:xfrm>
            <a:off x="1174501" y="679922"/>
            <a:ext cx="16633828" cy="9937336"/>
          </a:xfrm>
          <a:prstGeom prst="rect">
            <a:avLst/>
          </a:prstGeom>
        </p:spPr>
        <p:txBody>
          <a:bodyPr lIns="0" tIns="0" rIns="0" bIns="0" rtlCol="0" anchor="t">
            <a:spAutoFit/>
          </a:bodyPr>
          <a:lstStyle/>
          <a:p>
            <a:pPr lvl="0">
              <a:lnSpc>
                <a:spcPts val="2380"/>
              </a:lnSpc>
              <a:defRPr/>
            </a:pPr>
            <a:endParaRPr lang="fr-CA" dirty="0">
              <a:solidFill>
                <a:prstClr val="black"/>
              </a:solidFill>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30C6BAC4-BD88-F084-7431-096FC393F0AB}"/>
              </a:ext>
            </a:extLst>
          </p:cNvPr>
          <p:cNvGrpSpPr/>
          <p:nvPr>
            <p:custDataLst>
              <p:tags r:id="rId7"/>
            </p:custDataLst>
          </p:nvPr>
        </p:nvGrpSpPr>
        <p:grpSpPr>
          <a:xfrm>
            <a:off x="13370767" y="3832367"/>
            <a:ext cx="4266361" cy="1885493"/>
            <a:chOff x="0" y="0"/>
            <a:chExt cx="1123651" cy="496591"/>
          </a:xfrm>
        </p:grpSpPr>
        <p:sp>
          <p:nvSpPr>
            <p:cNvPr id="15" name="Freeform 15">
              <a:extLst>
                <a:ext uri="{FF2B5EF4-FFF2-40B4-BE49-F238E27FC236}">
                  <a16:creationId xmlns:a16="http://schemas.microsoft.com/office/drawing/2014/main" id="{B77EFDA4-5871-9134-26B0-497266F9F078}"/>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30737736-9FB0-52D6-9C9A-EF022644638C}"/>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DDFCD488-90B4-F0E1-5F85-D721432CFEE9}"/>
              </a:ext>
            </a:extLst>
          </p:cNvPr>
          <p:cNvSpPr txBox="1"/>
          <p:nvPr>
            <p:custDataLst>
              <p:tags r:id="rId8"/>
            </p:custDataLst>
          </p:nvPr>
        </p:nvSpPr>
        <p:spPr>
          <a:xfrm>
            <a:off x="1174501" y="178434"/>
            <a:ext cx="15835680" cy="1341778"/>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373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15AA1522-392C-8A0A-2281-12D1F6F557B1}"/>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2</a:t>
            </a:r>
          </a:p>
        </p:txBody>
      </p:sp>
      <p:sp>
        <p:nvSpPr>
          <p:cNvPr id="20" name="TextBox 18">
            <a:extLst>
              <a:ext uri="{FF2B5EF4-FFF2-40B4-BE49-F238E27FC236}">
                <a16:creationId xmlns:a16="http://schemas.microsoft.com/office/drawing/2014/main" id="{3335EE9A-D15E-7D6B-F11E-1E2BDFA5EC64}"/>
              </a:ext>
            </a:extLst>
          </p:cNvPr>
          <p:cNvSpPr txBox="1"/>
          <p:nvPr>
            <p:custDataLst>
              <p:tags r:id="rId10"/>
            </p:custDataLst>
          </p:nvPr>
        </p:nvSpPr>
        <p:spPr>
          <a:xfrm>
            <a:off x="13520304" y="3928727"/>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416503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6078623" y="2124133"/>
            <a:ext cx="1876654" cy="1698372"/>
          </a:xfrm>
          <a:custGeom>
            <a:avLst/>
            <a:gdLst/>
            <a:ahLst/>
            <a:cxnLst/>
            <a:rect l="l" t="t" r="r" b="b"/>
            <a:pathLst>
              <a:path w="1876654" h="1698372">
                <a:moveTo>
                  <a:pt x="0" y="0"/>
                </a:moveTo>
                <a:lnTo>
                  <a:pt x="1876654" y="0"/>
                </a:lnTo>
                <a:lnTo>
                  <a:pt x="1876654" y="1698372"/>
                </a:lnTo>
                <a:lnTo>
                  <a:pt x="0" y="1698372"/>
                </a:lnTo>
                <a:lnTo>
                  <a:pt x="0" y="0"/>
                </a:lnTo>
                <a:close/>
              </a:path>
            </a:pathLst>
          </a:custGeom>
          <a:blipFill>
            <a:blip r:embed="rId10"/>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990600" y="1128614"/>
            <a:ext cx="15201362" cy="8173199"/>
          </a:xfrm>
          <a:prstGeom prst="rect">
            <a:avLst/>
          </a:prstGeom>
        </p:spPr>
        <p:txBody>
          <a:bodyPr lIns="0" tIns="0" rIns="0" bIns="0" rtlCol="0" anchor="t">
            <a:spAutoFit/>
          </a:bodyPr>
          <a:lstStyle/>
          <a:p>
            <a:pPr algn="just">
              <a:lnSpc>
                <a:spcPts val="3120"/>
              </a:lnSpc>
            </a:pPr>
            <a:r>
              <a:rPr lang="fr-CA" sz="2400" noProof="0" dirty="0">
                <a:solidFill>
                  <a:srgbClr val="000000"/>
                </a:solidFill>
                <a:latin typeface="Calibri (MS)"/>
                <a:ea typeface="Calibri (MS)"/>
                <a:cs typeface="Calibri (MS)"/>
                <a:sym typeface="Calibri (MS)"/>
              </a:rPr>
              <a:t>L’idée selon laquelle les hommes et les femmes sont égaux aujourd’hui s’explique en partie par les avancées importantes obtenues au cours de l’histoire. Au Canada, en environ 150 ans, les femmes blanches ont notamment obtenu le droit de vote, l’accès aux études supérieures, au travail légal, au divorce, à la propriété et à la participation politique.</a:t>
            </a:r>
          </a:p>
          <a:p>
            <a:pPr algn="just">
              <a:lnSpc>
                <a:spcPts val="3120"/>
              </a:lnSpc>
            </a:pPr>
            <a:r>
              <a:rPr lang="fr-CA" sz="2400" noProof="0" dirty="0">
                <a:solidFill>
                  <a:srgbClr val="000000"/>
                </a:solidFill>
                <a:latin typeface="Calibri (MS)"/>
                <a:ea typeface="Calibri (MS)"/>
                <a:cs typeface="Calibri (MS)"/>
                <a:sym typeface="Calibri (MS)"/>
              </a:rPr>
              <a:t>Comme ces droits existent et que les lois semblent aujourd’hui traiter les femmes et les hommes de manière égale, il peut sembler logique de penser que l’égalité est désormais réalisée.</a:t>
            </a:r>
          </a:p>
          <a:p>
            <a:pPr algn="just">
              <a:lnSpc>
                <a:spcPts val="3120"/>
              </a:lnSpc>
            </a:pPr>
            <a:endParaRPr lang="fr-CA" sz="2400" noProof="0" dirty="0">
              <a:solidFill>
                <a:srgbClr val="000000"/>
              </a:solidFill>
              <a:latin typeface="Calibri (MS)"/>
              <a:ea typeface="Calibri (MS)"/>
              <a:cs typeface="Calibri (MS)"/>
              <a:sym typeface="Calibri (MS)"/>
            </a:endParaRPr>
          </a:p>
          <a:p>
            <a:pPr algn="just">
              <a:lnSpc>
                <a:spcPts val="3120"/>
              </a:lnSpc>
            </a:pPr>
            <a:r>
              <a:rPr lang="fr-CA" sz="2400" noProof="0" dirty="0">
                <a:solidFill>
                  <a:srgbClr val="000000"/>
                </a:solidFill>
                <a:latin typeface="Calibri (MS)"/>
                <a:ea typeface="Calibri (MS)"/>
                <a:cs typeface="Calibri (MS)"/>
                <a:sym typeface="Calibri (MS)"/>
              </a:rPr>
              <a:t>Toutefois, dans la réalité, l’égalité est loin d’être atteinte, et ce que les lois garantissent ne se traduit pas toujours concrètement. En effet, des obstacles sociaux, économiques et politiques continuent d’empêcher plusieurs femmes d’exercer pleinement leurs droits et libertés. Ainsi, malgré les avancées juridiques, l’égalité réelle entre les genres n’est encore atteinte dans aucune société.</a:t>
            </a:r>
          </a:p>
          <a:p>
            <a:pPr algn="just">
              <a:lnSpc>
                <a:spcPts val="3120"/>
              </a:lnSpc>
            </a:pPr>
            <a:endParaRPr lang="fr-CA" sz="2400" noProof="0" dirty="0">
              <a:solidFill>
                <a:srgbClr val="000000"/>
              </a:solidFill>
              <a:latin typeface="Calibri (MS)"/>
              <a:ea typeface="Calibri (MS)"/>
              <a:cs typeface="Calibri (MS)"/>
              <a:sym typeface="Calibri (MS)"/>
            </a:endParaRPr>
          </a:p>
          <a:p>
            <a:pPr algn="just">
              <a:lnSpc>
                <a:spcPts val="3120"/>
              </a:lnSpc>
            </a:pPr>
            <a:r>
              <a:rPr lang="fr-CA" sz="2400" noProof="0" dirty="0">
                <a:solidFill>
                  <a:srgbClr val="000000"/>
                </a:solidFill>
                <a:latin typeface="Calibri (MS)"/>
                <a:ea typeface="Calibri (MS)"/>
                <a:cs typeface="Calibri (MS)"/>
                <a:sym typeface="Calibri (MS)"/>
              </a:rPr>
              <a:t>De plus, aujourd’hui, les avancées sont parfois très visibles, ce qui fait que plusieurs personnes grandissent avec l’impression que l’égalité est déjà atteinte. Par exemple, de nombreuses personnes très jeunes intègrent, à travers leur socialisation — à l’école, dans les films ou les médias — l’idée qu’une fille et un garçon ont les mêmes capacités et peuvent faire les mêmes choses. Toutefois, même si ces messages d’égalité sont largement diffusés, les normes de genre, c’est-à-dire les attentes sociales associées au « féminin » et au « masculin », continuent de transmettre des attentes différentes. Les filles sont encore souvent encouragées à développer l’empathie, le soin aux autres ou l’attention à l’apparence, tandis que les garçons sont davantage valorisés pour l’autonomie, la performance ou le leadership. Ces attentes influencent subtilement les choix scolaires, les aspirations professionnelles et la perception des capacités personnelles.</a:t>
            </a:r>
          </a:p>
          <a:p>
            <a:pPr algn="l">
              <a:lnSpc>
                <a:spcPts val="2415"/>
              </a:lnSpc>
            </a:pPr>
            <a:endParaRPr lang="en-US" sz="2400" dirty="0">
              <a:solidFill>
                <a:srgbClr val="000000"/>
              </a:solidFill>
              <a:latin typeface="Calibri (MS)"/>
              <a:ea typeface="Calibri (MS)"/>
              <a:cs typeface="Calibri (MS)"/>
              <a:sym typeface="Calibri (MS)"/>
            </a:endParaRPr>
          </a:p>
          <a:p>
            <a:pPr algn="l">
              <a:lnSpc>
                <a:spcPts val="2415"/>
              </a:lnSpc>
            </a:pPr>
            <a:endParaRPr lang="en-US" sz="2400" dirty="0">
              <a:solidFill>
                <a:srgbClr val="000000"/>
              </a:solidFill>
              <a:latin typeface="Calibri (MS)"/>
              <a:ea typeface="Calibri (MS)"/>
              <a:cs typeface="Calibri (MS)"/>
              <a:sym typeface="Calibri (MS)"/>
            </a:endParaRPr>
          </a:p>
        </p:txBody>
      </p:sp>
      <p:sp>
        <p:nvSpPr>
          <p:cNvPr id="14" name="TextBox 14"/>
          <p:cNvSpPr txBox="1"/>
          <p:nvPr>
            <p:custDataLst>
              <p:tags r:id="rId7"/>
            </p:custDataLst>
          </p:nvPr>
        </p:nvSpPr>
        <p:spPr>
          <a:xfrm>
            <a:off x="1108268" y="296402"/>
            <a:ext cx="16071464" cy="551433"/>
          </a:xfrm>
          <a:prstGeom prst="rect">
            <a:avLst/>
          </a:prstGeom>
        </p:spPr>
        <p:txBody>
          <a:bodyPr lIns="0" tIns="0" rIns="0" bIns="0" rtlCol="0" anchor="t">
            <a:spAutoFit/>
          </a:bodyPr>
          <a:lstStyle/>
          <a:p>
            <a:pPr algn="l">
              <a:lnSpc>
                <a:spcPts val="434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sp>
        <p:nvSpPr>
          <p:cNvPr id="15" name="ZoneTexte 14">
            <a:extLst>
              <a:ext uri="{FF2B5EF4-FFF2-40B4-BE49-F238E27FC236}">
                <a16:creationId xmlns:a16="http://schemas.microsoft.com/office/drawing/2014/main" id="{8C4FB1BE-DF6B-AAF8-B1D5-F9C28241AAD8}"/>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3500" y="-47625"/>
            <a:ext cx="16080063" cy="1549142"/>
          </a:xfrm>
          <a:prstGeom prst="rect">
            <a:avLst/>
          </a:prstGeom>
        </p:spPr>
        <p:txBody>
          <a:bodyPr lIns="0" tIns="0" rIns="0" bIns="0" rtlCol="0" anchor="t">
            <a:spAutoFit/>
          </a:bodyPr>
          <a:lstStyle/>
          <a:p>
            <a:pPr algn="ctr">
              <a:lnSpc>
                <a:spcPts val="3094"/>
              </a:lnSpc>
            </a:pPr>
            <a:endParaRPr lang="en-US" sz="2600" b="1" dirty="0">
              <a:solidFill>
                <a:srgbClr val="000000"/>
              </a:solidFill>
              <a:latin typeface="Calibri (MS) Bold"/>
              <a:ea typeface="Calibri (MS) Bold"/>
              <a:cs typeface="Calibri (MS) Bold"/>
              <a:sym typeface="Calibri (MS) Bold"/>
            </a:endParaRPr>
          </a:p>
          <a:p>
            <a:pPr algn="ctr">
              <a:lnSpc>
                <a:spcPts val="3094"/>
              </a:lnSpc>
            </a:pPr>
            <a:r>
              <a:rPr lang="en-US" sz="2600" b="1" dirty="0">
                <a:solidFill>
                  <a:srgbClr val="000000"/>
                </a:solidFill>
                <a:latin typeface="Calibri (MS) Bold"/>
                <a:ea typeface="Calibri (MS) Bold"/>
                <a:cs typeface="Calibri (MS) Bold"/>
                <a:sym typeface="Calibri (MS) Bold"/>
              </a:rPr>
              <a:t> </a:t>
            </a:r>
            <a:r>
              <a:rPr lang="fr-CA" sz="2600" b="1" noProof="0" dirty="0">
                <a:solidFill>
                  <a:srgbClr val="000000"/>
                </a:solidFill>
                <a:latin typeface="Calibri (MS) Bold"/>
                <a:ea typeface="Calibri (MS) Bold"/>
                <a:cs typeface="Calibri (MS) Bold"/>
                <a:sym typeface="Calibri (MS) Bold"/>
              </a:rPr>
              <a:t>Mythe 2 – intersectionnalité : </a:t>
            </a:r>
          </a:p>
          <a:p>
            <a:pPr algn="ctr"/>
            <a:r>
              <a:rPr lang="fr-CA" sz="2400" dirty="0"/>
              <a:t>« On va se le dire, la violence ne vient pas de tous les hommes, mais surtout des hommes immigrants. </a:t>
            </a:r>
            <a:r>
              <a:rPr lang="fr-CA" sz="2000" dirty="0">
                <a:solidFill>
                  <a:schemeClr val="bg1"/>
                </a:solidFill>
              </a:rPr>
              <a:t>» </a:t>
            </a:r>
          </a:p>
          <a:p>
            <a:pPr algn="ctr">
              <a:lnSpc>
                <a:spcPts val="3220"/>
              </a:lnSpc>
            </a:pPr>
            <a:endParaRPr lang="en-US" sz="2000" dirty="0">
              <a:solidFill>
                <a:srgbClr val="FFFFFF"/>
              </a:solidFill>
              <a:latin typeface="Cloud Soft"/>
              <a:ea typeface="Cloud Soft"/>
              <a:cs typeface="Cloud Soft"/>
              <a:sym typeface="Cloud Soft"/>
            </a:endParaRPr>
          </a:p>
        </p:txBody>
      </p:sp>
      <p:sp>
        <p:nvSpPr>
          <p:cNvPr id="4" name="AutoShape 4"/>
          <p:cNvSpPr/>
          <p:nvPr>
            <p:custDataLst>
              <p:tags r:id="rId3"/>
            </p:custDataLst>
          </p:nvPr>
        </p:nvSpPr>
        <p:spPr>
          <a:xfrm>
            <a:off x="4699682" y="1501517"/>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034337" y="2002058"/>
            <a:ext cx="16863319" cy="6399188"/>
          </a:xfrm>
          <a:prstGeom prst="rect">
            <a:avLst/>
          </a:prstGeom>
        </p:spPr>
        <p:txBody>
          <a:bodyPr lIns="0" tIns="0" rIns="0" bIns="0" rtlCol="0" anchor="t">
            <a:spAutoFit/>
          </a:bodyPr>
          <a:lstStyle/>
          <a:p>
            <a:pPr algn="l">
              <a:lnSpc>
                <a:spcPts val="2290"/>
              </a:lnSpc>
              <a:spcBef>
                <a:spcPct val="0"/>
              </a:spcBef>
            </a:pPr>
            <a:r>
              <a:rPr lang="fr-CA" noProof="0" dirty="0">
                <a:solidFill>
                  <a:srgbClr val="000000"/>
                </a:solidFill>
                <a:latin typeface="Calibri (MS)"/>
                <a:ea typeface="Calibri (MS)"/>
                <a:cs typeface="Calibri (MS)"/>
                <a:sym typeface="Calibri (MS)"/>
              </a:rPr>
              <a:t>Les facteurs les plus fortement associés au risque de violence ne sont pas l’origine ou le statut migratoire, mais plutôt l’âge, la précarité économique, l’exposition antérieure à la violence et certaines dynamiques relationnelles. Au Québec, les femmes représentent environ 89 % des victimes d’homicides conjugaux.</a:t>
            </a:r>
          </a:p>
          <a:p>
            <a:pPr algn="l">
              <a:lnSpc>
                <a:spcPts val="2290"/>
              </a:lnSpc>
              <a:spcBef>
                <a:spcPct val="0"/>
              </a:spcBef>
            </a:pPr>
            <a:endParaRPr lang="fr-CA" noProof="0" dirty="0">
              <a:solidFill>
                <a:srgbClr val="000000"/>
              </a:solidFill>
              <a:latin typeface="Calibri (MS)"/>
              <a:ea typeface="Calibri (MS)"/>
              <a:cs typeface="Calibri (MS)"/>
              <a:sym typeface="Calibri (MS)"/>
            </a:endParaRPr>
          </a:p>
          <a:p>
            <a:pPr algn="l">
              <a:lnSpc>
                <a:spcPts val="2290"/>
              </a:lnSpc>
              <a:spcBef>
                <a:spcPct val="0"/>
              </a:spcBef>
            </a:pPr>
            <a:r>
              <a:rPr lang="fr-CA" noProof="0" dirty="0">
                <a:solidFill>
                  <a:srgbClr val="000000"/>
                </a:solidFill>
                <a:latin typeface="Calibri (MS)"/>
                <a:ea typeface="Calibri (MS)"/>
                <a:cs typeface="Calibri (MS)"/>
                <a:sym typeface="Calibri (MS)"/>
              </a:rPr>
              <a:t>Toutefois, si l’on adopte une lunette intersectionnelle, cela permet aussi de voir que les femmes immigrantes peuvent vivre des vulnérabilités spécifiques. Cela ne s’explique pas par une culture qui serait « plus sexiste », mais par l’accumulation de certaines barrières structurelles : dépendance économique liée à la reconnaissance des diplômes, statut migratoire précaire, isolement linguistique, méconnaissance des ressources ou crainte des conséquences juridiques d’une dénonciation. Ces facteurs peuvent augmenter la difficulté à quitter une situation violente ou à porter plainte.</a:t>
            </a:r>
          </a:p>
          <a:p>
            <a:pPr algn="l">
              <a:lnSpc>
                <a:spcPts val="2290"/>
              </a:lnSpc>
              <a:spcBef>
                <a:spcPct val="0"/>
              </a:spcBef>
            </a:pPr>
            <a:endParaRPr lang="fr-CA" noProof="0" dirty="0">
              <a:solidFill>
                <a:srgbClr val="000000"/>
              </a:solidFill>
              <a:latin typeface="Calibri (MS)"/>
              <a:ea typeface="Calibri (MS)"/>
              <a:cs typeface="Calibri (MS)"/>
              <a:sym typeface="Calibri (MS)"/>
            </a:endParaRPr>
          </a:p>
          <a:p>
            <a:pPr algn="l">
              <a:lnSpc>
                <a:spcPts val="2290"/>
              </a:lnSpc>
              <a:spcBef>
                <a:spcPct val="0"/>
              </a:spcBef>
            </a:pPr>
            <a:r>
              <a:rPr lang="fr-CA" noProof="0" dirty="0">
                <a:solidFill>
                  <a:srgbClr val="000000"/>
                </a:solidFill>
                <a:latin typeface="Calibri (MS)"/>
                <a:ea typeface="Calibri (MS)"/>
                <a:cs typeface="Calibri (MS)"/>
                <a:sym typeface="Calibri (MS)"/>
              </a:rPr>
              <a:t>Ainsi, le statut migratoire peut parfois placer certaines personnes dans des situations plus précaires ou avec moins de ressources, ce qui peut augmenter leur vulnérabilité dans certains contextes, et non parce que la violence serait liée à une culture particulière.</a:t>
            </a:r>
          </a:p>
          <a:p>
            <a:pPr algn="l">
              <a:lnSpc>
                <a:spcPts val="2290"/>
              </a:lnSpc>
              <a:spcBef>
                <a:spcPct val="0"/>
              </a:spcBef>
            </a:pPr>
            <a:endParaRPr lang="fr-CA" noProof="0" dirty="0">
              <a:solidFill>
                <a:srgbClr val="000000"/>
              </a:solidFill>
              <a:latin typeface="Calibri (MS)"/>
              <a:ea typeface="Calibri (MS)"/>
              <a:cs typeface="Calibri (MS)"/>
              <a:sym typeface="Calibri (MS)"/>
            </a:endParaRPr>
          </a:p>
          <a:p>
            <a:pPr algn="l">
              <a:lnSpc>
                <a:spcPts val="2290"/>
              </a:lnSpc>
              <a:spcBef>
                <a:spcPct val="0"/>
              </a:spcBef>
            </a:pPr>
            <a:r>
              <a:rPr lang="fr-CA" noProof="0" dirty="0">
                <a:solidFill>
                  <a:srgbClr val="000000"/>
                </a:solidFill>
                <a:latin typeface="Calibri (MS)"/>
                <a:ea typeface="Calibri (MS)"/>
                <a:cs typeface="Calibri (MS)"/>
                <a:sym typeface="Calibri (MS)"/>
              </a:rPr>
              <a:t>D’autres groupes montrent également des facteurs de vulnérabilité sociale qui peuvent augmenter le risque de victimisation. Par exemple, les femmes en situation de handicap présentent des taux de victimisation plus élevés. Cela s’explique entre autres par le capacitisme, c’est-à-dire les préjugés et les discriminations envers les personnes en situation de handicap. Dans certaines situations, ces personnes peuvent être moins prises au sérieux, dépendre davantage de leur entourage pour certaines activités ou avoir plus de difficultés à accéder à des ressources et à du soutien. Ces facteurs peuvent malheureusement augmenter leur vulnérabilité face à certaines formes de violence.</a:t>
            </a:r>
          </a:p>
          <a:p>
            <a:pPr algn="l">
              <a:lnSpc>
                <a:spcPts val="2173"/>
              </a:lnSpc>
              <a:spcBef>
                <a:spcPct val="0"/>
              </a:spcBef>
            </a:pPr>
            <a:endParaRPr lang="en-US" dirty="0">
              <a:solidFill>
                <a:srgbClr val="000000"/>
              </a:solidFill>
              <a:latin typeface="Calibri (MS)"/>
              <a:ea typeface="Calibri (MS)"/>
              <a:cs typeface="Calibri (MS)"/>
              <a:sym typeface="Calibri (MS)"/>
            </a:endParaRPr>
          </a:p>
          <a:p>
            <a:pPr algn="r">
              <a:lnSpc>
                <a:spcPts val="1337"/>
              </a:lnSpc>
              <a:spcBef>
                <a:spcPct val="0"/>
              </a:spcBef>
            </a:pPr>
            <a:r>
              <a:rPr lang="en-US" dirty="0">
                <a:solidFill>
                  <a:srgbClr val="000000"/>
                </a:solidFill>
                <a:latin typeface="Calibri (MS)"/>
                <a:ea typeface="Calibri (MS)"/>
                <a:cs typeface="Calibri (MS)"/>
                <a:sym typeface="Calibri (MS)"/>
              </a:rPr>
              <a:t>Source : </a:t>
            </a:r>
            <a:r>
              <a:rPr lang="en-US" dirty="0" err="1">
                <a:solidFill>
                  <a:srgbClr val="000000"/>
                </a:solidFill>
                <a:latin typeface="Calibri (MS)"/>
                <a:ea typeface="Calibri (MS)"/>
                <a:cs typeface="Calibri (MS)"/>
                <a:sym typeface="Calibri (MS)"/>
              </a:rPr>
              <a:t>Statistique</a:t>
            </a:r>
            <a:r>
              <a:rPr lang="en-US" dirty="0">
                <a:solidFill>
                  <a:srgbClr val="000000"/>
                </a:solidFill>
                <a:latin typeface="Calibri (MS)"/>
                <a:ea typeface="Calibri (MS)"/>
                <a:cs typeface="Calibri (MS)"/>
                <a:sym typeface="Calibri (MS)"/>
              </a:rPr>
              <a:t> Canada, </a:t>
            </a:r>
            <a:r>
              <a:rPr lang="en-US" i="1" dirty="0">
                <a:solidFill>
                  <a:srgbClr val="000000"/>
                </a:solidFill>
                <a:latin typeface="Calibri (MS)"/>
                <a:ea typeface="Calibri (MS)"/>
                <a:cs typeface="Calibri (MS)"/>
                <a:sym typeface="Calibri (MS)"/>
              </a:rPr>
              <a:t>Intimate partner violence: Experiences of women with disabilities in Canada </a:t>
            </a:r>
            <a:r>
              <a:rPr lang="en-US" dirty="0">
                <a:solidFill>
                  <a:srgbClr val="000000"/>
                </a:solidFill>
                <a:latin typeface="Calibri (MS)"/>
                <a:ea typeface="Calibri (MS)"/>
                <a:cs typeface="Calibri (MS)"/>
                <a:sym typeface="Calibri (MS)"/>
              </a:rPr>
              <a:t>(2021).</a:t>
            </a:r>
          </a:p>
          <a:p>
            <a:pPr algn="ctr">
              <a:lnSpc>
                <a:spcPts val="899"/>
              </a:lnSpc>
              <a:spcBef>
                <a:spcPct val="0"/>
              </a:spcBef>
            </a:pPr>
            <a:endParaRPr lang="en-US" dirty="0">
              <a:solidFill>
                <a:srgbClr val="000000"/>
              </a:solidFill>
              <a:latin typeface="Calibri (MS)"/>
              <a:ea typeface="Calibri (MS)"/>
              <a:cs typeface="Calibri (MS)"/>
              <a:sym typeface="Calibri (MS)"/>
            </a:endParaRPr>
          </a:p>
          <a:p>
            <a:pPr algn="ctr">
              <a:lnSpc>
                <a:spcPts val="1520"/>
              </a:lnSpc>
              <a:spcBef>
                <a:spcPct val="0"/>
              </a:spcBef>
            </a:pPr>
            <a:endParaRPr lang="en-US" dirty="0">
              <a:solidFill>
                <a:srgbClr val="000000"/>
              </a:solidFill>
              <a:latin typeface="Calibri (MS)"/>
              <a:ea typeface="Calibri (MS)"/>
              <a:cs typeface="Calibri (MS)"/>
              <a:sym typeface="Calibri (MS)"/>
            </a:endParaRPr>
          </a:p>
          <a:p>
            <a:pPr algn="ctr">
              <a:lnSpc>
                <a:spcPts val="1520"/>
              </a:lnSpc>
              <a:spcBef>
                <a:spcPct val="0"/>
              </a:spcBef>
            </a:pPr>
            <a:endParaRPr lang="en-US" dirty="0">
              <a:solidFill>
                <a:srgbClr val="000000"/>
              </a:solidFill>
              <a:latin typeface="Calibri (MS)"/>
              <a:ea typeface="Calibri (MS)"/>
              <a:cs typeface="Calibri (MS)"/>
              <a:sym typeface="Calibri (MS)"/>
            </a:endParaRPr>
          </a:p>
          <a:p>
            <a:pPr algn="ctr">
              <a:lnSpc>
                <a:spcPts val="1957"/>
              </a:lnSpc>
              <a:spcBef>
                <a:spcPct val="0"/>
              </a:spcBef>
            </a:pPr>
            <a:endParaRPr lang="en-US" dirty="0">
              <a:solidFill>
                <a:srgbClr val="000000"/>
              </a:solidFill>
              <a:latin typeface="Calibri (MS)"/>
              <a:ea typeface="Calibri (MS)"/>
              <a:cs typeface="Calibri (MS)"/>
              <a:sym typeface="Calibri (MS)"/>
            </a:endParaRPr>
          </a:p>
          <a:p>
            <a:pPr algn="ctr">
              <a:lnSpc>
                <a:spcPts val="1957"/>
              </a:lnSpc>
              <a:spcBef>
                <a:spcPct val="0"/>
              </a:spcBef>
            </a:pPr>
            <a:endParaRPr lang="en-US" dirty="0">
              <a:solidFill>
                <a:srgbClr val="000000"/>
              </a:solidFill>
              <a:latin typeface="Calibri (MS)"/>
              <a:ea typeface="Calibri (MS)"/>
              <a:cs typeface="Calibri (MS)"/>
              <a:sym typeface="Calibri (MS)"/>
            </a:endParaRPr>
          </a:p>
          <a:p>
            <a:pPr algn="ctr">
              <a:lnSpc>
                <a:spcPts val="1957"/>
              </a:lnSpc>
              <a:spcBef>
                <a:spcPct val="0"/>
              </a:spcBef>
            </a:pPr>
            <a:endParaRPr lang="en-US" dirty="0">
              <a:solidFill>
                <a:srgbClr val="000000"/>
              </a:solidFill>
              <a:latin typeface="Calibri (MS)"/>
              <a:ea typeface="Calibri (MS)"/>
              <a:cs typeface="Calibri (MS)"/>
              <a:sym typeface="Calibri (MS)"/>
            </a:endParaRPr>
          </a:p>
          <a:p>
            <a:pPr algn="ctr">
              <a:lnSpc>
                <a:spcPts val="1957"/>
              </a:lnSpc>
              <a:spcBef>
                <a:spcPct val="0"/>
              </a:spcBef>
            </a:pPr>
            <a:endParaRPr lang="en-US" dirty="0">
              <a:solidFill>
                <a:srgbClr val="000000"/>
              </a:solidFill>
              <a:latin typeface="Calibri (MS)"/>
              <a:ea typeface="Calibri (MS)"/>
              <a:cs typeface="Calibri (MS)"/>
              <a:sym typeface="Calibri (MS)"/>
            </a:endParaRPr>
          </a:p>
        </p:txBody>
      </p:sp>
      <p:grpSp>
        <p:nvGrpSpPr>
          <p:cNvPr id="15" name="Group 15"/>
          <p:cNvGrpSpPr/>
          <p:nvPr>
            <p:custDataLst>
              <p:tags r:id="rId8"/>
            </p:custDataLst>
          </p:nvPr>
        </p:nvGrpSpPr>
        <p:grpSpPr>
          <a:xfrm>
            <a:off x="2169283" y="7048500"/>
            <a:ext cx="7298567" cy="2979411"/>
            <a:chOff x="0" y="0"/>
            <a:chExt cx="1733010" cy="645955"/>
          </a:xfrm>
        </p:grpSpPr>
        <p:sp>
          <p:nvSpPr>
            <p:cNvPr id="16" name="Freeform 16"/>
            <p:cNvSpPr/>
            <p:nvPr/>
          </p:nvSpPr>
          <p:spPr>
            <a:xfrm>
              <a:off x="0" y="0"/>
              <a:ext cx="1733010" cy="645955"/>
            </a:xfrm>
            <a:custGeom>
              <a:avLst/>
              <a:gdLst/>
              <a:ahLst/>
              <a:cxnLst/>
              <a:rect l="l" t="t" r="r" b="b"/>
              <a:pathLst>
                <a:path w="1733010" h="645955">
                  <a:moveTo>
                    <a:pt x="0" y="0"/>
                  </a:moveTo>
                  <a:lnTo>
                    <a:pt x="1733010" y="0"/>
                  </a:lnTo>
                  <a:lnTo>
                    <a:pt x="1733010" y="645955"/>
                  </a:lnTo>
                  <a:lnTo>
                    <a:pt x="0" y="645955"/>
                  </a:lnTo>
                  <a:close/>
                </a:path>
              </a:pathLst>
            </a:custGeom>
            <a:solidFill>
              <a:srgbClr val="FFFFFF"/>
            </a:solidFill>
            <a:ln w="38100" cap="sq">
              <a:solidFill>
                <a:srgbClr val="000000"/>
              </a:solidFill>
              <a:prstDash val="solid"/>
              <a:miter/>
            </a:ln>
          </p:spPr>
          <p:txBody>
            <a:bodyPr/>
            <a:lstStyle/>
            <a:p>
              <a:endParaRPr lang="fr-FR"/>
            </a:p>
          </p:txBody>
        </p:sp>
        <p:sp>
          <p:nvSpPr>
            <p:cNvPr id="17" name="TextBox 17"/>
            <p:cNvSpPr txBox="1"/>
            <p:nvPr/>
          </p:nvSpPr>
          <p:spPr>
            <a:xfrm>
              <a:off x="0" y="-9525"/>
              <a:ext cx="1733010" cy="655480"/>
            </a:xfrm>
            <a:prstGeom prst="rect">
              <a:avLst/>
            </a:prstGeom>
          </p:spPr>
          <p:txBody>
            <a:bodyPr lIns="50800" tIns="50800" rIns="50800" bIns="50800" rtlCol="0" anchor="ctr"/>
            <a:lstStyle/>
            <a:p>
              <a:pPr algn="ctr">
                <a:lnSpc>
                  <a:spcPts val="2999"/>
                </a:lnSpc>
              </a:pPr>
              <a:endParaRPr/>
            </a:p>
          </p:txBody>
        </p:sp>
      </p:grpSp>
      <p:sp>
        <p:nvSpPr>
          <p:cNvPr id="18" name="TextBox 18"/>
          <p:cNvSpPr txBox="1"/>
          <p:nvPr>
            <p:custDataLst>
              <p:tags r:id="rId9"/>
            </p:custDataLst>
          </p:nvPr>
        </p:nvSpPr>
        <p:spPr>
          <a:xfrm>
            <a:off x="2618166" y="7202133"/>
            <a:ext cx="6400800" cy="2513509"/>
          </a:xfrm>
          <a:prstGeom prst="rect">
            <a:avLst/>
          </a:prstGeom>
        </p:spPr>
        <p:txBody>
          <a:bodyPr wrap="square" lIns="0" tIns="0" rIns="0" bIns="0" rtlCol="0" anchor="t">
            <a:spAutoFit/>
          </a:bodyPr>
          <a:lstStyle/>
          <a:p>
            <a:pPr algn="ctr">
              <a:lnSpc>
                <a:spcPts val="2017"/>
              </a:lnSpc>
            </a:pPr>
            <a:endParaRPr dirty="0"/>
          </a:p>
          <a:p>
            <a:pPr algn="ctr">
              <a:lnSpc>
                <a:spcPts val="2017"/>
              </a:lnSpc>
            </a:pPr>
            <a:r>
              <a:rPr lang="en-US" b="1" dirty="0">
                <a:solidFill>
                  <a:srgbClr val="000000"/>
                </a:solidFill>
                <a:ea typeface="Calibri (MS) Bold"/>
                <a:cs typeface="Calibri (MS) Bold"/>
                <a:sym typeface="Calibri (MS) Bold"/>
              </a:rPr>
              <a:t>Ce </a:t>
            </a:r>
            <a:r>
              <a:rPr lang="en-US" b="1" dirty="0" err="1">
                <a:solidFill>
                  <a:srgbClr val="000000"/>
                </a:solidFill>
                <a:ea typeface="Calibri (MS) Bold"/>
                <a:cs typeface="Calibri (MS) Bold"/>
                <a:sym typeface="Calibri (MS) Bold"/>
              </a:rPr>
              <a:t>que</a:t>
            </a:r>
            <a:r>
              <a:rPr lang="en-US" b="1" dirty="0">
                <a:solidFill>
                  <a:srgbClr val="000000"/>
                </a:solidFill>
                <a:ea typeface="Calibri (MS) Bold"/>
                <a:cs typeface="Calibri (MS) Bold"/>
                <a:sym typeface="Calibri (MS) Bold"/>
              </a:rPr>
              <a:t> </a:t>
            </a:r>
            <a:r>
              <a:rPr lang="en-US" b="1" dirty="0" err="1">
                <a:solidFill>
                  <a:srgbClr val="000000"/>
                </a:solidFill>
                <a:ea typeface="Calibri (MS) Bold"/>
                <a:cs typeface="Calibri (MS) Bold"/>
                <a:sym typeface="Calibri (MS) Bold"/>
              </a:rPr>
              <a:t>disent</a:t>
            </a:r>
            <a:r>
              <a:rPr lang="en-US" b="1" dirty="0">
                <a:solidFill>
                  <a:srgbClr val="000000"/>
                </a:solidFill>
                <a:ea typeface="Calibri (MS) Bold"/>
                <a:cs typeface="Calibri (MS) Bold"/>
                <a:sym typeface="Calibri (MS) Bold"/>
              </a:rPr>
              <a:t> les données :</a:t>
            </a:r>
          </a:p>
          <a:p>
            <a:pPr algn="ctr">
              <a:lnSpc>
                <a:spcPts val="2017"/>
              </a:lnSpc>
            </a:pPr>
            <a:endParaRPr lang="en-US" b="1" dirty="0">
              <a:solidFill>
                <a:srgbClr val="000000"/>
              </a:solidFill>
              <a:ea typeface="Calibri (MS) Bold"/>
              <a:cs typeface="Calibri (MS) Bold"/>
              <a:sym typeface="Calibri (MS) Bold"/>
            </a:endParaRPr>
          </a:p>
          <a:p>
            <a:pPr algn="ctr">
              <a:lnSpc>
                <a:spcPts val="2017"/>
              </a:lnSpc>
              <a:spcBef>
                <a:spcPct val="0"/>
              </a:spcBef>
            </a:pPr>
            <a:r>
              <a:rPr lang="en-US" dirty="0">
                <a:solidFill>
                  <a:srgbClr val="000000"/>
                </a:solidFill>
                <a:ea typeface="Calibri (MS)"/>
                <a:cs typeface="Calibri (MS)"/>
                <a:sym typeface="Calibri (MS)"/>
              </a:rPr>
              <a:t>Parmi les femmes </a:t>
            </a:r>
            <a:r>
              <a:rPr lang="en-US" dirty="0" err="1">
                <a:solidFill>
                  <a:srgbClr val="000000"/>
                </a:solidFill>
                <a:ea typeface="Calibri (MS)"/>
                <a:cs typeface="Calibri (MS)"/>
                <a:sym typeface="Calibri (MS)"/>
              </a:rPr>
              <a:t>ayant</a:t>
            </a:r>
            <a:r>
              <a:rPr lang="en-US" dirty="0">
                <a:solidFill>
                  <a:srgbClr val="000000"/>
                </a:solidFill>
                <a:ea typeface="Calibri (MS)"/>
                <a:cs typeface="Calibri (MS)"/>
                <a:sym typeface="Calibri (MS)"/>
              </a:rPr>
              <a:t> déjà </a:t>
            </a:r>
            <a:r>
              <a:rPr lang="en-US" dirty="0" err="1">
                <a:solidFill>
                  <a:srgbClr val="000000"/>
                </a:solidFill>
                <a:ea typeface="Calibri (MS)"/>
                <a:cs typeface="Calibri (MS)"/>
                <a:sym typeface="Calibri (MS)"/>
              </a:rPr>
              <a:t>été</a:t>
            </a:r>
            <a:r>
              <a:rPr lang="en-US" dirty="0">
                <a:solidFill>
                  <a:srgbClr val="000000"/>
                </a:solidFill>
                <a:ea typeface="Calibri (MS)"/>
                <a:cs typeface="Calibri (MS)"/>
                <a:sym typeface="Calibri (MS)"/>
              </a:rPr>
              <a:t> dans </a:t>
            </a:r>
            <a:r>
              <a:rPr lang="en-US" dirty="0" err="1">
                <a:solidFill>
                  <a:srgbClr val="000000"/>
                </a:solidFill>
                <a:ea typeface="Calibri (MS)"/>
                <a:cs typeface="Calibri (MS)"/>
                <a:sym typeface="Calibri (MS)"/>
              </a:rPr>
              <a:t>une</a:t>
            </a:r>
            <a:r>
              <a:rPr lang="en-US" dirty="0">
                <a:solidFill>
                  <a:srgbClr val="000000"/>
                </a:solidFill>
                <a:ea typeface="Calibri (MS)"/>
                <a:cs typeface="Calibri (MS)"/>
                <a:sym typeface="Calibri (MS)"/>
              </a:rPr>
              <a:t> relation intime, plus de la </a:t>
            </a:r>
            <a:r>
              <a:rPr lang="en-US" dirty="0" err="1">
                <a:solidFill>
                  <a:srgbClr val="000000"/>
                </a:solidFill>
                <a:ea typeface="Calibri (MS)"/>
                <a:cs typeface="Calibri (MS)"/>
                <a:sym typeface="Calibri (MS)"/>
              </a:rPr>
              <a:t>moitié</a:t>
            </a:r>
            <a:r>
              <a:rPr lang="en-US" dirty="0">
                <a:solidFill>
                  <a:srgbClr val="000000"/>
                </a:solidFill>
                <a:ea typeface="Calibri (MS)"/>
                <a:cs typeface="Calibri (MS)"/>
                <a:sym typeface="Calibri (MS)"/>
              </a:rPr>
              <a:t> (55 %) des femmes </a:t>
            </a:r>
            <a:r>
              <a:rPr lang="en-US" dirty="0" err="1">
                <a:solidFill>
                  <a:srgbClr val="000000"/>
                </a:solidFill>
                <a:ea typeface="Calibri (MS)"/>
                <a:cs typeface="Calibri (MS)"/>
                <a:sym typeface="Calibri (MS)"/>
              </a:rPr>
              <a:t>en</a:t>
            </a:r>
            <a:r>
              <a:rPr lang="en-US" dirty="0">
                <a:solidFill>
                  <a:srgbClr val="000000"/>
                </a:solidFill>
                <a:ea typeface="Calibri (MS)"/>
                <a:cs typeface="Calibri (MS)"/>
                <a:sym typeface="Calibri (MS)"/>
              </a:rPr>
              <a:t> situation de handicap </a:t>
            </a:r>
            <a:r>
              <a:rPr lang="en-US" dirty="0" err="1">
                <a:solidFill>
                  <a:srgbClr val="000000"/>
                </a:solidFill>
                <a:ea typeface="Calibri (MS)"/>
                <a:cs typeface="Calibri (MS)"/>
                <a:sym typeface="Calibri (MS)"/>
              </a:rPr>
              <a:t>avaient</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subi</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une</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forme</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quelconque</a:t>
            </a:r>
            <a:r>
              <a:rPr lang="en-US" dirty="0">
                <a:solidFill>
                  <a:srgbClr val="000000"/>
                </a:solidFill>
                <a:ea typeface="Calibri (MS)"/>
                <a:cs typeface="Calibri (MS)"/>
                <a:sym typeface="Calibri (MS)"/>
              </a:rPr>
              <a:t> de violence de la part d'un </a:t>
            </a:r>
            <a:r>
              <a:rPr lang="en-US" dirty="0" err="1">
                <a:solidFill>
                  <a:srgbClr val="000000"/>
                </a:solidFill>
                <a:ea typeface="Calibri (MS)"/>
                <a:cs typeface="Calibri (MS)"/>
                <a:sym typeface="Calibri (MS)"/>
              </a:rPr>
              <a:t>partenaire</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durant</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leur</a:t>
            </a:r>
            <a:r>
              <a:rPr lang="en-US" dirty="0">
                <a:solidFill>
                  <a:srgbClr val="000000"/>
                </a:solidFill>
                <a:ea typeface="Calibri (MS)"/>
                <a:cs typeface="Calibri (MS)"/>
                <a:sym typeface="Calibri (MS)"/>
              </a:rPr>
              <a:t> vie (</a:t>
            </a:r>
            <a:r>
              <a:rPr lang="en-US" dirty="0" err="1">
                <a:solidFill>
                  <a:srgbClr val="000000"/>
                </a:solidFill>
                <a:ea typeface="Calibri (MS)"/>
                <a:cs typeface="Calibri (MS)"/>
                <a:sym typeface="Calibri (MS)"/>
              </a:rPr>
              <a:t>depuis</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l'âge</a:t>
            </a:r>
            <a:r>
              <a:rPr lang="en-US" dirty="0">
                <a:solidFill>
                  <a:srgbClr val="000000"/>
                </a:solidFill>
                <a:ea typeface="Calibri (MS)"/>
                <a:cs typeface="Calibri (MS)"/>
                <a:sym typeface="Calibri (MS)"/>
              </a:rPr>
              <a:t> de 15 </a:t>
            </a:r>
            <a:r>
              <a:rPr lang="en-US" dirty="0" err="1">
                <a:solidFill>
                  <a:srgbClr val="000000"/>
                </a:solidFill>
                <a:ea typeface="Calibri (MS)"/>
                <a:cs typeface="Calibri (MS)"/>
                <a:sym typeface="Calibri (MS)"/>
              </a:rPr>
              <a:t>ans</a:t>
            </a:r>
            <a:r>
              <a:rPr lang="en-US" dirty="0">
                <a:solidFill>
                  <a:srgbClr val="000000"/>
                </a:solidFill>
                <a:ea typeface="Calibri (MS)"/>
                <a:cs typeface="Calibri (MS)"/>
                <a:sym typeface="Calibri (MS)"/>
              </a:rPr>
              <a:t>), </a:t>
            </a:r>
            <a:r>
              <a:rPr lang="en-US" dirty="0" err="1">
                <a:solidFill>
                  <a:srgbClr val="000000"/>
                </a:solidFill>
                <a:ea typeface="Calibri (MS)"/>
                <a:cs typeface="Calibri (MS)"/>
                <a:sym typeface="Calibri (MS)"/>
              </a:rPr>
              <a:t>comparativement</a:t>
            </a:r>
            <a:r>
              <a:rPr lang="en-US" dirty="0">
                <a:solidFill>
                  <a:srgbClr val="000000"/>
                </a:solidFill>
                <a:ea typeface="Calibri (MS)"/>
                <a:cs typeface="Calibri (MS)"/>
                <a:sym typeface="Calibri (MS)"/>
              </a:rPr>
              <a:t> à 37 % des femmes sans handicap.</a:t>
            </a:r>
            <a:br>
              <a:rPr lang="en-US" dirty="0">
                <a:solidFill>
                  <a:srgbClr val="000000"/>
                </a:solidFill>
                <a:ea typeface="Calibri (MS)"/>
                <a:cs typeface="Calibri (MS)"/>
                <a:sym typeface="Calibri (MS)"/>
              </a:rPr>
            </a:br>
            <a:endParaRPr lang="en-US" dirty="0">
              <a:solidFill>
                <a:srgbClr val="000000"/>
              </a:solidFill>
              <a:ea typeface="Calibri (MS)"/>
              <a:cs typeface="Calibri (MS)"/>
              <a:sym typeface="Calibri (MS)"/>
            </a:endParaRPr>
          </a:p>
          <a:p>
            <a:pPr algn="r">
              <a:lnSpc>
                <a:spcPts val="1537"/>
              </a:lnSpc>
              <a:spcBef>
                <a:spcPct val="0"/>
              </a:spcBef>
            </a:pPr>
            <a:r>
              <a:rPr lang="en-US" dirty="0">
                <a:solidFill>
                  <a:srgbClr val="000000"/>
                </a:solidFill>
                <a:ea typeface="Calibri (MS)"/>
                <a:cs typeface="Calibri (MS)"/>
                <a:sym typeface="Calibri (MS)"/>
              </a:rPr>
              <a:t>Source : </a:t>
            </a:r>
            <a:r>
              <a:rPr lang="en-US" dirty="0">
                <a:solidFill>
                  <a:srgbClr val="000000"/>
                </a:solidFill>
                <a:ea typeface="Calibri (MS)"/>
                <a:cs typeface="Calibri (MS)"/>
                <a:sym typeface="Calibri (MS)"/>
                <a:hlinkClick r:id="rId12"/>
              </a:rPr>
              <a:t>www.150.statcan.gc.ca</a:t>
            </a:r>
            <a:endParaRPr lang="en-US" dirty="0">
              <a:solidFill>
                <a:srgbClr val="000000"/>
              </a:solidFill>
              <a:ea typeface="Calibri (MS)"/>
              <a:cs typeface="Calibri (MS)"/>
              <a:sym typeface="Calibri (MS)"/>
            </a:endParaRPr>
          </a:p>
        </p:txBody>
      </p:sp>
      <p:sp>
        <p:nvSpPr>
          <p:cNvPr id="19" name="ZoneTexte 18">
            <a:extLst>
              <a:ext uri="{FF2B5EF4-FFF2-40B4-BE49-F238E27FC236}">
                <a16:creationId xmlns:a16="http://schemas.microsoft.com/office/drawing/2014/main" id="{67EA0CFD-D25F-ACF5-22D4-944CDF236B3A}"/>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967E1CC0-32F5-DDE8-EC68-845AB65CC2D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76AA484-22DA-CCD9-8957-21782FEA5118}"/>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0546CD44-D493-2DD3-5ECE-67E63E185B7C}"/>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66E24600-F46C-3DE5-BD9F-67449A1AF5E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F75A6501-7D90-F73D-C26F-25CD7097EDE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9C37DB8B-139C-01F6-1FD2-D379FB034C46}"/>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048DF7A8-2484-C989-80D4-1E4FBEDDE56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2F58000D-2F56-ECC1-87F7-0243747A459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9A71FAB8-C8F0-B207-C436-3BED1865E96C}"/>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2DCFCB8D-4D4C-4AD5-6DD7-D148F9C747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7F83B68B-F28B-63F1-70E2-28FA7631D84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77E72407-CD3B-B936-19B5-B09296658F27}"/>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DFE11022-03A0-3122-2136-64A134F0B525}"/>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25D6C5DC-CDBD-66DE-DC9E-AF162EE5964D}"/>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0EE68564-F37C-5BDF-60C2-326E2F29AC76}"/>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9021AEB4-BF8B-9CBF-19BF-3027271061A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0A1E8BF9-1EEF-CCB0-1C14-F91F93D45EFA}"/>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82B0B3CF-84C0-AC9B-DB41-9E2A818EE976}"/>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9A21D59E-14CE-3A00-4C1D-02FB42A20676}"/>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2FDE27F3-9C0C-9676-CAA9-BBF9339FF0FE}"/>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59422C64-9157-4C66-2F34-A983BD40DCD8}"/>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72AB5227-ADBD-E086-E986-B16D1CFCD1C9}"/>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F24714DA-20E7-93BC-D7ED-6E2B1E3D77DF}"/>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F497A9E8-0233-90E7-CA7E-679384C47EE3}"/>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561DE68E-E237-FAA9-EE87-94F835E02E7E}"/>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1C258CC2-2462-305D-4ECD-A71CAE18D5AC}"/>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3A65584A-07E7-486B-1A69-90EA03368495}"/>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6143D696-C5E5-9508-B546-F7A6AF48B9F3}"/>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69D02A9F-D768-3BDF-2F75-266D6F354595}"/>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3F96C088-FB47-FBCC-1DBC-F8E84C3BFC0D}"/>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B2667CAC-A589-658A-4DDB-5D15101ECED1}"/>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B61B15C7-59D4-13F0-8583-720D9C4CF9F6}"/>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E226A4BD-628B-C29B-1706-0C74A328C0C6}"/>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DBB03CCD-24F6-70CD-201C-0C2E010EAE6E}"/>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2F2F8B33-93D0-9DF5-51AD-1CBB166E8B36}"/>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F7136B0E-2A53-70F4-C3E3-1DA0364158C4}"/>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13E6F556-740D-2655-4828-28F4D9E3ACB2}"/>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378E7507-309E-2CBC-47E9-D600011DA7CA}"/>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BCBCBD65-FCD2-F052-2845-ADBFC5D4A742}"/>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3A8D6FE4-9E93-08C7-16A3-DBC61A57DEE6}"/>
              </a:ext>
            </a:extLst>
          </p:cNvPr>
          <p:cNvSpPr txBox="1"/>
          <p:nvPr>
            <p:custDataLst>
              <p:tags r:id="rId12"/>
            </p:custDataLst>
          </p:nvPr>
        </p:nvSpPr>
        <p:spPr>
          <a:xfrm>
            <a:off x="16873244" y="108957"/>
            <a:ext cx="1876654" cy="461665"/>
          </a:xfrm>
          <a:prstGeom prst="rect">
            <a:avLst/>
          </a:prstGeom>
          <a:noFill/>
        </p:spPr>
        <p:txBody>
          <a:bodyPr wrap="square" rtlCol="0">
            <a:spAutoFit/>
          </a:bodyPr>
          <a:lstStyle/>
          <a:p>
            <a:r>
              <a:rPr lang="fr-CA" sz="2400" dirty="0"/>
              <a:t>Mythe 2</a:t>
            </a:r>
          </a:p>
        </p:txBody>
      </p:sp>
    </p:spTree>
    <p:extLst>
      <p:ext uri="{BB962C8B-B14F-4D97-AF65-F5344CB8AC3E}">
        <p14:creationId xmlns:p14="http://schemas.microsoft.com/office/powerpoint/2010/main" val="1994945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3</a:t>
            </a:r>
          </a:p>
        </p:txBody>
      </p:sp>
      <p:sp>
        <p:nvSpPr>
          <p:cNvPr id="35" name="TextBox 35"/>
          <p:cNvSpPr txBox="1"/>
          <p:nvPr>
            <p:custDataLst>
              <p:tags r:id="rId12"/>
            </p:custDataLst>
          </p:nvPr>
        </p:nvSpPr>
        <p:spPr>
          <a:xfrm>
            <a:off x="5501600" y="5134266"/>
            <a:ext cx="6823831" cy="1198879"/>
          </a:xfrm>
          <a:prstGeom prst="rect">
            <a:avLst/>
          </a:prstGeom>
        </p:spPr>
        <p:txBody>
          <a:bodyPr lIns="0" tIns="0" rIns="0" bIns="0" rtlCol="0" anchor="t">
            <a:spAutoFit/>
          </a:bodyPr>
          <a:lstStyle/>
          <a:p>
            <a:pPr algn="ctr">
              <a:lnSpc>
                <a:spcPts val="3220"/>
              </a:lnSpc>
            </a:pPr>
            <a:r>
              <a:rPr lang="en-US" sz="2300">
                <a:solidFill>
                  <a:srgbClr val="FFFFFF"/>
                </a:solidFill>
                <a:latin typeface="Cloud Soft"/>
                <a:ea typeface="Cloud Soft"/>
                <a:cs typeface="Cloud Soft"/>
                <a:sym typeface="Cloud Soft"/>
              </a:rPr>
              <a:t>« Depuis toujours, les femmes s’occupent des enfants. C’est biologique, on ne peut pas aller contre la nature.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863306" y="35492"/>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915947" y="967299"/>
            <a:ext cx="17263771" cy="7145546"/>
          </a:xfrm>
          <a:prstGeom prst="rect">
            <a:avLst/>
          </a:prstGeom>
        </p:spPr>
        <p:txBody>
          <a:bodyPr lIns="0" tIns="0" rIns="0" bIns="0" rtlCol="0" anchor="t">
            <a:spAutoFit/>
          </a:bodyPr>
          <a:lstStyle/>
          <a:p>
            <a:pPr algn="l">
              <a:lnSpc>
                <a:spcPts val="1983"/>
              </a:lnSpc>
            </a:pPr>
            <a:r>
              <a:rPr lang="fr-CA" sz="1803" noProof="0" dirty="0">
                <a:solidFill>
                  <a:srgbClr val="000000"/>
                </a:solidFill>
                <a:latin typeface="Calibri (MS)"/>
                <a:ea typeface="Calibri (MS)"/>
                <a:cs typeface="Calibri (MS)"/>
                <a:sym typeface="Calibri (MS)"/>
              </a:rPr>
              <a:t>Cette idée semble logique pour plusieurs personnes parce qu’elle repose sur une observation simple : les femmes donnent naissance aux enfants et sont associées à la maternité dans l’histoire. </a:t>
            </a:r>
          </a:p>
          <a:p>
            <a:pPr algn="l">
              <a:lnSpc>
                <a:spcPts val="1983"/>
              </a:lnSpc>
            </a:pPr>
            <a:endParaRPr lang="fr-CA" sz="1803" noProof="0" dirty="0">
              <a:solidFill>
                <a:srgbClr val="000000"/>
              </a:solidFill>
              <a:latin typeface="Calibri (MS)"/>
              <a:ea typeface="Calibri (MS)"/>
              <a:cs typeface="Calibri (MS)"/>
              <a:sym typeface="Calibri (MS)"/>
            </a:endParaRPr>
          </a:p>
          <a:p>
            <a:pPr algn="l">
              <a:lnSpc>
                <a:spcPts val="1983"/>
              </a:lnSpc>
            </a:pPr>
            <a:r>
              <a:rPr lang="fr-CA" sz="1803" noProof="0" dirty="0">
                <a:solidFill>
                  <a:srgbClr val="000000"/>
                </a:solidFill>
                <a:latin typeface="Calibri (MS)"/>
                <a:ea typeface="Calibri (MS)"/>
                <a:cs typeface="Calibri (MS)"/>
                <a:sym typeface="Calibri (MS)"/>
              </a:rPr>
              <a:t>L’argument de la femme et de l’homme des cavernes est un peu simpliste et réducteur... </a:t>
            </a:r>
          </a:p>
          <a:p>
            <a:pPr algn="l">
              <a:lnSpc>
                <a:spcPts val="1983"/>
              </a:lnSpc>
            </a:pPr>
            <a:r>
              <a:rPr lang="fr-CA" sz="1803" noProof="0" dirty="0">
                <a:solidFill>
                  <a:srgbClr val="000000"/>
                </a:solidFill>
                <a:latin typeface="Calibri (MS)"/>
                <a:ea typeface="Calibri (MS)"/>
                <a:cs typeface="Calibri (MS)"/>
                <a:sym typeface="Calibri (MS)"/>
              </a:rPr>
              <a:t>Vous en connaissez beaucoup, vous, des hommes dont l’activité principale est la chasse? De plus, dans plusieurs sociétés, y compris certaines sociétés autochtones, les hommes ont aussi occupé une place importante dans le soin et l’éducation des enfants. Bien sûr, dans l’histoire occidentale, on a souvent associé le soin des enfants aux femmes, car pendant longtemps les rôles entre les hommes et les femmes étaient très divisés et influencés par des normes sociales et culturelles. Cela a d’ailleurs contribué à réduire les femmes presque exclusivement au rôle de mère.</a:t>
            </a:r>
          </a:p>
          <a:p>
            <a:pPr algn="l">
              <a:lnSpc>
                <a:spcPts val="1983"/>
              </a:lnSpc>
            </a:pPr>
            <a:endParaRPr lang="fr-CA" sz="1803" noProof="0" dirty="0">
              <a:solidFill>
                <a:srgbClr val="000000"/>
              </a:solidFill>
              <a:latin typeface="Calibri (MS)"/>
              <a:ea typeface="Calibri (MS)"/>
              <a:cs typeface="Calibri (MS)"/>
              <a:sym typeface="Calibri (MS)"/>
            </a:endParaRPr>
          </a:p>
          <a:p>
            <a:pPr algn="l">
              <a:lnSpc>
                <a:spcPts val="1983"/>
              </a:lnSpc>
            </a:pPr>
            <a:r>
              <a:rPr lang="fr-CA" sz="1803" noProof="0" dirty="0">
                <a:solidFill>
                  <a:srgbClr val="000000"/>
                </a:solidFill>
                <a:latin typeface="Calibri (MS)"/>
                <a:ea typeface="Calibri (MS)"/>
                <a:cs typeface="Calibri (MS)"/>
                <a:sym typeface="Calibri (MS)"/>
              </a:rPr>
              <a:t>Mais d'où vient cette idée que les femmes seraient « naturellement » faites pour s’occuper des enfants ? Des penseuses féministes de partout dans le monde ont mis le doigt sur ce mécanisme depuis longtemps : qualifier quelque chose de « naturel » est une façon de le rendre invisible, indiscutable, et surtout non négociable !</a:t>
            </a:r>
          </a:p>
          <a:p>
            <a:pPr algn="l">
              <a:lnSpc>
                <a:spcPts val="1983"/>
              </a:lnSpc>
            </a:pPr>
            <a:r>
              <a:rPr lang="fr-CA" sz="1803" noProof="0" dirty="0">
                <a:solidFill>
                  <a:srgbClr val="000000"/>
                </a:solidFill>
                <a:latin typeface="Calibri (MS)"/>
                <a:ea typeface="Calibri (MS)"/>
                <a:cs typeface="Calibri (MS)"/>
                <a:sym typeface="Calibri (MS)"/>
              </a:rPr>
              <a:t>Quand le travail domestique et la charge mentale sont présentés comme des instincts féminins, ils cessent d'être reconnus comme du vrai travail, et donc, on ne les rémunère pas, on ne les partage pas, et on ne les soutient pas collectivement.</a:t>
            </a:r>
          </a:p>
          <a:p>
            <a:pPr algn="l">
              <a:lnSpc>
                <a:spcPts val="1983"/>
              </a:lnSpc>
            </a:pPr>
            <a:endParaRPr lang="fr-CA" sz="1803" noProof="0" dirty="0">
              <a:solidFill>
                <a:srgbClr val="000000"/>
              </a:solidFill>
              <a:latin typeface="Calibri (MS)"/>
              <a:ea typeface="Calibri (MS)"/>
              <a:cs typeface="Calibri (MS)"/>
              <a:sym typeface="Calibri (MS)"/>
            </a:endParaRPr>
          </a:p>
          <a:p>
            <a:pPr algn="l">
              <a:lnSpc>
                <a:spcPts val="1983"/>
              </a:lnSpc>
            </a:pPr>
            <a:r>
              <a:rPr lang="fr-CA" sz="1803" noProof="0" dirty="0">
                <a:solidFill>
                  <a:srgbClr val="000000"/>
                </a:solidFill>
                <a:latin typeface="Calibri (MS)"/>
                <a:ea typeface="Calibri (MS)"/>
                <a:cs typeface="Calibri (MS)"/>
                <a:sym typeface="Calibri (MS)"/>
              </a:rPr>
              <a:t>En gros, présenter comme « naturel » le fait que les femmes restent à la maison pendant que les hommes travaillent à l’extérieur a permis au système économique et social que l’on connaît aujourd’hui de fonctionner en s’appuyant sur une énorme quantité de travail gratuit : les soins aux enfants, l’entretien du foyer, l’organisation de la vie familiale. Sans ce travail, plusieurs aspects de notre société ne fonctionneraient tout simplement pas. Pourtant, ce travail reste encore aujourd’hui peu valorisé et rarement rémunéré. Et c’est en partie parce qu’il a longtemps été présenté comme quelque chose de « naturel » chez les femmes.</a:t>
            </a:r>
          </a:p>
          <a:p>
            <a:pPr algn="l">
              <a:lnSpc>
                <a:spcPts val="1983"/>
              </a:lnSpc>
            </a:pPr>
            <a:endParaRPr lang="fr-CA" sz="1803" noProof="0" dirty="0">
              <a:solidFill>
                <a:srgbClr val="000000"/>
              </a:solidFill>
              <a:latin typeface="Calibri (MS)"/>
              <a:ea typeface="Calibri (MS)"/>
              <a:cs typeface="Calibri (MS)"/>
              <a:sym typeface="Calibri (MS)"/>
            </a:endParaRPr>
          </a:p>
          <a:p>
            <a:pPr algn="l">
              <a:lnSpc>
                <a:spcPts val="1983"/>
              </a:lnSpc>
            </a:pPr>
            <a:r>
              <a:rPr lang="fr-CA" sz="1803" noProof="0" dirty="0">
                <a:solidFill>
                  <a:srgbClr val="000000"/>
                </a:solidFill>
                <a:latin typeface="Calibri (MS)"/>
                <a:ea typeface="Calibri (MS)"/>
                <a:cs typeface="Calibri (MS)"/>
                <a:sym typeface="Calibri (MS)"/>
              </a:rPr>
              <a:t>En réalité, ce rôle n’a rien de naturel. Il s’agit d’une construction sociale, et aujourd’hui, même si les femmes ne sont plus réduites au rôle de mère au foyer, ces représentations et ces attentes persistent et se perpétuent à travers la socialisation et les normes associées au genre. En effet, plusieurs responsabilités familiales sont encore perçues comme relevant davantage des femmes. Par exemple, dans l’imaginaire collectif, une maison bien entretenue ou des enfants bien élevés sont souvent considérés comme le reflet du travail d’une mère. À l’inverse, lorsque ces attentes ne sont pas remplies, c’est souvent la femme qui est jugée plus sévèrement.</a:t>
            </a:r>
          </a:p>
          <a:p>
            <a:pPr algn="l">
              <a:lnSpc>
                <a:spcPts val="2313"/>
              </a:lnSpc>
            </a:pPr>
            <a:endParaRPr lang="en-US" sz="1803" dirty="0">
              <a:solidFill>
                <a:srgbClr val="000000"/>
              </a:solidFill>
              <a:latin typeface="Calibri (MS)"/>
              <a:ea typeface="Calibri (MS)"/>
              <a:cs typeface="Calibri (MS)"/>
              <a:sym typeface="Calibri (MS)"/>
            </a:endParaRPr>
          </a:p>
          <a:p>
            <a:pPr algn="l">
              <a:lnSpc>
                <a:spcPts val="2313"/>
              </a:lnSpc>
            </a:pPr>
            <a:endParaRPr lang="en-US" sz="1803" dirty="0">
              <a:solidFill>
                <a:srgbClr val="000000"/>
              </a:solidFill>
              <a:latin typeface="Calibri (MS)"/>
              <a:ea typeface="Calibri (MS)"/>
              <a:cs typeface="Calibri (MS)"/>
              <a:sym typeface="Calibri (MS)"/>
            </a:endParaRPr>
          </a:p>
          <a:p>
            <a:pPr algn="r">
              <a:lnSpc>
                <a:spcPts val="1542"/>
              </a:lnSpc>
            </a:pPr>
            <a:r>
              <a:rPr lang="en-US" sz="1402" dirty="0">
                <a:solidFill>
                  <a:srgbClr val="000000"/>
                </a:solidFill>
                <a:latin typeface="Calibri (MS)"/>
                <a:ea typeface="Calibri (MS)"/>
                <a:cs typeface="Calibri (MS)"/>
                <a:sym typeface="Calibri (MS)"/>
              </a:rPr>
              <a:t>Sources: Oxfam-Québec - </a:t>
            </a:r>
            <a:r>
              <a:rPr lang="en-US" sz="1402" i="1" dirty="0">
                <a:solidFill>
                  <a:srgbClr val="000000"/>
                </a:solidFill>
                <a:latin typeface="Calibri (MS)"/>
                <a:ea typeface="Calibri (MS)"/>
                <a:cs typeface="Calibri (MS)"/>
                <a:sym typeface="Calibri (MS)"/>
              </a:rPr>
              <a:t>Guide de </a:t>
            </a:r>
            <a:r>
              <a:rPr lang="en-US" sz="1402" i="1" dirty="0" err="1">
                <a:solidFill>
                  <a:srgbClr val="000000"/>
                </a:solidFill>
                <a:latin typeface="Calibri (MS)"/>
                <a:ea typeface="Calibri (MS)"/>
                <a:cs typeface="Calibri (MS)"/>
                <a:sym typeface="Calibri (MS)"/>
              </a:rPr>
              <a:t>survie</a:t>
            </a:r>
            <a:r>
              <a:rPr lang="en-US" sz="1402" i="1" dirty="0">
                <a:solidFill>
                  <a:srgbClr val="000000"/>
                </a:solidFill>
                <a:latin typeface="Calibri (MS)"/>
                <a:ea typeface="Calibri (MS)"/>
                <a:cs typeface="Calibri (MS)"/>
                <a:sym typeface="Calibri (MS)"/>
              </a:rPr>
              <a:t> aux soupers de famille</a:t>
            </a:r>
            <a:r>
              <a:rPr lang="en-US" sz="1402" dirty="0">
                <a:solidFill>
                  <a:srgbClr val="000000"/>
                </a:solidFill>
                <a:latin typeface="Calibri (MS)"/>
                <a:ea typeface="Calibri (MS)"/>
                <a:cs typeface="Calibri (MS)"/>
                <a:sym typeface="Calibri (MS)"/>
              </a:rPr>
              <a:t> et Silvia Federici</a:t>
            </a:r>
            <a:r>
              <a:rPr lang="en-US" sz="1402" i="1" dirty="0">
                <a:solidFill>
                  <a:srgbClr val="000000"/>
                </a:solidFill>
                <a:latin typeface="Calibri (MS)"/>
                <a:ea typeface="Calibri (MS)"/>
                <a:cs typeface="Calibri (MS)"/>
                <a:sym typeface="Calibri (MS)"/>
              </a:rPr>
              <a:t>, Caliban and the Witch</a:t>
            </a:r>
            <a:r>
              <a:rPr lang="en-US" sz="1402" dirty="0">
                <a:solidFill>
                  <a:srgbClr val="000000"/>
                </a:solidFill>
                <a:latin typeface="Calibri (MS)"/>
                <a:ea typeface="Calibri (MS)"/>
                <a:cs typeface="Calibri (MS)"/>
                <a:sym typeface="Calibri (MS)"/>
              </a:rPr>
              <a:t>, 2004  </a:t>
            </a:r>
          </a:p>
          <a:p>
            <a:pPr algn="l">
              <a:lnSpc>
                <a:spcPts val="1472"/>
              </a:lnSpc>
            </a:pPr>
            <a:endParaRPr lang="en-US" sz="1402" dirty="0">
              <a:solidFill>
                <a:srgbClr val="000000"/>
              </a:solidFill>
              <a:latin typeface="Calibri (MS)"/>
              <a:ea typeface="Calibri (MS)"/>
              <a:cs typeface="Calibri (MS)"/>
              <a:sym typeface="Calibri (MS)"/>
            </a:endParaRPr>
          </a:p>
          <a:p>
            <a:pPr algn="l">
              <a:lnSpc>
                <a:spcPts val="981"/>
              </a:lnSpc>
            </a:pPr>
            <a:endParaRPr lang="en-US" sz="1402" dirty="0">
              <a:solidFill>
                <a:srgbClr val="000000"/>
              </a:solidFill>
              <a:latin typeface="Calibri (MS)"/>
              <a:ea typeface="Calibri (MS)"/>
              <a:cs typeface="Calibri (MS)"/>
              <a:sym typeface="Calibri (MS)"/>
            </a:endParaRPr>
          </a:p>
          <a:p>
            <a:pPr algn="l">
              <a:lnSpc>
                <a:spcPts val="981"/>
              </a:lnSpc>
            </a:pPr>
            <a:endParaRPr lang="en-US" sz="1402"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1676400" y="6928483"/>
            <a:ext cx="6629401" cy="3091817"/>
            <a:chOff x="0" y="33810"/>
            <a:chExt cx="1867405" cy="869988"/>
          </a:xfrm>
        </p:grpSpPr>
        <p:sp>
          <p:nvSpPr>
            <p:cNvPr id="15" name="Freeform 15"/>
            <p:cNvSpPr/>
            <p:nvPr/>
          </p:nvSpPr>
          <p:spPr>
            <a:xfrm>
              <a:off x="0" y="90322"/>
              <a:ext cx="1867405" cy="813476"/>
            </a:xfrm>
            <a:custGeom>
              <a:avLst/>
              <a:gdLst/>
              <a:ahLst/>
              <a:cxnLst/>
              <a:rect l="l" t="t" r="r" b="b"/>
              <a:pathLst>
                <a:path w="1867405" h="813476">
                  <a:moveTo>
                    <a:pt x="13103" y="0"/>
                  </a:moveTo>
                  <a:lnTo>
                    <a:pt x="1854302" y="0"/>
                  </a:lnTo>
                  <a:cubicBezTo>
                    <a:pt x="1857777" y="0"/>
                    <a:pt x="1861110" y="1380"/>
                    <a:pt x="1863567" y="3838"/>
                  </a:cubicBezTo>
                  <a:cubicBezTo>
                    <a:pt x="1866024" y="6295"/>
                    <a:pt x="1867405" y="9628"/>
                    <a:pt x="1867405" y="13103"/>
                  </a:cubicBezTo>
                  <a:lnTo>
                    <a:pt x="1867405" y="800373"/>
                  </a:lnTo>
                  <a:cubicBezTo>
                    <a:pt x="1867405" y="807609"/>
                    <a:pt x="1861539" y="813476"/>
                    <a:pt x="1854302" y="813476"/>
                  </a:cubicBezTo>
                  <a:lnTo>
                    <a:pt x="13103" y="813476"/>
                  </a:lnTo>
                  <a:cubicBezTo>
                    <a:pt x="5866" y="813476"/>
                    <a:pt x="0" y="807609"/>
                    <a:pt x="0" y="800373"/>
                  </a:cubicBezTo>
                  <a:lnTo>
                    <a:pt x="0" y="13103"/>
                  </a:lnTo>
                  <a:cubicBezTo>
                    <a:pt x="0" y="5866"/>
                    <a:pt x="5866" y="0"/>
                    <a:pt x="13103" y="0"/>
                  </a:cubicBezTo>
                  <a:close/>
                </a:path>
              </a:pathLst>
            </a:custGeom>
            <a:solidFill>
              <a:srgbClr val="3F4A9F"/>
            </a:solidFill>
            <a:ln w="38100" cap="sq">
              <a:solidFill>
                <a:srgbClr val="FFFFFF"/>
              </a:solidFill>
              <a:prstDash val="solid"/>
              <a:miter/>
            </a:ln>
          </p:spPr>
          <p:txBody>
            <a:bodyPr/>
            <a:lstStyle/>
            <a:p>
              <a:endParaRPr lang="fr-FR"/>
            </a:p>
          </p:txBody>
        </p:sp>
        <p:sp>
          <p:nvSpPr>
            <p:cNvPr id="16" name="TextBox 16"/>
            <p:cNvSpPr txBox="1"/>
            <p:nvPr/>
          </p:nvSpPr>
          <p:spPr>
            <a:xfrm>
              <a:off x="0" y="33810"/>
              <a:ext cx="1762042" cy="809094"/>
            </a:xfrm>
            <a:prstGeom prst="rect">
              <a:avLst/>
            </a:prstGeom>
          </p:spPr>
          <p:txBody>
            <a:bodyPr lIns="50800" tIns="50800" rIns="50800" bIns="50800" rtlCol="0" anchor="ctr"/>
            <a:lstStyle/>
            <a:p>
              <a:pPr algn="ctr">
                <a:lnSpc>
                  <a:spcPts val="2399"/>
                </a:lnSpc>
              </a:pPr>
              <a:r>
                <a:rPr lang="en-US" sz="1999" b="1" dirty="0">
                  <a:solidFill>
                    <a:srgbClr val="FFFFFF"/>
                  </a:solidFill>
                  <a:latin typeface="Calibri (MS) Bold"/>
                  <a:ea typeface="Calibri (MS) Bold"/>
                  <a:cs typeface="Calibri (MS) Bold"/>
                  <a:sym typeface="Calibri (MS) Bold"/>
                </a:rPr>
                <a:t>Regard sur les faits </a:t>
              </a:r>
            </a:p>
            <a:p>
              <a:pPr algn="ctr">
                <a:lnSpc>
                  <a:spcPts val="1800"/>
                </a:lnSpc>
              </a:pPr>
              <a:r>
                <a:rPr lang="en-US" sz="1500" b="1" dirty="0">
                  <a:solidFill>
                    <a:srgbClr val="FFFFFF"/>
                  </a:solidFill>
                  <a:latin typeface="Calibri (MS) Bold"/>
                  <a:ea typeface="Calibri (MS) Bold"/>
                  <a:cs typeface="Calibri (MS) Bold"/>
                  <a:sym typeface="Calibri (MS) Bold"/>
                </a:rPr>
                <a:t> </a:t>
              </a:r>
            </a:p>
            <a:p>
              <a:pPr marL="323852" lvl="1" indent="-161926" algn="l">
                <a:lnSpc>
                  <a:spcPts val="1800"/>
                </a:lnSpc>
                <a:buFont typeface="Arial"/>
                <a:buChar char="•"/>
              </a:pPr>
              <a:r>
                <a:rPr lang="en-US" sz="1500" dirty="0">
                  <a:solidFill>
                    <a:srgbClr val="FFFFFF"/>
                  </a:solidFill>
                  <a:latin typeface="Calibri (MS)"/>
                  <a:ea typeface="Calibri (MS)"/>
                  <a:cs typeface="Calibri (MS)"/>
                  <a:sym typeface="Calibri (MS)"/>
                </a:rPr>
                <a:t>Au Québec, les femmes </a:t>
              </a:r>
              <a:r>
                <a:rPr lang="en-US" sz="1500" dirty="0" err="1">
                  <a:solidFill>
                    <a:srgbClr val="FFFFFF"/>
                  </a:solidFill>
                  <a:latin typeface="Calibri (MS)"/>
                  <a:ea typeface="Calibri (MS)"/>
                  <a:cs typeface="Calibri (MS)"/>
                  <a:sym typeface="Calibri (MS)"/>
                </a:rPr>
                <a:t>déclarent</a:t>
              </a:r>
              <a:r>
                <a:rPr lang="en-US" sz="1500" dirty="0">
                  <a:solidFill>
                    <a:srgbClr val="FFFFFF"/>
                  </a:solidFill>
                  <a:latin typeface="Calibri (MS)"/>
                  <a:ea typeface="Calibri (MS)"/>
                  <a:cs typeface="Calibri (MS)"/>
                  <a:sym typeface="Calibri (MS)"/>
                </a:rPr>
                <a:t> passer 3,7 </a:t>
              </a:r>
              <a:r>
                <a:rPr lang="en-US" sz="1500" dirty="0" err="1">
                  <a:solidFill>
                    <a:srgbClr val="FFFFFF"/>
                  </a:solidFill>
                  <a:latin typeface="Calibri (MS)"/>
                  <a:ea typeface="Calibri (MS)"/>
                  <a:cs typeface="Calibri (MS)"/>
                  <a:sym typeface="Calibri (MS)"/>
                </a:rPr>
                <a:t>heures</a:t>
              </a:r>
              <a:r>
                <a:rPr lang="en-US" sz="1500" dirty="0">
                  <a:solidFill>
                    <a:srgbClr val="FFFFFF"/>
                  </a:solidFill>
                  <a:latin typeface="Calibri (MS)"/>
                  <a:ea typeface="Calibri (MS)"/>
                  <a:cs typeface="Calibri (MS)"/>
                  <a:sym typeface="Calibri (MS)"/>
                </a:rPr>
                <a:t> par jour à </a:t>
              </a:r>
              <a:r>
                <a:rPr lang="en-US" sz="1500" dirty="0" err="1">
                  <a:solidFill>
                    <a:srgbClr val="FFFFFF"/>
                  </a:solidFill>
                  <a:latin typeface="Calibri (MS)"/>
                  <a:ea typeface="Calibri (MS)"/>
                  <a:cs typeface="Calibri (MS)"/>
                  <a:sym typeface="Calibri (MS)"/>
                </a:rPr>
                <a:t>effectuer</a:t>
              </a:r>
              <a:r>
                <a:rPr lang="en-US" sz="1500" dirty="0">
                  <a:solidFill>
                    <a:srgbClr val="FFFFFF"/>
                  </a:solidFill>
                  <a:latin typeface="Calibri (MS)"/>
                  <a:ea typeface="Calibri (MS)"/>
                  <a:cs typeface="Calibri (MS)"/>
                  <a:sym typeface="Calibri (MS)"/>
                </a:rPr>
                <a:t> des </a:t>
              </a:r>
              <a:r>
                <a:rPr lang="en-US" sz="1500" dirty="0" err="1">
                  <a:solidFill>
                    <a:srgbClr val="FFFFFF"/>
                  </a:solidFill>
                  <a:latin typeface="Calibri (MS)"/>
                  <a:ea typeface="Calibri (MS)"/>
                  <a:cs typeface="Calibri (MS)"/>
                  <a:sym typeface="Calibri (MS)"/>
                </a:rPr>
                <a:t>activités</a:t>
              </a:r>
              <a:r>
                <a:rPr lang="en-US" sz="1500" dirty="0">
                  <a:solidFill>
                    <a:srgbClr val="FFFFFF"/>
                  </a:solidFill>
                  <a:latin typeface="Calibri (MS)"/>
                  <a:ea typeface="Calibri (MS)"/>
                  <a:cs typeface="Calibri (MS)"/>
                  <a:sym typeface="Calibri (MS)"/>
                </a:rPr>
                <a:t> domestiques </a:t>
              </a:r>
              <a:r>
                <a:rPr lang="en-US" sz="1500" dirty="0" err="1">
                  <a:solidFill>
                    <a:srgbClr val="FFFFFF"/>
                  </a:solidFill>
                  <a:latin typeface="Calibri (MS)"/>
                  <a:ea typeface="Calibri (MS)"/>
                  <a:cs typeface="Calibri (MS)"/>
                  <a:sym typeface="Calibri (MS)"/>
                </a:rPr>
                <a:t>contre</a:t>
              </a:r>
              <a:r>
                <a:rPr lang="en-US" sz="1500" dirty="0">
                  <a:solidFill>
                    <a:srgbClr val="FFFFFF"/>
                  </a:solidFill>
                  <a:latin typeface="Calibri (MS)"/>
                  <a:ea typeface="Calibri (MS)"/>
                  <a:cs typeface="Calibri (MS)"/>
                  <a:sym typeface="Calibri (MS)"/>
                </a:rPr>
                <a:t> 2,5 </a:t>
              </a:r>
              <a:r>
                <a:rPr lang="en-US" sz="1500" dirty="0" err="1">
                  <a:solidFill>
                    <a:srgbClr val="FFFFFF"/>
                  </a:solidFill>
                  <a:latin typeface="Calibri (MS)"/>
                  <a:ea typeface="Calibri (MS)"/>
                  <a:cs typeface="Calibri (MS)"/>
                  <a:sym typeface="Calibri (MS)"/>
                </a:rPr>
                <a:t>heures</a:t>
              </a:r>
              <a:r>
                <a:rPr lang="en-US" sz="1500" dirty="0">
                  <a:solidFill>
                    <a:srgbClr val="FFFFFF"/>
                  </a:solidFill>
                  <a:latin typeface="Calibri (MS)"/>
                  <a:ea typeface="Calibri (MS)"/>
                  <a:cs typeface="Calibri (MS)"/>
                  <a:sym typeface="Calibri (MS)"/>
                </a:rPr>
                <a:t> par jour pour les hommes, soit 48 % de plus (Oxfam).</a:t>
              </a:r>
            </a:p>
            <a:p>
              <a:pPr algn="l">
                <a:lnSpc>
                  <a:spcPts val="1800"/>
                </a:lnSpc>
              </a:pPr>
              <a:endParaRPr lang="en-US" sz="1500" dirty="0">
                <a:solidFill>
                  <a:srgbClr val="FFFFFF"/>
                </a:solidFill>
                <a:latin typeface="Calibri (MS)"/>
                <a:ea typeface="Calibri (MS)"/>
                <a:cs typeface="Calibri (MS)"/>
                <a:sym typeface="Calibri (MS)"/>
              </a:endParaRPr>
            </a:p>
            <a:p>
              <a:pPr marL="323852" lvl="1" indent="-161926" algn="l">
                <a:lnSpc>
                  <a:spcPts val="1800"/>
                </a:lnSpc>
                <a:buFont typeface="Arial"/>
                <a:buChar char="•"/>
              </a:pPr>
              <a:r>
                <a:rPr lang="en-US" sz="1500" dirty="0">
                  <a:solidFill>
                    <a:srgbClr val="FFFFFF"/>
                  </a:solidFill>
                  <a:latin typeface="Calibri (MS)"/>
                  <a:ea typeface="Calibri (MS)"/>
                  <a:cs typeface="Calibri (MS)"/>
                  <a:sym typeface="Calibri (MS)"/>
                </a:rPr>
                <a:t>Dans le monde, plus des trois quarts des </a:t>
              </a:r>
              <a:r>
                <a:rPr lang="en-US" sz="1500" dirty="0" err="1">
                  <a:solidFill>
                    <a:srgbClr val="FFFFFF"/>
                  </a:solidFill>
                  <a:latin typeface="Calibri (MS)"/>
                  <a:ea typeface="Calibri (MS)"/>
                  <a:cs typeface="Calibri (MS)"/>
                  <a:sym typeface="Calibri (MS)"/>
                </a:rPr>
                <a:t>heures</a:t>
              </a:r>
              <a:r>
                <a:rPr lang="en-US" sz="1500" dirty="0">
                  <a:solidFill>
                    <a:srgbClr val="FFFFFF"/>
                  </a:solidFill>
                  <a:latin typeface="Calibri (MS)"/>
                  <a:ea typeface="Calibri (MS)"/>
                  <a:cs typeface="Calibri (MS)"/>
                  <a:sym typeface="Calibri (MS)"/>
                </a:rPr>
                <a:t> de travail de </a:t>
              </a:r>
              <a:r>
                <a:rPr lang="en-US" sz="1500" dirty="0" err="1">
                  <a:solidFill>
                    <a:srgbClr val="FFFFFF"/>
                  </a:solidFill>
                  <a:latin typeface="Calibri (MS)"/>
                  <a:ea typeface="Calibri (MS)"/>
                  <a:cs typeface="Calibri (MS)"/>
                  <a:sym typeface="Calibri (MS)"/>
                </a:rPr>
                <a:t>soin</a:t>
              </a:r>
              <a:r>
                <a:rPr lang="en-US" sz="1500" dirty="0">
                  <a:solidFill>
                    <a:srgbClr val="FFFFFF"/>
                  </a:solidFill>
                  <a:latin typeface="Calibri (MS)"/>
                  <a:ea typeface="Calibri (MS)"/>
                  <a:cs typeface="Calibri (MS)"/>
                  <a:sym typeface="Calibri (MS)"/>
                </a:rPr>
                <a:t> non </a:t>
              </a:r>
              <a:r>
                <a:rPr lang="en-US" sz="1500" dirty="0" err="1">
                  <a:solidFill>
                    <a:srgbClr val="FFFFFF"/>
                  </a:solidFill>
                  <a:latin typeface="Calibri (MS)"/>
                  <a:ea typeface="Calibri (MS)"/>
                  <a:cs typeface="Calibri (MS)"/>
                  <a:sym typeface="Calibri (MS)"/>
                </a:rPr>
                <a:t>rémunérées</a:t>
              </a:r>
              <a:r>
                <a:rPr lang="en-US" sz="1500" dirty="0">
                  <a:solidFill>
                    <a:srgbClr val="FFFFFF"/>
                  </a:solidFill>
                  <a:latin typeface="Calibri (MS)"/>
                  <a:ea typeface="Calibri (MS)"/>
                  <a:cs typeface="Calibri (MS)"/>
                  <a:sym typeface="Calibri (MS)"/>
                </a:rPr>
                <a:t> </a:t>
              </a:r>
              <a:r>
                <a:rPr lang="en-US" sz="1500" dirty="0" err="1">
                  <a:solidFill>
                    <a:srgbClr val="FFFFFF"/>
                  </a:solidFill>
                  <a:latin typeface="Calibri (MS)"/>
                  <a:ea typeface="Calibri (MS)"/>
                  <a:cs typeface="Calibri (MS)"/>
                  <a:sym typeface="Calibri (MS)"/>
                </a:rPr>
                <a:t>sont</a:t>
              </a:r>
              <a:r>
                <a:rPr lang="en-US" sz="1500" dirty="0">
                  <a:solidFill>
                    <a:srgbClr val="FFFFFF"/>
                  </a:solidFill>
                  <a:latin typeface="Calibri (MS)"/>
                  <a:ea typeface="Calibri (MS)"/>
                  <a:cs typeface="Calibri (MS)"/>
                  <a:sym typeface="Calibri (MS)"/>
                </a:rPr>
                <a:t> </a:t>
              </a:r>
              <a:r>
                <a:rPr lang="en-US" sz="1500" dirty="0" err="1">
                  <a:solidFill>
                    <a:srgbClr val="FFFFFF"/>
                  </a:solidFill>
                  <a:latin typeface="Calibri (MS)"/>
                  <a:ea typeface="Calibri (MS)"/>
                  <a:cs typeface="Calibri (MS)"/>
                  <a:sym typeface="Calibri (MS)"/>
                </a:rPr>
                <a:t>effectuées</a:t>
              </a:r>
              <a:r>
                <a:rPr lang="en-US" sz="1500" dirty="0">
                  <a:solidFill>
                    <a:srgbClr val="FFFFFF"/>
                  </a:solidFill>
                  <a:latin typeface="Calibri (MS)"/>
                  <a:ea typeface="Calibri (MS)"/>
                  <a:cs typeface="Calibri (MS)"/>
                  <a:sym typeface="Calibri (MS)"/>
                </a:rPr>
                <a:t> par des femmes (Oxfam). </a:t>
              </a:r>
            </a:p>
            <a:p>
              <a:pPr algn="ctr">
                <a:lnSpc>
                  <a:spcPts val="1800"/>
                </a:lnSpc>
              </a:pPr>
              <a:endParaRPr lang="en-US" sz="1500" dirty="0">
                <a:solidFill>
                  <a:srgbClr val="FFFFFF"/>
                </a:solidFill>
                <a:latin typeface="Calibri (MS)"/>
                <a:ea typeface="Calibri (MS)"/>
                <a:cs typeface="Calibri (MS)"/>
                <a:sym typeface="Calibri (MS)"/>
              </a:endParaRPr>
            </a:p>
          </p:txBody>
        </p:sp>
      </p:grpSp>
      <p:sp>
        <p:nvSpPr>
          <p:cNvPr id="17" name="Freeform 17"/>
          <p:cNvSpPr/>
          <p:nvPr>
            <p:custDataLst>
              <p:tags r:id="rId8"/>
            </p:custDataLst>
          </p:nvPr>
        </p:nvSpPr>
        <p:spPr>
          <a:xfrm rot="8025271">
            <a:off x="6987485" y="7234825"/>
            <a:ext cx="922749" cy="702967"/>
          </a:xfrm>
          <a:custGeom>
            <a:avLst/>
            <a:gdLst/>
            <a:ahLst/>
            <a:cxnLst/>
            <a:rect l="l" t="t" r="r" b="b"/>
            <a:pathLst>
              <a:path w="922749" h="702967">
                <a:moveTo>
                  <a:pt x="0" y="0"/>
                </a:moveTo>
                <a:lnTo>
                  <a:pt x="922748" y="0"/>
                </a:lnTo>
                <a:lnTo>
                  <a:pt x="922748" y="702967"/>
                </a:lnTo>
                <a:lnTo>
                  <a:pt x="0" y="702967"/>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8" name="ZoneTexte 17">
            <a:extLst>
              <a:ext uri="{FF2B5EF4-FFF2-40B4-BE49-F238E27FC236}">
                <a16:creationId xmlns:a16="http://schemas.microsoft.com/office/drawing/2014/main" id="{7EEAE74A-CD67-1564-BD02-AA7DD880ABAF}"/>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D1C1E61-466B-D8CF-585D-5C09CEF2F797}"/>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7549EAB8-DE99-F85F-C23B-D5BC3B52FE8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01F57E32-ED93-BD30-B6CA-3C9F9461DE90}"/>
              </a:ext>
            </a:extLst>
          </p:cNvPr>
          <p:cNvGraphicFramePr>
            <a:graphicFrameLocks noGrp="1"/>
          </p:cNvGraphicFramePr>
          <p:nvPr>
            <p:custDataLst>
              <p:tags r:id="rId2"/>
            </p:custDataLst>
            <p:extLst>
              <p:ext uri="{D42A27DB-BD31-4B8C-83A1-F6EECF244321}">
                <p14:modId xmlns:p14="http://schemas.microsoft.com/office/powerpoint/2010/main" val="2537948003"/>
              </p:ext>
            </p:extLst>
          </p:nvPr>
        </p:nvGraphicFramePr>
        <p:xfrm>
          <a:off x="1190907" y="831115"/>
          <a:ext cx="16873105" cy="8995559"/>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775AA78E-3A1C-7D61-3A6C-6BF2748EE3DE}"/>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CD00ABA-081A-51B6-004A-7B9BE07C4C78}"/>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8AD1ED97-D4DF-F0ED-CABA-950920F68F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EE57CED6-74F6-B108-D715-BC54B15F9E1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189B81D3-52B5-126E-F746-B29F4A780892}"/>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7FA637A8-1201-FF6A-FE8F-FD4E9453BC2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CBE1B882-D825-514E-9A83-C3255D7DE70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EA922D17-0EF4-5409-EA21-20B7DF5836E3}"/>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BABAF876-2F14-3B0E-4DFA-857880E035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25455981-0CE1-0477-E53A-1E4723CDD98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15456F42-2DA8-7F46-0C2F-CECE46A228D2}"/>
              </a:ext>
            </a:extLst>
          </p:cNvPr>
          <p:cNvSpPr txBox="1"/>
          <p:nvPr>
            <p:custDataLst>
              <p:tags r:id="rId7"/>
            </p:custDataLst>
          </p:nvPr>
        </p:nvSpPr>
        <p:spPr>
          <a:xfrm>
            <a:off x="1190907" y="105856"/>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701772E6-1228-D241-992D-77017EEB2671}"/>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extLst>
      <p:ext uri="{BB962C8B-B14F-4D97-AF65-F5344CB8AC3E}">
        <p14:creationId xmlns:p14="http://schemas.microsoft.com/office/powerpoint/2010/main" val="1716704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5"/>
            </p:custDataLst>
          </p:nvPr>
        </p:nvSpPr>
        <p:spPr>
          <a:xfrm>
            <a:off x="725702" y="835499"/>
            <a:ext cx="17137330" cy="8995668"/>
          </a:xfrm>
          <a:prstGeom prst="rect">
            <a:avLst/>
          </a:prstGeom>
        </p:spPr>
        <p:txBody>
          <a:bodyPr lIns="0" tIns="0" rIns="0" bIns="0" rtlCol="0" anchor="t">
            <a:spAutoFit/>
          </a:bodyPr>
          <a:lstStyle/>
          <a:p>
            <a:pPr algn="just">
              <a:lnSpc>
                <a:spcPts val="2594"/>
              </a:lnSpc>
            </a:pPr>
            <a:r>
              <a:rPr lang="fr-CA" sz="1893" noProof="0" dirty="0">
                <a:solidFill>
                  <a:srgbClr val="000000"/>
                </a:solidFill>
                <a:latin typeface="Calibri (MS)"/>
                <a:ea typeface="Calibri (MS)"/>
                <a:cs typeface="Calibri (MS)"/>
                <a:sym typeface="Calibri (MS)"/>
              </a:rPr>
              <a:t>Présenter le soin aux enfants comme quelque chose de « naturel » pour les femmes n’est pas sans conséquences. Cette idée crée d’abord une pression sociale importante sur elles. Dans plusieurs contextes, on s’attend encore à ce que les femmes soient les principales responsables des enfants, même lorsqu’elles occupent un emploi à temps plein. Cette attente peut influencer leurs choix professionnels, leur trajectoire de carrière et, au final, leurs revenus. Et oui, si l’on s’attend à ce qu’elles assument une plus grande part des responsabilités familiales, certaines n’ont d’autre choix que de se tourner vers des emplois plus flexibles, à temps partiel ou comportant moins de responsabilités afin de pouvoir concilier travail et famille.</a:t>
            </a:r>
          </a:p>
          <a:p>
            <a:pPr algn="just">
              <a:lnSpc>
                <a:spcPts val="2594"/>
              </a:lnSpc>
            </a:pPr>
            <a:endParaRPr lang="fr-CA" sz="1893" noProof="0" dirty="0">
              <a:solidFill>
                <a:srgbClr val="000000"/>
              </a:solidFill>
              <a:latin typeface="Calibri (MS)"/>
              <a:ea typeface="Calibri (MS)"/>
              <a:cs typeface="Calibri (MS)"/>
              <a:sym typeface="Calibri (MS)"/>
            </a:endParaRPr>
          </a:p>
          <a:p>
            <a:pPr algn="just">
              <a:lnSpc>
                <a:spcPts val="2594"/>
              </a:lnSpc>
            </a:pPr>
            <a:r>
              <a:rPr lang="fr-CA" sz="1893" noProof="0" dirty="0">
                <a:solidFill>
                  <a:srgbClr val="000000"/>
                </a:solidFill>
                <a:latin typeface="Calibri (MS)"/>
                <a:ea typeface="Calibri (MS)"/>
                <a:cs typeface="Calibri (MS)"/>
                <a:sym typeface="Calibri (MS)"/>
              </a:rPr>
              <a:t>Mais surtout, affirmer que ce rôle est « naturel » contribue à normaliser et à justifier une répartition inégale des responsabilités familiales. Si l’on considère que les femmes sont naturellement plus aptes à s’occuper des enfants, il devient plus facile de voir comme normal qu’elles assument la plus grande part du travail domestique et parental. Ainsi, les femmes se retrouvent souvent avec une double charge : on attend d’elles qu’elles occupent un emploi tout en continuant d’assumer la majorité des tâches domestiques et familiales. Cela peut avoir plusieurs impacts sur leur vie et leur bien-être, notamment sur leur santé physique et mentale, leur niveau de stress, leur fatigue et leur équilibre entre travail et vie personnelle. Pourtant, ce travail demeure encore aujourd’hui très peu reconnu. S’occuper des enfants, de la maison ou de proches est pourtant essentiel. Sans ce travail invisible, la vie quotidienne, les familles et même l’économie ne pourraient tout simplement pas fonctionner.</a:t>
            </a:r>
          </a:p>
          <a:p>
            <a:pPr algn="just">
              <a:lnSpc>
                <a:spcPts val="2594"/>
              </a:lnSpc>
            </a:pPr>
            <a:endParaRPr lang="fr-CA" sz="1893" noProof="0" dirty="0">
              <a:solidFill>
                <a:srgbClr val="000000"/>
              </a:solidFill>
              <a:latin typeface="Calibri (MS)"/>
              <a:ea typeface="Calibri (MS)"/>
              <a:cs typeface="Calibri (MS)"/>
              <a:sym typeface="Calibri (MS)"/>
            </a:endParaRPr>
          </a:p>
          <a:p>
            <a:pPr algn="just">
              <a:lnSpc>
                <a:spcPts val="2594"/>
              </a:lnSpc>
            </a:pPr>
            <a:r>
              <a:rPr lang="fr-CA" sz="1893" noProof="0" dirty="0">
                <a:solidFill>
                  <a:srgbClr val="000000"/>
                </a:solidFill>
                <a:latin typeface="Calibri (MS)"/>
                <a:ea typeface="Calibri (MS)"/>
                <a:cs typeface="Calibri (MS)"/>
                <a:sym typeface="Calibri (MS)"/>
              </a:rPr>
              <a:t>De plus, cette idée peut aussi invisibiliser les familles qui ne correspondent pas au modèle traditionnel d’une mère et d’un père. Plusieurs familles sont aujourd’hui composées de deux pères, de deux mères, d’un seul parent ou de parents de diverses identités de genre. Présenter le soin aux enfants comme quelque chose de « naturel » pour les femmes peut alors donner l’impression que ces autres réalités familiales seraient moins normales ou moins légitimes.</a:t>
            </a:r>
          </a:p>
          <a:p>
            <a:pPr algn="just">
              <a:lnSpc>
                <a:spcPts val="2594"/>
              </a:lnSpc>
            </a:pPr>
            <a:endParaRPr lang="fr-CA" sz="1893" noProof="0" dirty="0">
              <a:solidFill>
                <a:srgbClr val="000000"/>
              </a:solidFill>
              <a:latin typeface="Calibri (MS)"/>
              <a:ea typeface="Calibri (MS)"/>
              <a:cs typeface="Calibri (MS)"/>
              <a:sym typeface="Calibri (MS)"/>
            </a:endParaRPr>
          </a:p>
          <a:p>
            <a:pPr algn="just">
              <a:lnSpc>
                <a:spcPts val="2594"/>
              </a:lnSpc>
            </a:pPr>
            <a:r>
              <a:rPr lang="fr-CA" sz="1893" noProof="0" dirty="0">
                <a:solidFill>
                  <a:srgbClr val="000000"/>
                </a:solidFill>
                <a:latin typeface="Calibri (MS)"/>
                <a:ea typeface="Calibri (MS)"/>
                <a:cs typeface="Calibri (MS)"/>
                <a:sym typeface="Calibri (MS)"/>
              </a:rPr>
              <a:t>Et les conséquences d’une conception aussi rigide des rôles parentaux ne touchent pas seulement les femmes et les personnes de la diversité de genre, mais aussi les hommes. Si l’on croit que ce rôle appartient surtout aux mères, les hommes peuvent être moins encouragés à s’impliquer pleinement auprès de leurs enfants, car on suppose parfois qu’ils seraient moins compétents ou moins intéressés par ce type de responsabilité – alors que certains souhaitent s’impliquer davantage.</a:t>
            </a:r>
          </a:p>
          <a:p>
            <a:pPr algn="just">
              <a:lnSpc>
                <a:spcPts val="2594"/>
              </a:lnSpc>
            </a:pPr>
            <a:endParaRPr lang="fr-CA" sz="1893" noProof="0" dirty="0">
              <a:solidFill>
                <a:srgbClr val="000000"/>
              </a:solidFill>
              <a:latin typeface="Calibri (MS)"/>
              <a:ea typeface="Calibri (MS)"/>
              <a:cs typeface="Calibri (MS)"/>
              <a:sym typeface="Calibri (MS)"/>
            </a:endParaRPr>
          </a:p>
          <a:p>
            <a:pPr algn="just">
              <a:lnSpc>
                <a:spcPts val="2594"/>
              </a:lnSpc>
            </a:pPr>
            <a:r>
              <a:rPr lang="fr-CA" sz="1893" noProof="0" dirty="0">
                <a:solidFill>
                  <a:srgbClr val="000000"/>
                </a:solidFill>
                <a:latin typeface="Calibri (MS)"/>
                <a:ea typeface="Calibri (MS)"/>
                <a:cs typeface="Calibri (MS)"/>
                <a:sym typeface="Calibri (MS)"/>
              </a:rPr>
              <a:t>Ce mythe </a:t>
            </a:r>
            <a:r>
              <a:rPr lang="fr-CA" sz="1893" u="none" noProof="0" dirty="0">
                <a:solidFill>
                  <a:srgbClr val="000000"/>
                </a:solidFill>
                <a:latin typeface="Calibri (MS)"/>
                <a:ea typeface="Calibri (MS)"/>
                <a:cs typeface="Calibri (MS)"/>
                <a:sym typeface="Calibri (MS)"/>
              </a:rPr>
              <a:t>con</a:t>
            </a:r>
            <a:r>
              <a:rPr lang="fr-CA" sz="1893" noProof="0" dirty="0">
                <a:solidFill>
                  <a:srgbClr val="000000"/>
                </a:solidFill>
                <a:latin typeface="Calibri (MS)"/>
                <a:ea typeface="Calibri (MS)"/>
                <a:cs typeface="Calibri (MS)"/>
                <a:sym typeface="Calibri (MS)"/>
              </a:rPr>
              <a:t>t</a:t>
            </a:r>
            <a:r>
              <a:rPr lang="fr-CA" sz="1893" u="none" noProof="0" dirty="0">
                <a:solidFill>
                  <a:srgbClr val="000000"/>
                </a:solidFill>
                <a:latin typeface="Calibri (MS)"/>
                <a:ea typeface="Calibri (MS)"/>
                <a:cs typeface="Calibri (MS)"/>
                <a:sym typeface="Calibri (MS)"/>
              </a:rPr>
              <a:t>ribue</a:t>
            </a:r>
            <a:r>
              <a:rPr lang="fr-CA" sz="1893" noProof="0" dirty="0">
                <a:solidFill>
                  <a:srgbClr val="000000"/>
                </a:solidFill>
                <a:latin typeface="Calibri (MS)"/>
                <a:ea typeface="Calibri (MS)"/>
                <a:cs typeface="Calibri (MS)"/>
                <a:sym typeface="Calibri (MS)"/>
              </a:rPr>
              <a:t> à maintenir des stéréotypes de genre et à pe</a:t>
            </a:r>
            <a:r>
              <a:rPr lang="fr-CA" sz="1893" u="none" noProof="0" dirty="0">
                <a:solidFill>
                  <a:srgbClr val="000000"/>
                </a:solidFill>
                <a:latin typeface="Calibri (MS)"/>
                <a:ea typeface="Calibri (MS)"/>
                <a:cs typeface="Calibri (MS)"/>
                <a:sym typeface="Calibri (MS)"/>
              </a:rPr>
              <a:t>rp</a:t>
            </a:r>
            <a:r>
              <a:rPr lang="fr-CA" sz="1893" noProof="0" dirty="0">
                <a:solidFill>
                  <a:srgbClr val="000000"/>
                </a:solidFill>
                <a:latin typeface="Calibri (MS)"/>
                <a:ea typeface="Calibri (MS)"/>
                <a:cs typeface="Calibri (MS)"/>
                <a:sym typeface="Calibri (MS)"/>
              </a:rPr>
              <a:t>étuer certain</a:t>
            </a:r>
            <a:r>
              <a:rPr lang="fr-CA" sz="1893" u="none" noProof="0" dirty="0">
                <a:solidFill>
                  <a:srgbClr val="000000"/>
                </a:solidFill>
                <a:latin typeface="Calibri (MS)"/>
                <a:ea typeface="Calibri (MS)"/>
                <a:cs typeface="Calibri (MS)"/>
                <a:sym typeface="Calibri (MS)"/>
              </a:rPr>
              <a:t>es</a:t>
            </a:r>
            <a:r>
              <a:rPr lang="fr-CA" sz="1893" noProof="0" dirty="0">
                <a:solidFill>
                  <a:srgbClr val="000000"/>
                </a:solidFill>
                <a:latin typeface="Calibri (MS)"/>
                <a:ea typeface="Calibri (MS)"/>
                <a:cs typeface="Calibri (MS)"/>
                <a:sym typeface="Calibri (MS)"/>
              </a:rPr>
              <a:t> inégali</a:t>
            </a:r>
            <a:r>
              <a:rPr lang="fr-CA" sz="1893" u="none" noProof="0" dirty="0">
                <a:solidFill>
                  <a:srgbClr val="000000"/>
                </a:solidFill>
                <a:latin typeface="Calibri (MS)"/>
                <a:ea typeface="Calibri (MS)"/>
                <a:cs typeface="Calibri (MS)"/>
                <a:sym typeface="Calibri (MS)"/>
              </a:rPr>
              <a:t>tés</a:t>
            </a:r>
            <a:r>
              <a:rPr lang="fr-CA" sz="1893" noProof="0" dirty="0">
                <a:solidFill>
                  <a:srgbClr val="000000"/>
                </a:solidFill>
                <a:latin typeface="Calibri (MS)"/>
                <a:ea typeface="Calibri (MS)"/>
                <a:cs typeface="Calibri (MS)"/>
                <a:sym typeface="Calibri (MS)"/>
              </a:rPr>
              <a:t> en</a:t>
            </a:r>
            <a:r>
              <a:rPr lang="fr-CA" sz="1893" u="none" noProof="0" dirty="0">
                <a:solidFill>
                  <a:srgbClr val="000000"/>
                </a:solidFill>
                <a:latin typeface="Calibri (MS)"/>
                <a:ea typeface="Calibri (MS)"/>
                <a:cs typeface="Calibri (MS)"/>
                <a:sym typeface="Calibri (MS)"/>
              </a:rPr>
              <a:t>tr</a:t>
            </a:r>
            <a:r>
              <a:rPr lang="fr-CA" sz="1893" noProof="0" dirty="0">
                <a:solidFill>
                  <a:srgbClr val="000000"/>
                </a:solidFill>
                <a:latin typeface="Calibri (MS)"/>
                <a:ea typeface="Calibri (MS)"/>
                <a:cs typeface="Calibri (MS)"/>
                <a:sym typeface="Calibri (MS)"/>
              </a:rPr>
              <a:t>e les femmes, les personnes issues de minorités de genre et les homm</a:t>
            </a:r>
            <a:r>
              <a:rPr lang="fr-CA" sz="1893" u="none" noProof="0" dirty="0">
                <a:solidFill>
                  <a:srgbClr val="000000"/>
                </a:solidFill>
                <a:latin typeface="Calibri (MS)"/>
                <a:ea typeface="Calibri (MS)"/>
                <a:cs typeface="Calibri (MS)"/>
                <a:sym typeface="Calibri (MS)"/>
              </a:rPr>
              <a:t>e</a:t>
            </a:r>
            <a:r>
              <a:rPr lang="fr-CA" sz="1893" noProof="0" dirty="0">
                <a:solidFill>
                  <a:srgbClr val="000000"/>
                </a:solidFill>
                <a:latin typeface="Calibri (MS)"/>
                <a:ea typeface="Calibri (MS)"/>
                <a:cs typeface="Calibri (MS)"/>
                <a:sym typeface="Calibri (MS)"/>
              </a:rPr>
              <a:t>s.</a:t>
            </a:r>
          </a:p>
          <a:p>
            <a:pPr algn="just">
              <a:lnSpc>
                <a:spcPts val="3287"/>
              </a:lnSpc>
            </a:pPr>
            <a:endParaRPr lang="en-US" sz="1893" dirty="0">
              <a:solidFill>
                <a:srgbClr val="000000"/>
              </a:solidFill>
              <a:latin typeface="Calibri (MS)"/>
              <a:ea typeface="Calibri (MS)"/>
              <a:cs typeface="Calibri (MS)"/>
              <a:sym typeface="Calibri (MS)"/>
            </a:endParaRPr>
          </a:p>
          <a:p>
            <a:pPr algn="just">
              <a:lnSpc>
                <a:spcPts val="3287"/>
              </a:lnSpc>
            </a:pPr>
            <a:endParaRPr lang="en-US" sz="1893" dirty="0">
              <a:solidFill>
                <a:srgbClr val="000000"/>
              </a:solidFill>
              <a:latin typeface="Calibri (MS)"/>
              <a:ea typeface="Calibri (MS)"/>
              <a:cs typeface="Calibri (MS)"/>
              <a:sym typeface="Calibri (MS)"/>
            </a:endParaRPr>
          </a:p>
          <a:p>
            <a:pPr algn="r">
              <a:lnSpc>
                <a:spcPts val="2659"/>
              </a:lnSpc>
            </a:pPr>
            <a:r>
              <a:rPr lang="en-US" sz="1693" dirty="0">
                <a:solidFill>
                  <a:srgbClr val="000000"/>
                </a:solidFill>
                <a:latin typeface="Calibri (MS)"/>
                <a:ea typeface="Calibri (MS)"/>
                <a:cs typeface="Calibri (MS)"/>
                <a:sym typeface="Calibri (MS)"/>
              </a:rPr>
              <a:t>Source : Oxfam - </a:t>
            </a:r>
            <a:r>
              <a:rPr lang="en-US" sz="1693" i="1" dirty="0">
                <a:solidFill>
                  <a:srgbClr val="000000"/>
                </a:solidFill>
                <a:latin typeface="Calibri (MS)"/>
                <a:ea typeface="Calibri (MS)"/>
                <a:cs typeface="Calibri (MS)"/>
                <a:sym typeface="Calibri (MS)"/>
              </a:rPr>
              <a:t>Guide de </a:t>
            </a:r>
            <a:r>
              <a:rPr lang="en-US" sz="1693" i="1" dirty="0" err="1">
                <a:solidFill>
                  <a:srgbClr val="000000"/>
                </a:solidFill>
                <a:latin typeface="Calibri (MS)"/>
                <a:ea typeface="Calibri (MS)"/>
                <a:cs typeface="Calibri (MS)"/>
                <a:sym typeface="Calibri (MS)"/>
              </a:rPr>
              <a:t>survie</a:t>
            </a:r>
            <a:r>
              <a:rPr lang="en-US" sz="1693" i="1" dirty="0">
                <a:solidFill>
                  <a:srgbClr val="000000"/>
                </a:solidFill>
                <a:latin typeface="Calibri (MS)"/>
                <a:ea typeface="Calibri (MS)"/>
                <a:cs typeface="Calibri (MS)"/>
                <a:sym typeface="Calibri (MS)"/>
              </a:rPr>
              <a:t> aux soupers de famille</a:t>
            </a:r>
          </a:p>
          <a:p>
            <a:pPr algn="l">
              <a:lnSpc>
                <a:spcPts val="826"/>
              </a:lnSpc>
            </a:pPr>
            <a:r>
              <a:rPr lang="en-US" sz="1693" dirty="0">
                <a:solidFill>
                  <a:srgbClr val="000000"/>
                </a:solidFill>
                <a:latin typeface="Calibri (MS)"/>
                <a:ea typeface="Calibri (MS)"/>
                <a:cs typeface="Calibri (MS)"/>
                <a:sym typeface="Calibri (MS)"/>
              </a:rPr>
              <a:t>.</a:t>
            </a:r>
          </a:p>
        </p:txBody>
      </p:sp>
      <p:sp>
        <p:nvSpPr>
          <p:cNvPr id="14" name="Freeform 14"/>
          <p:cNvSpPr/>
          <p:nvPr>
            <p:custDataLst>
              <p:tags r:id="rId6"/>
            </p:custDataLst>
          </p:nvPr>
        </p:nvSpPr>
        <p:spPr>
          <a:xfrm>
            <a:off x="1028700" y="8321540"/>
            <a:ext cx="2833882" cy="1834295"/>
          </a:xfrm>
          <a:custGeom>
            <a:avLst/>
            <a:gdLst/>
            <a:ahLst/>
            <a:cxnLst/>
            <a:rect l="l" t="t" r="r" b="b"/>
            <a:pathLst>
              <a:path w="2833882" h="1834295">
                <a:moveTo>
                  <a:pt x="0" y="0"/>
                </a:moveTo>
                <a:lnTo>
                  <a:pt x="2833882" y="0"/>
                </a:lnTo>
                <a:lnTo>
                  <a:pt x="2833882" y="1834295"/>
                </a:lnTo>
                <a:lnTo>
                  <a:pt x="0" y="183429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a:p>
        </p:txBody>
      </p:sp>
      <p:sp>
        <p:nvSpPr>
          <p:cNvPr id="15" name="TextBox 15"/>
          <p:cNvSpPr txBox="1"/>
          <p:nvPr>
            <p:custDataLst>
              <p:tags r:id="rId7"/>
            </p:custDataLst>
          </p:nvPr>
        </p:nvSpPr>
        <p:spPr>
          <a:xfrm>
            <a:off x="725702" y="141408"/>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sp>
        <p:nvSpPr>
          <p:cNvPr id="16" name="ZoneTexte 15">
            <a:extLst>
              <a:ext uri="{FF2B5EF4-FFF2-40B4-BE49-F238E27FC236}">
                <a16:creationId xmlns:a16="http://schemas.microsoft.com/office/drawing/2014/main" id="{8EE46CC2-4E81-065E-B357-469FF4F73356}"/>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5"/>
            </p:custDataLst>
          </p:nvPr>
        </p:nvGrpSpPr>
        <p:grpSpPr>
          <a:xfrm>
            <a:off x="1323061" y="2725790"/>
            <a:ext cx="15496588" cy="4856759"/>
            <a:chOff x="0" y="0"/>
            <a:chExt cx="4081406" cy="1279146"/>
          </a:xfrm>
        </p:grpSpPr>
        <p:sp>
          <p:nvSpPr>
            <p:cNvPr id="14" name="Freeform 14"/>
            <p:cNvSpPr/>
            <p:nvPr/>
          </p:nvSpPr>
          <p:spPr>
            <a:xfrm>
              <a:off x="0" y="0"/>
              <a:ext cx="4081406" cy="1279146"/>
            </a:xfrm>
            <a:custGeom>
              <a:avLst/>
              <a:gdLst/>
              <a:ahLst/>
              <a:cxnLst/>
              <a:rect l="l" t="t" r="r" b="b"/>
              <a:pathLst>
                <a:path w="4081406" h="1279146">
                  <a:moveTo>
                    <a:pt x="5995" y="0"/>
                  </a:moveTo>
                  <a:lnTo>
                    <a:pt x="4075411" y="0"/>
                  </a:lnTo>
                  <a:cubicBezTo>
                    <a:pt x="4078722" y="0"/>
                    <a:pt x="4081406" y="2684"/>
                    <a:pt x="4081406" y="5995"/>
                  </a:cubicBezTo>
                  <a:lnTo>
                    <a:pt x="4081406" y="1273151"/>
                  </a:lnTo>
                  <a:cubicBezTo>
                    <a:pt x="4081406" y="1276462"/>
                    <a:pt x="4078722" y="1279146"/>
                    <a:pt x="4075411" y="1279146"/>
                  </a:cubicBezTo>
                  <a:lnTo>
                    <a:pt x="5995" y="1279146"/>
                  </a:lnTo>
                  <a:cubicBezTo>
                    <a:pt x="2684" y="1279146"/>
                    <a:pt x="0" y="1276462"/>
                    <a:pt x="0" y="1273151"/>
                  </a:cubicBezTo>
                  <a:lnTo>
                    <a:pt x="0" y="5995"/>
                  </a:lnTo>
                  <a:cubicBezTo>
                    <a:pt x="0" y="2684"/>
                    <a:pt x="2684" y="0"/>
                    <a:pt x="5995"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28575"/>
              <a:ext cx="4081406" cy="1307721"/>
            </a:xfrm>
            <a:prstGeom prst="rect">
              <a:avLst/>
            </a:prstGeom>
          </p:spPr>
          <p:txBody>
            <a:bodyPr lIns="50800" tIns="50800" rIns="50800" bIns="50800" rtlCol="0" anchor="ctr"/>
            <a:lstStyle/>
            <a:p>
              <a:pPr algn="ctr">
                <a:lnSpc>
                  <a:spcPts val="1920"/>
                </a:lnSpc>
              </a:pPr>
              <a:r>
                <a:rPr lang="en-US" sz="1600" b="1">
                  <a:solidFill>
                    <a:srgbClr val="FFFFFF"/>
                  </a:solidFill>
                  <a:latin typeface="Calibri (MS) Bold"/>
                  <a:ea typeface="Calibri (MS) Bold"/>
                  <a:cs typeface="Calibri (MS) Bold"/>
                  <a:sym typeface="Calibri (MS) Bold"/>
                </a:rPr>
                <a:t> </a:t>
              </a:r>
            </a:p>
          </p:txBody>
        </p:sp>
      </p:grpSp>
      <p:sp>
        <p:nvSpPr>
          <p:cNvPr id="16" name="Freeform 16"/>
          <p:cNvSpPr/>
          <p:nvPr>
            <p:custDataLst>
              <p:tags r:id="rId6"/>
            </p:custDataLst>
          </p:nvPr>
        </p:nvSpPr>
        <p:spPr>
          <a:xfrm>
            <a:off x="12877800" y="416387"/>
            <a:ext cx="1129711" cy="1090685"/>
          </a:xfrm>
          <a:custGeom>
            <a:avLst/>
            <a:gdLst/>
            <a:ahLst/>
            <a:cxnLst/>
            <a:rect l="l" t="t" r="r" b="b"/>
            <a:pathLst>
              <a:path w="1129711" h="1090685">
                <a:moveTo>
                  <a:pt x="0" y="0"/>
                </a:moveTo>
                <a:lnTo>
                  <a:pt x="1129711" y="0"/>
                </a:lnTo>
                <a:lnTo>
                  <a:pt x="1129711" y="1090684"/>
                </a:lnTo>
                <a:lnTo>
                  <a:pt x="0" y="1090684"/>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7" name="TextBox 17"/>
          <p:cNvSpPr txBox="1"/>
          <p:nvPr>
            <p:custDataLst>
              <p:tags r:id="rId7"/>
            </p:custDataLst>
          </p:nvPr>
        </p:nvSpPr>
        <p:spPr>
          <a:xfrm>
            <a:off x="1028700" y="494490"/>
            <a:ext cx="13474232" cy="534210"/>
          </a:xfrm>
          <a:prstGeom prst="rect">
            <a:avLst/>
          </a:prstGeom>
        </p:spPr>
        <p:txBody>
          <a:bodyPr lIns="0" tIns="0" rIns="0" bIns="0" rtlCol="0" anchor="t">
            <a:spAutoFit/>
          </a:bodyPr>
          <a:lstStyle/>
          <a:p>
            <a:pPr algn="l">
              <a:lnSpc>
                <a:spcPts val="4144"/>
              </a:lnSpc>
            </a:pPr>
            <a:r>
              <a:rPr lang="en-US" sz="3100" b="1" dirty="0">
                <a:solidFill>
                  <a:srgbClr val="000000"/>
                </a:solidFill>
                <a:latin typeface="Cloud Soft Bold"/>
                <a:ea typeface="Cloud Soft Bold"/>
                <a:cs typeface="Cloud Soft Bold"/>
                <a:sym typeface="Cloud Soft Bold"/>
              </a:rPr>
              <a:t>Le </a:t>
            </a:r>
            <a:r>
              <a:rPr lang="en-US" sz="3100" b="1" dirty="0" err="1">
                <a:solidFill>
                  <a:srgbClr val="000000"/>
                </a:solidFill>
                <a:latin typeface="Cloud Soft Bold"/>
                <a:ea typeface="Cloud Soft Bold"/>
                <a:cs typeface="Cloud Soft Bold"/>
                <a:sym typeface="Cloud Soft Bold"/>
              </a:rPr>
              <a:t>bébé</a:t>
            </a:r>
            <a:r>
              <a:rPr lang="en-US" sz="3100" b="1" dirty="0">
                <a:solidFill>
                  <a:srgbClr val="000000"/>
                </a:solidFill>
                <a:latin typeface="Cloud Soft Bold"/>
                <a:ea typeface="Cloud Soft Bold"/>
                <a:cs typeface="Cloud Soft Bold"/>
                <a:sym typeface="Cloud Soft Bold"/>
              </a:rPr>
              <a:t> ne </a:t>
            </a:r>
            <a:r>
              <a:rPr lang="en-US" sz="3100" b="1" dirty="0" err="1">
                <a:solidFill>
                  <a:srgbClr val="000000"/>
                </a:solidFill>
                <a:latin typeface="Cloud Soft Bold"/>
                <a:ea typeface="Cloud Soft Bold"/>
                <a:cs typeface="Cloud Soft Bold"/>
                <a:sym typeface="Cloud Soft Bold"/>
              </a:rPr>
              <a:t>choisit</a:t>
            </a:r>
            <a:r>
              <a:rPr lang="en-US" sz="3100" b="1" dirty="0">
                <a:solidFill>
                  <a:srgbClr val="000000"/>
                </a:solidFill>
                <a:latin typeface="Cloud Soft Bold"/>
                <a:ea typeface="Cloud Soft Bold"/>
                <a:cs typeface="Cloud Soft Bold"/>
                <a:sym typeface="Cloud Soft Bold"/>
              </a:rPr>
              <a:t> pas... </a:t>
            </a:r>
            <a:r>
              <a:rPr lang="en-US" sz="3100" b="1" dirty="0" err="1">
                <a:solidFill>
                  <a:srgbClr val="000000"/>
                </a:solidFill>
                <a:latin typeface="Cloud Soft Bold"/>
                <a:ea typeface="Cloud Soft Bold"/>
                <a:cs typeface="Cloud Soft Bold"/>
                <a:sym typeface="Cloud Soft Bold"/>
              </a:rPr>
              <a:t>c'est</a:t>
            </a:r>
            <a:r>
              <a:rPr lang="en-US" sz="3100" b="1" dirty="0">
                <a:solidFill>
                  <a:srgbClr val="000000"/>
                </a:solidFill>
                <a:latin typeface="Cloud Soft Bold"/>
                <a:ea typeface="Cloud Soft Bold"/>
                <a:cs typeface="Cloud Soft Bold"/>
                <a:sym typeface="Cloud Soft Bold"/>
              </a:rPr>
              <a:t> vous qui </a:t>
            </a:r>
            <a:r>
              <a:rPr lang="en-US" sz="3100" b="1" dirty="0" err="1">
                <a:solidFill>
                  <a:srgbClr val="000000"/>
                </a:solidFill>
                <a:latin typeface="Cloud Soft Bold"/>
                <a:ea typeface="Cloud Soft Bold"/>
                <a:cs typeface="Cloud Soft Bold"/>
                <a:sym typeface="Cloud Soft Bold"/>
              </a:rPr>
              <a:t>décidez</a:t>
            </a:r>
            <a:r>
              <a:rPr lang="en-US" sz="3100" b="1" dirty="0">
                <a:solidFill>
                  <a:srgbClr val="000000"/>
                </a:solidFill>
                <a:latin typeface="Cloud Soft Bold"/>
                <a:ea typeface="Cloud Soft Bold"/>
                <a:cs typeface="Cloud Soft Bold"/>
                <a:sym typeface="Cloud Soft Bold"/>
              </a:rPr>
              <a:t> pour </a:t>
            </a:r>
            <a:r>
              <a:rPr lang="en-US" sz="3100" b="1" dirty="0" err="1">
                <a:solidFill>
                  <a:srgbClr val="000000"/>
                </a:solidFill>
                <a:latin typeface="Cloud Soft Bold"/>
                <a:ea typeface="Cloud Soft Bold"/>
                <a:cs typeface="Cloud Soft Bold"/>
                <a:sym typeface="Cloud Soft Bold"/>
              </a:rPr>
              <a:t>lui</a:t>
            </a:r>
            <a:r>
              <a:rPr lang="en-US" sz="3100" b="1" dirty="0">
                <a:solidFill>
                  <a:srgbClr val="000000"/>
                </a:solidFill>
                <a:latin typeface="Cloud Soft Bold"/>
                <a:ea typeface="Cloud Soft Bold"/>
                <a:cs typeface="Cloud Soft Bold"/>
                <a:sym typeface="Cloud Soft Bold"/>
              </a:rPr>
              <a:t> !</a:t>
            </a:r>
          </a:p>
        </p:txBody>
      </p:sp>
      <p:sp>
        <p:nvSpPr>
          <p:cNvPr id="18" name="TextBox 18"/>
          <p:cNvSpPr txBox="1"/>
          <p:nvPr>
            <p:custDataLst>
              <p:tags r:id="rId8"/>
            </p:custDataLst>
          </p:nvPr>
        </p:nvSpPr>
        <p:spPr>
          <a:xfrm>
            <a:off x="1469906" y="3047283"/>
            <a:ext cx="14816540" cy="4105275"/>
          </a:xfrm>
          <a:prstGeom prst="rect">
            <a:avLst/>
          </a:prstGeom>
        </p:spPr>
        <p:txBody>
          <a:bodyPr lIns="0" tIns="0" rIns="0" bIns="0" rtlCol="0" anchor="t">
            <a:spAutoFit/>
          </a:bodyPr>
          <a:lstStyle/>
          <a:p>
            <a:pPr algn="ctr">
              <a:lnSpc>
                <a:spcPts val="2520"/>
              </a:lnSpc>
              <a:spcBef>
                <a:spcPct val="0"/>
              </a:spcBef>
            </a:pPr>
            <a:r>
              <a:rPr lang="fr-CA" sz="2100" noProof="0" dirty="0">
                <a:solidFill>
                  <a:srgbClr val="FFFFFF"/>
                </a:solidFill>
                <a:latin typeface="Calibri (MS)"/>
                <a:ea typeface="Calibri (MS)"/>
                <a:cs typeface="Calibri (MS)"/>
                <a:sym typeface="Calibri (MS)"/>
              </a:rPr>
              <a:t>En 1975, des chercheurs américains (</a:t>
            </a:r>
            <a:r>
              <a:rPr lang="fr-CA" sz="2100" noProof="0" dirty="0" err="1">
                <a:solidFill>
                  <a:srgbClr val="FFFFFF"/>
                </a:solidFill>
                <a:latin typeface="Calibri (MS)"/>
                <a:ea typeface="Calibri (MS)"/>
                <a:cs typeface="Calibri (MS)"/>
                <a:sym typeface="Calibri (MS)"/>
              </a:rPr>
              <a:t>Seavey</a:t>
            </a:r>
            <a:r>
              <a:rPr lang="fr-CA" sz="2100" noProof="0" dirty="0">
                <a:solidFill>
                  <a:srgbClr val="FFFFFF"/>
                </a:solidFill>
                <a:latin typeface="Calibri (MS)"/>
                <a:ea typeface="Calibri (MS)"/>
                <a:cs typeface="Calibri (MS)"/>
                <a:sym typeface="Calibri (MS)"/>
              </a:rPr>
              <a:t>, Katz &amp; </a:t>
            </a:r>
            <a:r>
              <a:rPr lang="fr-CA" sz="2100" noProof="0" dirty="0" err="1">
                <a:solidFill>
                  <a:srgbClr val="FFFFFF"/>
                </a:solidFill>
                <a:latin typeface="Calibri (MS)"/>
                <a:ea typeface="Calibri (MS)"/>
                <a:cs typeface="Calibri (MS)"/>
                <a:sym typeface="Calibri (MS)"/>
              </a:rPr>
              <a:t>Zalk</a:t>
            </a:r>
            <a:r>
              <a:rPr lang="fr-CA" sz="2100" noProof="0" dirty="0">
                <a:solidFill>
                  <a:srgbClr val="FFFFFF"/>
                </a:solidFill>
                <a:latin typeface="Calibri (MS)"/>
                <a:ea typeface="Calibri (MS)"/>
                <a:cs typeface="Calibri (MS)"/>
                <a:sym typeface="Calibri (MS)"/>
              </a:rPr>
              <a:t>) ont mené une expérience restée célèbre : 42 adultes sont divisés en trois groupes. Au premier, on dit qu'un bébé habillé en jaune est une fille, au second que c'est un garçon, et au troisième, on ne précise pas le </a:t>
            </a:r>
            <a:r>
              <a:rPr lang="fr-CA" sz="2100" dirty="0">
                <a:solidFill>
                  <a:srgbClr val="FFFFFF"/>
                </a:solidFill>
                <a:latin typeface="Calibri (MS)"/>
                <a:ea typeface="Calibri (MS)"/>
                <a:cs typeface="Calibri (MS)"/>
                <a:sym typeface="Calibri (MS)"/>
              </a:rPr>
              <a:t>genre</a:t>
            </a:r>
            <a:r>
              <a:rPr lang="fr-CA" sz="2100" noProof="0" dirty="0">
                <a:solidFill>
                  <a:srgbClr val="FFFFFF"/>
                </a:solidFill>
                <a:latin typeface="Calibri (MS)"/>
                <a:ea typeface="Calibri (MS)"/>
                <a:cs typeface="Calibri (MS)"/>
                <a:sym typeface="Calibri (MS)"/>
              </a:rPr>
              <a:t>. Résultat : les adultes ont des interactions complètement différentes avec le même enfant selon le genre qu'on leur a annoncé.</a:t>
            </a:r>
          </a:p>
          <a:p>
            <a:pPr algn="ctr">
              <a:lnSpc>
                <a:spcPts val="2520"/>
              </a:lnSpc>
              <a:spcBef>
                <a:spcPct val="0"/>
              </a:spcBef>
            </a:pPr>
            <a:r>
              <a:rPr lang="fr-CA" sz="2100" noProof="0" dirty="0">
                <a:solidFill>
                  <a:srgbClr val="FFFFFF"/>
                </a:solidFill>
                <a:latin typeface="Calibri (MS)"/>
                <a:ea typeface="Calibri (MS)"/>
                <a:cs typeface="Calibri (MS)"/>
                <a:sym typeface="Calibri (MS)"/>
              </a:rPr>
              <a:t>Dans une expérience similaire de </a:t>
            </a:r>
            <a:r>
              <a:rPr lang="fr-CA" sz="2100" noProof="0" dirty="0" err="1">
                <a:solidFill>
                  <a:srgbClr val="FFFFFF"/>
                </a:solidFill>
                <a:latin typeface="Calibri (MS)"/>
                <a:ea typeface="Calibri (MS)"/>
                <a:cs typeface="Calibri (MS)"/>
                <a:sym typeface="Calibri (MS)"/>
              </a:rPr>
              <a:t>Condry</a:t>
            </a:r>
            <a:r>
              <a:rPr lang="fr-CA" sz="2100" noProof="0" dirty="0">
                <a:solidFill>
                  <a:srgbClr val="FFFFFF"/>
                </a:solidFill>
                <a:latin typeface="Calibri (MS)"/>
                <a:ea typeface="Calibri (MS)"/>
                <a:cs typeface="Calibri (MS)"/>
                <a:sym typeface="Calibri (MS)"/>
              </a:rPr>
              <a:t> et </a:t>
            </a:r>
            <a:r>
              <a:rPr lang="fr-CA" sz="2100" noProof="0" dirty="0" err="1">
                <a:solidFill>
                  <a:srgbClr val="FFFFFF"/>
                </a:solidFill>
                <a:latin typeface="Calibri (MS)"/>
                <a:ea typeface="Calibri (MS)"/>
                <a:cs typeface="Calibri (MS)"/>
                <a:sym typeface="Calibri (MS)"/>
              </a:rPr>
              <a:t>Condry</a:t>
            </a:r>
            <a:r>
              <a:rPr lang="fr-CA" sz="2100" noProof="0" dirty="0">
                <a:solidFill>
                  <a:srgbClr val="FFFFFF"/>
                </a:solidFill>
                <a:latin typeface="Calibri (MS)"/>
                <a:ea typeface="Calibri (MS)"/>
                <a:cs typeface="Calibri (MS)"/>
                <a:sym typeface="Calibri (MS)"/>
              </a:rPr>
              <a:t> (1976), des adultes regardent la même vidéo d'un bébé de 9 mois. Ceux à qui on dit que c'est un garçon le décrivent comme plus actif, plus en colère et plus joyeux. Ceux à qui on dit que c'est une fille interprètent les mêmes comportements comme de la peur.</a:t>
            </a:r>
          </a:p>
          <a:p>
            <a:pPr algn="ctr">
              <a:lnSpc>
                <a:spcPts val="2520"/>
              </a:lnSpc>
              <a:spcBef>
                <a:spcPct val="0"/>
              </a:spcBef>
            </a:pPr>
            <a:r>
              <a:rPr lang="fr-CA" sz="2100" noProof="0" dirty="0">
                <a:solidFill>
                  <a:srgbClr val="FFFFFF"/>
                </a:solidFill>
                <a:latin typeface="Calibri (MS)"/>
                <a:ea typeface="Calibri (MS)"/>
                <a:cs typeface="Calibri (MS)"/>
                <a:sym typeface="Calibri (MS)"/>
              </a:rPr>
              <a:t>Une autre expérience menée auprès de nouveau-nés montre que les parents décrivent spontanément les garçons comme « grands, costauds et forts » et les filles comme « petites, mignonnes et fragiles » — alors que les bébés se comportent de façon identique.</a:t>
            </a:r>
          </a:p>
          <a:p>
            <a:pPr algn="ctr">
              <a:lnSpc>
                <a:spcPts val="2520"/>
              </a:lnSpc>
              <a:spcBef>
                <a:spcPct val="0"/>
              </a:spcBef>
            </a:pPr>
            <a:r>
              <a:rPr lang="fr-CA" sz="2100" noProof="0" dirty="0">
                <a:solidFill>
                  <a:srgbClr val="FFFFFF"/>
                </a:solidFill>
                <a:latin typeface="Calibri (MS)"/>
                <a:ea typeface="Calibri (MS)"/>
                <a:cs typeface="Calibri (MS)"/>
                <a:sym typeface="Calibri (MS)"/>
              </a:rPr>
              <a:t>Même bébé. Même comportement. Deux lectures entièrement différentes selon le genre annoncé. La socialisation genrée ne commence pas à l'école — elle commence dès la naissance, dans le regard des adultes.</a:t>
            </a:r>
          </a:p>
          <a:p>
            <a:pPr algn="r">
              <a:lnSpc>
                <a:spcPts val="1800"/>
              </a:lnSpc>
              <a:spcBef>
                <a:spcPct val="0"/>
              </a:spcBef>
            </a:pPr>
            <a:endParaRPr lang="fr-CA" sz="2100" noProof="0" dirty="0">
              <a:solidFill>
                <a:srgbClr val="FFFFFF"/>
              </a:solidFill>
              <a:latin typeface="Calibri (MS)"/>
              <a:ea typeface="Calibri (MS)"/>
              <a:cs typeface="Calibri (MS)"/>
              <a:sym typeface="Calibri (MS)"/>
            </a:endParaRPr>
          </a:p>
          <a:p>
            <a:pPr algn="r">
              <a:lnSpc>
                <a:spcPts val="1800"/>
              </a:lnSpc>
              <a:spcBef>
                <a:spcPct val="0"/>
              </a:spcBef>
            </a:pPr>
            <a:endParaRPr lang="fr-CA" sz="2100" noProof="0" dirty="0">
              <a:solidFill>
                <a:srgbClr val="FFFFFF"/>
              </a:solidFill>
              <a:latin typeface="Calibri (MS)"/>
              <a:ea typeface="Calibri (MS)"/>
              <a:cs typeface="Calibri (MS)"/>
              <a:sym typeface="Calibri (MS)"/>
            </a:endParaRPr>
          </a:p>
          <a:p>
            <a:pPr algn="r">
              <a:lnSpc>
                <a:spcPts val="1800"/>
              </a:lnSpc>
              <a:spcBef>
                <a:spcPct val="0"/>
              </a:spcBef>
            </a:pPr>
            <a:r>
              <a:rPr lang="fr-CA" sz="1500" noProof="0" dirty="0">
                <a:solidFill>
                  <a:srgbClr val="FFFFFF"/>
                </a:solidFill>
                <a:latin typeface="Calibri (MS)"/>
                <a:ea typeface="Calibri (MS)"/>
                <a:cs typeface="Calibri (MS)"/>
                <a:sym typeface="Calibri (MS)"/>
              </a:rPr>
              <a:t>Sources : </a:t>
            </a:r>
            <a:r>
              <a:rPr lang="fr-CA" sz="1500" noProof="0" dirty="0" err="1">
                <a:solidFill>
                  <a:srgbClr val="FFFFFF"/>
                </a:solidFill>
                <a:latin typeface="Calibri (MS)"/>
                <a:ea typeface="Calibri (MS)"/>
                <a:cs typeface="Calibri (MS)"/>
                <a:sym typeface="Calibri (MS)"/>
              </a:rPr>
              <a:t>Seavey</a:t>
            </a:r>
            <a:r>
              <a:rPr lang="fr-CA" sz="1500" noProof="0" dirty="0">
                <a:solidFill>
                  <a:srgbClr val="FFFFFF"/>
                </a:solidFill>
                <a:latin typeface="Calibri (MS)"/>
                <a:ea typeface="Calibri (MS)"/>
                <a:cs typeface="Calibri (MS)"/>
                <a:sym typeface="Calibri (MS)"/>
              </a:rPr>
              <a:t>, Katz &amp; </a:t>
            </a:r>
            <a:r>
              <a:rPr lang="fr-CA" sz="1500" noProof="0" dirty="0" err="1">
                <a:solidFill>
                  <a:srgbClr val="FFFFFF"/>
                </a:solidFill>
                <a:latin typeface="Calibri (MS)"/>
                <a:ea typeface="Calibri (MS)"/>
                <a:cs typeface="Calibri (MS)"/>
                <a:sym typeface="Calibri (MS)"/>
              </a:rPr>
              <a:t>Zalk</a:t>
            </a:r>
            <a:r>
              <a:rPr lang="fr-CA" sz="1500" noProof="0" dirty="0">
                <a:solidFill>
                  <a:srgbClr val="FFFFFF"/>
                </a:solidFill>
                <a:latin typeface="Calibri (MS)"/>
                <a:ea typeface="Calibri (MS)"/>
                <a:cs typeface="Calibri (MS)"/>
                <a:sym typeface="Calibri (MS)"/>
              </a:rPr>
              <a:t> (1975), </a:t>
            </a:r>
            <a:r>
              <a:rPr lang="fr-CA" sz="1500" i="1" noProof="0" dirty="0">
                <a:solidFill>
                  <a:srgbClr val="FFFFFF"/>
                </a:solidFill>
                <a:latin typeface="Calibri (MS)"/>
                <a:ea typeface="Calibri (MS)"/>
                <a:cs typeface="Calibri (MS)"/>
                <a:sym typeface="Calibri (MS)"/>
              </a:rPr>
              <a:t>Baby X : The </a:t>
            </a:r>
            <a:r>
              <a:rPr lang="fr-CA" sz="1500" i="1" noProof="0" dirty="0" err="1">
                <a:solidFill>
                  <a:srgbClr val="FFFFFF"/>
                </a:solidFill>
                <a:latin typeface="Calibri (MS)"/>
                <a:ea typeface="Calibri (MS)"/>
                <a:cs typeface="Calibri (MS)"/>
                <a:sym typeface="Calibri (MS)"/>
              </a:rPr>
              <a:t>Effect</a:t>
            </a:r>
            <a:r>
              <a:rPr lang="fr-CA" sz="1500" i="1" noProof="0" dirty="0">
                <a:solidFill>
                  <a:srgbClr val="FFFFFF"/>
                </a:solidFill>
                <a:latin typeface="Calibri (MS)"/>
                <a:ea typeface="Calibri (MS)"/>
                <a:cs typeface="Calibri (MS)"/>
                <a:sym typeface="Calibri (MS)"/>
              </a:rPr>
              <a:t> of </a:t>
            </a:r>
            <a:r>
              <a:rPr lang="fr-CA" sz="1500" i="1" noProof="0" dirty="0" err="1">
                <a:solidFill>
                  <a:srgbClr val="FFFFFF"/>
                </a:solidFill>
                <a:latin typeface="Calibri (MS)"/>
                <a:ea typeface="Calibri (MS)"/>
                <a:cs typeface="Calibri (MS)"/>
                <a:sym typeface="Calibri (MS)"/>
              </a:rPr>
              <a:t>Gender</a:t>
            </a:r>
            <a:r>
              <a:rPr lang="fr-CA" sz="1500" i="1" noProof="0" dirty="0">
                <a:solidFill>
                  <a:srgbClr val="FFFFFF"/>
                </a:solidFill>
                <a:latin typeface="Calibri (MS)"/>
                <a:ea typeface="Calibri (MS)"/>
                <a:cs typeface="Calibri (MS)"/>
                <a:sym typeface="Calibri (MS)"/>
              </a:rPr>
              <a:t> Labels on </a:t>
            </a:r>
            <a:r>
              <a:rPr lang="fr-CA" sz="1500" i="1" noProof="0" dirty="0" err="1">
                <a:solidFill>
                  <a:srgbClr val="FFFFFF"/>
                </a:solidFill>
                <a:latin typeface="Calibri (MS)"/>
                <a:ea typeface="Calibri (MS)"/>
                <a:cs typeface="Calibri (MS)"/>
                <a:sym typeface="Calibri (MS)"/>
              </a:rPr>
              <a:t>Adult</a:t>
            </a:r>
            <a:r>
              <a:rPr lang="fr-CA" sz="1500" i="1" noProof="0" dirty="0">
                <a:solidFill>
                  <a:srgbClr val="FFFFFF"/>
                </a:solidFill>
                <a:latin typeface="Calibri (MS)"/>
                <a:ea typeface="Calibri (MS)"/>
                <a:cs typeface="Calibri (MS)"/>
                <a:sym typeface="Calibri (MS)"/>
              </a:rPr>
              <a:t> </a:t>
            </a:r>
            <a:r>
              <a:rPr lang="fr-CA" sz="1500" i="1" noProof="0" dirty="0" err="1">
                <a:solidFill>
                  <a:srgbClr val="FFFFFF"/>
                </a:solidFill>
                <a:latin typeface="Calibri (MS)"/>
                <a:ea typeface="Calibri (MS)"/>
                <a:cs typeface="Calibri (MS)"/>
                <a:sym typeface="Calibri (MS)"/>
              </a:rPr>
              <a:t>Responses</a:t>
            </a:r>
            <a:r>
              <a:rPr lang="fr-CA" sz="1500" i="1" noProof="0" dirty="0">
                <a:solidFill>
                  <a:srgbClr val="FFFFFF"/>
                </a:solidFill>
                <a:latin typeface="Calibri (MS)"/>
                <a:ea typeface="Calibri (MS)"/>
                <a:cs typeface="Calibri (MS)"/>
                <a:sym typeface="Calibri (MS)"/>
              </a:rPr>
              <a:t> to Infants, </a:t>
            </a:r>
            <a:r>
              <a:rPr lang="fr-CA" sz="1500" i="1" noProof="0" dirty="0" err="1">
                <a:solidFill>
                  <a:srgbClr val="FFFFFF"/>
                </a:solidFill>
                <a:latin typeface="Calibri (MS)"/>
                <a:ea typeface="Calibri (MS)"/>
                <a:cs typeface="Calibri (MS)"/>
                <a:sym typeface="Calibri (MS)"/>
              </a:rPr>
              <a:t>Sex</a:t>
            </a:r>
            <a:r>
              <a:rPr lang="fr-CA" sz="1500" i="1" noProof="0" dirty="0">
                <a:solidFill>
                  <a:srgbClr val="FFFFFF"/>
                </a:solidFill>
                <a:latin typeface="Calibri (MS)"/>
                <a:ea typeface="Calibri (MS)"/>
                <a:cs typeface="Calibri (MS)"/>
                <a:sym typeface="Calibri (MS)"/>
              </a:rPr>
              <a:t> </a:t>
            </a:r>
            <a:r>
              <a:rPr lang="fr-CA" sz="1500" i="1" noProof="0" dirty="0" err="1">
                <a:solidFill>
                  <a:srgbClr val="FFFFFF"/>
                </a:solidFill>
                <a:latin typeface="Calibri (MS)"/>
                <a:ea typeface="Calibri (MS)"/>
                <a:cs typeface="Calibri (MS)"/>
                <a:sym typeface="Calibri (MS)"/>
              </a:rPr>
              <a:t>Roles</a:t>
            </a:r>
            <a:r>
              <a:rPr lang="fr-CA" sz="1500" i="1" noProof="0" dirty="0">
                <a:solidFill>
                  <a:srgbClr val="FFFFFF"/>
                </a:solidFill>
                <a:latin typeface="Calibri (MS)"/>
                <a:ea typeface="Calibri (MS)"/>
                <a:cs typeface="Calibri (MS)"/>
                <a:sym typeface="Calibri (MS)"/>
              </a:rPr>
              <a:t> </a:t>
            </a:r>
            <a:r>
              <a:rPr lang="fr-CA" sz="1500" noProof="0" dirty="0">
                <a:solidFill>
                  <a:srgbClr val="FFFFFF"/>
                </a:solidFill>
                <a:latin typeface="Calibri (MS)"/>
                <a:ea typeface="Calibri (MS)"/>
                <a:cs typeface="Calibri (MS)"/>
                <a:sym typeface="Calibri (MS)"/>
              </a:rPr>
              <a:t>— </a:t>
            </a:r>
            <a:r>
              <a:rPr lang="fr-CA" sz="1500" noProof="0" dirty="0" err="1">
                <a:solidFill>
                  <a:srgbClr val="FFFFFF"/>
                </a:solidFill>
                <a:latin typeface="Calibri (MS)"/>
                <a:ea typeface="Calibri (MS)"/>
                <a:cs typeface="Calibri (MS)"/>
                <a:sym typeface="Calibri (MS)"/>
              </a:rPr>
              <a:t>Condry</a:t>
            </a:r>
            <a:r>
              <a:rPr lang="fr-CA" sz="1500" noProof="0" dirty="0">
                <a:solidFill>
                  <a:srgbClr val="FFFFFF"/>
                </a:solidFill>
                <a:latin typeface="Calibri (MS)"/>
                <a:ea typeface="Calibri (MS)"/>
                <a:cs typeface="Calibri (MS)"/>
                <a:sym typeface="Calibri (MS)"/>
              </a:rPr>
              <a:t> &amp; </a:t>
            </a:r>
            <a:r>
              <a:rPr lang="fr-CA" sz="1500" noProof="0" dirty="0" err="1">
                <a:solidFill>
                  <a:srgbClr val="FFFFFF"/>
                </a:solidFill>
                <a:latin typeface="Calibri (MS)"/>
                <a:ea typeface="Calibri (MS)"/>
                <a:cs typeface="Calibri (MS)"/>
                <a:sym typeface="Calibri (MS)"/>
              </a:rPr>
              <a:t>Condry</a:t>
            </a:r>
            <a:r>
              <a:rPr lang="fr-CA" sz="1500" noProof="0" dirty="0">
                <a:solidFill>
                  <a:srgbClr val="FFFFFF"/>
                </a:solidFill>
                <a:latin typeface="Calibri (MS)"/>
                <a:ea typeface="Calibri (MS)"/>
                <a:cs typeface="Calibri (MS)"/>
                <a:sym typeface="Calibri (MS)"/>
              </a:rPr>
              <a:t> (1976), reproduit dans Futura-Sciences et cité dans </a:t>
            </a:r>
            <a:r>
              <a:rPr lang="fr-CA" sz="1500" i="1" noProof="0" dirty="0">
                <a:solidFill>
                  <a:srgbClr val="FFFFFF"/>
                </a:solidFill>
                <a:latin typeface="Calibri (MS)"/>
                <a:ea typeface="Calibri (MS)"/>
                <a:cs typeface="Calibri (MS)"/>
                <a:sym typeface="Calibri (MS)"/>
              </a:rPr>
              <a:t>Hommes, femmes, la construction de la différence</a:t>
            </a:r>
            <a:r>
              <a:rPr lang="fr-CA" sz="1500" noProof="0" dirty="0">
                <a:solidFill>
                  <a:srgbClr val="FFFFFF"/>
                </a:solidFill>
                <a:latin typeface="Calibri (MS)"/>
                <a:ea typeface="Calibri (MS)"/>
                <a:cs typeface="Calibri (MS)"/>
                <a:sym typeface="Calibri (MS)"/>
              </a:rPr>
              <a:t>, sous la </a:t>
            </a:r>
            <a:r>
              <a:rPr lang="fr-CA" sz="1500" noProof="0" dirty="0" err="1">
                <a:solidFill>
                  <a:srgbClr val="FFFFFF"/>
                </a:solidFill>
                <a:latin typeface="Calibri (MS)"/>
                <a:ea typeface="Calibri (MS)"/>
                <a:cs typeface="Calibri (MS)"/>
                <a:sym typeface="Calibri (MS)"/>
              </a:rPr>
              <a:t>dir</a:t>
            </a:r>
            <a:r>
              <a:rPr lang="fr-CA" sz="1500" noProof="0" dirty="0">
                <a:solidFill>
                  <a:srgbClr val="FFFFFF"/>
                </a:solidFill>
                <a:latin typeface="Calibri (MS)"/>
                <a:ea typeface="Calibri (MS)"/>
                <a:cs typeface="Calibri (MS)"/>
                <a:sym typeface="Calibri (MS)"/>
              </a:rPr>
              <a:t>. de Françoise Héritier</a:t>
            </a:r>
            <a:r>
              <a:rPr lang="en-US" sz="1500" dirty="0">
                <a:solidFill>
                  <a:srgbClr val="FFFFFF"/>
                </a:solidFill>
                <a:latin typeface="Calibri (MS)"/>
                <a:ea typeface="Calibri (MS)"/>
                <a:cs typeface="Calibri (MS)"/>
                <a:sym typeface="Calibri (MS)"/>
              </a:rPr>
              <a:t>.</a:t>
            </a:r>
          </a:p>
        </p:txBody>
      </p:sp>
      <p:sp>
        <p:nvSpPr>
          <p:cNvPr id="19" name="ZoneTexte 18">
            <a:extLst>
              <a:ext uri="{FF2B5EF4-FFF2-40B4-BE49-F238E27FC236}">
                <a16:creationId xmlns:a16="http://schemas.microsoft.com/office/drawing/2014/main" id="{3A1C758E-F38B-ADC0-E2CD-9C5F0576E3B6}"/>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0E7EED3-201F-E06C-2915-DD59EFA9A5F8}"/>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AB79D275-813C-6FEB-832E-420B3882FC10}"/>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AC503A72-102F-75DD-218E-3C4506C1FBB7}"/>
              </a:ext>
            </a:extLst>
          </p:cNvPr>
          <p:cNvGraphicFramePr>
            <a:graphicFrameLocks noGrp="1"/>
          </p:cNvGraphicFramePr>
          <p:nvPr>
            <p:custDataLst>
              <p:tags r:id="rId2"/>
            </p:custDataLst>
            <p:extLst>
              <p:ext uri="{D42A27DB-BD31-4B8C-83A1-F6EECF244321}">
                <p14:modId xmlns:p14="http://schemas.microsoft.com/office/powerpoint/2010/main" val="1283483928"/>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A8819142-14F2-7AB1-29C4-CAF035EC8ACC}"/>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85E74CF5-0948-DCB7-B4AC-FFFDE02D6786}"/>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F49FC9BB-4B43-5899-B083-A6F332B9462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0AEDF90A-E936-2BEF-6E3C-096B23423F2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ACAB943F-37E2-9CD3-D9BF-90CCB4C5726B}"/>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802E1196-5405-79FE-36A9-A2B02C8440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FA86C26E-B938-15B0-75E5-A09CFDE6779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32318586-9B1D-807E-74CA-EAA7BA469BC8}"/>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0DEC639F-77B4-DC6F-9B94-55B7EEDEBD8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389812B3-5391-2BCB-EB51-9171B5ABC81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49B5D8BA-B5B7-2F8B-0E54-3D697895AF96}"/>
              </a:ext>
            </a:extLst>
          </p:cNvPr>
          <p:cNvSpPr txBox="1"/>
          <p:nvPr>
            <p:custDataLst>
              <p:tags r:id="rId7"/>
            </p:custDataLst>
          </p:nvPr>
        </p:nvSpPr>
        <p:spPr>
          <a:xfrm>
            <a:off x="1750325" y="180855"/>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F1E85594-0C41-346F-6D11-2CD6A59684F5}"/>
              </a:ext>
            </a:extLst>
          </p:cNvPr>
          <p:cNvSpPr txBox="1"/>
          <p:nvPr>
            <p:custDataLst>
              <p:tags r:id="rId8"/>
            </p:custDataLst>
          </p:nvPr>
        </p:nvSpPr>
        <p:spPr>
          <a:xfrm>
            <a:off x="16664155" y="190500"/>
            <a:ext cx="1876654" cy="461665"/>
          </a:xfrm>
          <a:prstGeom prst="rect">
            <a:avLst/>
          </a:prstGeom>
          <a:noFill/>
        </p:spPr>
        <p:txBody>
          <a:bodyPr wrap="square" rtlCol="0">
            <a:spAutoFit/>
          </a:bodyPr>
          <a:lstStyle/>
          <a:p>
            <a:r>
              <a:rPr lang="fr-CA" sz="2400" dirty="0"/>
              <a:t>Mythe 3</a:t>
            </a:r>
          </a:p>
        </p:txBody>
      </p:sp>
    </p:spTree>
    <p:extLst>
      <p:ext uri="{BB962C8B-B14F-4D97-AF65-F5344CB8AC3E}">
        <p14:creationId xmlns:p14="http://schemas.microsoft.com/office/powerpoint/2010/main" val="496327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090849" y="300347"/>
            <a:ext cx="15835680" cy="1308692"/>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090849" y="902222"/>
            <a:ext cx="16989102" cy="5238101"/>
          </a:xfrm>
          <a:prstGeom prst="rect">
            <a:avLst/>
          </a:prstGeom>
        </p:spPr>
        <p:txBody>
          <a:bodyPr lIns="0" tIns="0" rIns="0" bIns="0" rtlCol="0" anchor="t">
            <a:spAutoFit/>
          </a:bodyPr>
          <a:lstStyle/>
          <a:p>
            <a:pPr algn="just">
              <a:lnSpc>
                <a:spcPts val="2759"/>
              </a:lnSpc>
              <a:spcBef>
                <a:spcPct val="0"/>
              </a:spcBef>
            </a:pPr>
            <a:r>
              <a:rPr lang="fr-CA" sz="2299" noProof="0" dirty="0">
                <a:solidFill>
                  <a:srgbClr val="000000"/>
                </a:solidFill>
                <a:latin typeface="Calibri (MS)"/>
                <a:ea typeface="Calibri (MS)"/>
                <a:cs typeface="Calibri (MS)"/>
                <a:sym typeface="Calibri (MS)"/>
              </a:rPr>
              <a:t>Peut-être as-tu déjà entendu quelqu’un dans ton entourage utiliser l’argument biologique pour affirmer que les différences de comportement entre hommes et femmes viendraient directement du cerveau. Toutefois, cette idée d’un cerveau spécifiquement « féminin » ou « masculin » ne tient pas face aux données scientifiques actuelles. De nombreuses recherches ont démontré que le cerveau est plastique et que ce sont les expériences vécues, le contexte d’éducation et les interactions sociales qui façonnent nos aptitudes et nos intérêts, et non le sexe biologique. La variabilité entre deux cerveaux est d’ailleurs immense, peu importe le genre ! Il peut exister plus de ressemblances entre le cerveau d’une femme et celui d’un homme qu’entre deux cerveaux de femmes.</a:t>
            </a:r>
          </a:p>
          <a:p>
            <a:pPr algn="just">
              <a:lnSpc>
                <a:spcPts val="2759"/>
              </a:lnSpc>
              <a:spcBef>
                <a:spcPct val="0"/>
              </a:spcBef>
            </a:pPr>
            <a:endParaRPr lang="fr-CA" sz="2299" noProof="0" dirty="0">
              <a:solidFill>
                <a:srgbClr val="000000"/>
              </a:solidFill>
              <a:latin typeface="Calibri (MS)"/>
              <a:ea typeface="Calibri (MS)"/>
              <a:cs typeface="Calibri (MS)"/>
              <a:sym typeface="Calibri (MS)"/>
            </a:endParaRPr>
          </a:p>
          <a:p>
            <a:pPr algn="just">
              <a:lnSpc>
                <a:spcPts val="2759"/>
              </a:lnSpc>
              <a:spcBef>
                <a:spcPct val="0"/>
              </a:spcBef>
            </a:pPr>
            <a:r>
              <a:rPr lang="fr-CA" sz="2299" noProof="0" dirty="0">
                <a:solidFill>
                  <a:srgbClr val="000000"/>
                </a:solidFill>
                <a:latin typeface="Calibri (MS)"/>
                <a:ea typeface="Calibri (MS)"/>
                <a:cs typeface="Calibri (MS)"/>
                <a:sym typeface="Calibri (MS)"/>
              </a:rPr>
              <a:t>Par ailleurs, des études sur les pères très impliqués montrent que leurs circuits cérébraux liés au soin parental se développent aussi fortement que ceux des mères. Chez les couples homosexuels masculins où l’un des pères assume le rôle principal de soin, les mêmes réponses neuronales que chez les mères sont observées. C’est donc la pratique qui crée la compétence, pas le </a:t>
            </a:r>
            <a:r>
              <a:rPr lang="fr-CA" sz="2299" dirty="0">
                <a:solidFill>
                  <a:srgbClr val="000000"/>
                </a:solidFill>
                <a:latin typeface="Calibri (MS)"/>
                <a:ea typeface="Calibri (MS)"/>
                <a:cs typeface="Calibri (MS)"/>
                <a:sym typeface="Calibri (MS)"/>
              </a:rPr>
              <a:t>genre</a:t>
            </a:r>
            <a:r>
              <a:rPr lang="fr-CA" sz="2299" noProof="0" dirty="0">
                <a:solidFill>
                  <a:srgbClr val="000000"/>
                </a:solidFill>
                <a:latin typeface="Calibri (MS)"/>
                <a:ea typeface="Calibri (MS)"/>
                <a:cs typeface="Calibri (MS)"/>
                <a:sym typeface="Calibri (MS)"/>
              </a:rPr>
              <a:t> !</a:t>
            </a:r>
          </a:p>
          <a:p>
            <a:pPr algn="just">
              <a:lnSpc>
                <a:spcPts val="2759"/>
              </a:lnSpc>
              <a:spcBef>
                <a:spcPct val="0"/>
              </a:spcBef>
            </a:pPr>
            <a:endParaRPr lang="en-US" sz="2299" dirty="0">
              <a:solidFill>
                <a:srgbClr val="000000"/>
              </a:solidFill>
              <a:latin typeface="Calibri (MS)"/>
              <a:ea typeface="Calibri (MS)"/>
              <a:cs typeface="Calibri (MS)"/>
              <a:sym typeface="Calibri (MS)"/>
            </a:endParaRPr>
          </a:p>
          <a:p>
            <a:pPr algn="r">
              <a:lnSpc>
                <a:spcPts val="1800"/>
              </a:lnSpc>
              <a:spcBef>
                <a:spcPct val="0"/>
              </a:spcBef>
            </a:pPr>
            <a:r>
              <a:rPr lang="en-US" sz="1500" dirty="0">
                <a:solidFill>
                  <a:srgbClr val="000000"/>
                </a:solidFill>
                <a:latin typeface="Calibri (MS)"/>
                <a:ea typeface="Calibri (MS)"/>
                <a:cs typeface="Calibri (MS)"/>
                <a:sym typeface="Calibri (MS)"/>
              </a:rPr>
              <a:t>Sources : Oxfam-Québec - </a:t>
            </a:r>
            <a:r>
              <a:rPr lang="en-US" sz="1500" i="1" dirty="0">
                <a:solidFill>
                  <a:srgbClr val="000000"/>
                </a:solidFill>
                <a:latin typeface="Calibri (MS)"/>
                <a:ea typeface="Calibri (MS)"/>
                <a:cs typeface="Calibri (MS)"/>
                <a:sym typeface="Calibri (MS)"/>
              </a:rPr>
              <a:t>Guide de </a:t>
            </a:r>
            <a:r>
              <a:rPr lang="en-US" sz="1500" i="1" dirty="0" err="1">
                <a:solidFill>
                  <a:srgbClr val="000000"/>
                </a:solidFill>
                <a:latin typeface="Calibri (MS)"/>
                <a:ea typeface="Calibri (MS)"/>
                <a:cs typeface="Calibri (MS)"/>
                <a:sym typeface="Calibri (MS)"/>
              </a:rPr>
              <a:t>survie</a:t>
            </a:r>
            <a:r>
              <a:rPr lang="en-US" sz="1500" i="1" dirty="0">
                <a:solidFill>
                  <a:srgbClr val="000000"/>
                </a:solidFill>
                <a:latin typeface="Calibri (MS)"/>
                <a:ea typeface="Calibri (MS)"/>
                <a:cs typeface="Calibri (MS)"/>
                <a:sym typeface="Calibri (MS)"/>
              </a:rPr>
              <a:t> aux soupers de </a:t>
            </a:r>
            <a:r>
              <a:rPr lang="en-US" sz="1500" i="1" dirty="0" err="1">
                <a:solidFill>
                  <a:srgbClr val="000000"/>
                </a:solidFill>
                <a:latin typeface="Calibri (MS)"/>
                <a:ea typeface="Calibri (MS)"/>
                <a:cs typeface="Calibri (MS)"/>
                <a:sym typeface="Calibri (MS)"/>
              </a:rPr>
              <a:t>famille</a:t>
            </a:r>
            <a:r>
              <a:rPr lang="en-US" sz="1500" i="1" dirty="0">
                <a:solidFill>
                  <a:srgbClr val="000000"/>
                </a:solidFill>
                <a:latin typeface="Calibri (MS)"/>
                <a:ea typeface="Calibri (MS)"/>
                <a:cs typeface="Calibri (MS)"/>
                <a:sym typeface="Calibri (MS)"/>
              </a:rPr>
              <a:t> </a:t>
            </a:r>
            <a:r>
              <a:rPr lang="en-US" sz="1500" dirty="0">
                <a:solidFill>
                  <a:srgbClr val="000000"/>
                </a:solidFill>
                <a:latin typeface="Calibri (MS)"/>
                <a:ea typeface="Calibri (MS)"/>
                <a:cs typeface="Calibri (MS)"/>
                <a:sym typeface="Calibri (MS)"/>
              </a:rPr>
              <a:t>et</a:t>
            </a:r>
            <a:br>
              <a:rPr lang="en-US" sz="1500" dirty="0">
                <a:solidFill>
                  <a:srgbClr val="000000"/>
                </a:solidFill>
                <a:latin typeface="Calibri (MS)"/>
                <a:ea typeface="Calibri (MS)"/>
                <a:cs typeface="Calibri (MS)"/>
                <a:sym typeface="Calibri (MS)"/>
              </a:rPr>
            </a:br>
            <a:r>
              <a:rPr lang="en-US" sz="1500" dirty="0">
                <a:solidFill>
                  <a:srgbClr val="000000"/>
                </a:solidFill>
                <a:latin typeface="Calibri (MS)"/>
                <a:ea typeface="Calibri (MS)"/>
                <a:cs typeface="Calibri (MS)"/>
                <a:sym typeface="Calibri (MS)"/>
              </a:rPr>
              <a:t> Abraham, E., Hendler, T., Shapira-Lichter, I., Kanat-Maymon, Y., </a:t>
            </a:r>
            <a:r>
              <a:rPr lang="en-US" sz="1500" dirty="0" err="1">
                <a:solidFill>
                  <a:srgbClr val="000000"/>
                </a:solidFill>
                <a:latin typeface="Calibri (MS)"/>
                <a:ea typeface="Calibri (MS)"/>
                <a:cs typeface="Calibri (MS)"/>
                <a:sym typeface="Calibri (MS)"/>
              </a:rPr>
              <a:t>Zagoory</a:t>
            </a:r>
            <a:r>
              <a:rPr lang="en-US" sz="1500" dirty="0">
                <a:solidFill>
                  <a:srgbClr val="000000"/>
                </a:solidFill>
                <a:latin typeface="Calibri (MS)"/>
                <a:ea typeface="Calibri (MS)"/>
                <a:cs typeface="Calibri (MS)"/>
                <a:sym typeface="Calibri (MS)"/>
              </a:rPr>
              <a:t>-Sharon, O., &amp; Feldman, R. (2014). </a:t>
            </a:r>
            <a:r>
              <a:rPr lang="en-US" sz="1500" i="1" dirty="0">
                <a:solidFill>
                  <a:srgbClr val="000000"/>
                </a:solidFill>
                <a:latin typeface="Calibri (MS)"/>
                <a:ea typeface="Calibri (MS)"/>
                <a:cs typeface="Calibri (MS)"/>
                <a:sym typeface="Calibri (MS)"/>
              </a:rPr>
              <a:t>Father's brain is sensitive to childcare experiences.</a:t>
            </a:r>
          </a:p>
          <a:p>
            <a:pPr algn="just">
              <a:lnSpc>
                <a:spcPts val="2159"/>
              </a:lnSpc>
              <a:spcBef>
                <a:spcPct val="0"/>
              </a:spcBef>
            </a:pPr>
            <a:endParaRPr lang="en-US" sz="1500" dirty="0">
              <a:solidFill>
                <a:srgbClr val="000000"/>
              </a:solidFill>
              <a:latin typeface="Calibri (MS)"/>
              <a:ea typeface="Calibri (MS)"/>
              <a:cs typeface="Calibri (MS)"/>
              <a:sym typeface="Calibri (MS)"/>
            </a:endParaRPr>
          </a:p>
          <a:p>
            <a:pPr algn="just">
              <a:lnSpc>
                <a:spcPts val="2159"/>
              </a:lnSpc>
              <a:spcBef>
                <a:spcPct val="0"/>
              </a:spcBef>
            </a:pPr>
            <a:endParaRPr lang="en-US" sz="1500" dirty="0">
              <a:solidFill>
                <a:srgbClr val="000000"/>
              </a:solidFill>
              <a:latin typeface="Calibri (MS)"/>
              <a:ea typeface="Calibri (MS)"/>
              <a:cs typeface="Calibri (MS)"/>
              <a:sym typeface="Calibri (MS)"/>
            </a:endParaRPr>
          </a:p>
          <a:p>
            <a:pPr algn="just">
              <a:lnSpc>
                <a:spcPts val="2159"/>
              </a:lnSpc>
              <a:spcBef>
                <a:spcPct val="0"/>
              </a:spcBef>
            </a:pPr>
            <a:endParaRPr lang="en-US" sz="1500"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1764737" y="5887402"/>
            <a:ext cx="15494563" cy="4018908"/>
            <a:chOff x="0" y="0"/>
            <a:chExt cx="4080872" cy="1058478"/>
          </a:xfrm>
        </p:grpSpPr>
        <p:sp>
          <p:nvSpPr>
            <p:cNvPr id="15" name="Freeform 15"/>
            <p:cNvSpPr/>
            <p:nvPr/>
          </p:nvSpPr>
          <p:spPr>
            <a:xfrm>
              <a:off x="0" y="0"/>
              <a:ext cx="4080873" cy="1058478"/>
            </a:xfrm>
            <a:custGeom>
              <a:avLst/>
              <a:gdLst/>
              <a:ahLst/>
              <a:cxnLst/>
              <a:rect l="l" t="t" r="r" b="b"/>
              <a:pathLst>
                <a:path w="4080873" h="1058478">
                  <a:moveTo>
                    <a:pt x="5996" y="0"/>
                  </a:moveTo>
                  <a:lnTo>
                    <a:pt x="4074877" y="0"/>
                  </a:lnTo>
                  <a:cubicBezTo>
                    <a:pt x="4076467" y="0"/>
                    <a:pt x="4077992" y="632"/>
                    <a:pt x="4079117" y="1756"/>
                  </a:cubicBezTo>
                  <a:cubicBezTo>
                    <a:pt x="4080241" y="2881"/>
                    <a:pt x="4080873" y="4406"/>
                    <a:pt x="4080873" y="5996"/>
                  </a:cubicBezTo>
                  <a:lnTo>
                    <a:pt x="4080873" y="1052482"/>
                  </a:lnTo>
                  <a:cubicBezTo>
                    <a:pt x="4080873" y="1054072"/>
                    <a:pt x="4080241" y="1055597"/>
                    <a:pt x="4079117" y="1056722"/>
                  </a:cubicBezTo>
                  <a:cubicBezTo>
                    <a:pt x="4077992" y="1057846"/>
                    <a:pt x="4076467" y="1058478"/>
                    <a:pt x="4074877" y="1058478"/>
                  </a:cubicBezTo>
                  <a:lnTo>
                    <a:pt x="5996" y="1058478"/>
                  </a:lnTo>
                  <a:cubicBezTo>
                    <a:pt x="4406" y="1058478"/>
                    <a:pt x="2881" y="1057846"/>
                    <a:pt x="1756" y="1056722"/>
                  </a:cubicBezTo>
                  <a:cubicBezTo>
                    <a:pt x="632" y="1055597"/>
                    <a:pt x="0" y="1054072"/>
                    <a:pt x="0" y="1052482"/>
                  </a:cubicBezTo>
                  <a:lnTo>
                    <a:pt x="0" y="5996"/>
                  </a:lnTo>
                  <a:cubicBezTo>
                    <a:pt x="0" y="4406"/>
                    <a:pt x="632" y="2881"/>
                    <a:pt x="1756" y="1756"/>
                  </a:cubicBezTo>
                  <a:cubicBezTo>
                    <a:pt x="2881" y="632"/>
                    <a:pt x="4406" y="0"/>
                    <a:pt x="5996" y="0"/>
                  </a:cubicBezTo>
                  <a:close/>
                </a:path>
              </a:pathLst>
            </a:custGeom>
            <a:solidFill>
              <a:srgbClr val="3F4A9F"/>
            </a:solidFill>
            <a:ln w="38100" cap="sq">
              <a:solidFill>
                <a:srgbClr val="FFFFFF"/>
              </a:solidFill>
              <a:prstDash val="solid"/>
              <a:miter/>
            </a:ln>
          </p:spPr>
          <p:txBody>
            <a:bodyPr/>
            <a:lstStyle/>
            <a:p>
              <a:endParaRPr lang="fr-FR"/>
            </a:p>
          </p:txBody>
        </p:sp>
        <p:sp>
          <p:nvSpPr>
            <p:cNvPr id="16" name="TextBox 16"/>
            <p:cNvSpPr txBox="1"/>
            <p:nvPr/>
          </p:nvSpPr>
          <p:spPr>
            <a:xfrm>
              <a:off x="0" y="-9525"/>
              <a:ext cx="4080872" cy="1068003"/>
            </a:xfrm>
            <a:prstGeom prst="rect">
              <a:avLst/>
            </a:prstGeom>
          </p:spPr>
          <p:txBody>
            <a:bodyPr lIns="50800" tIns="50800" rIns="50800" bIns="50800" rtlCol="0" anchor="ctr"/>
            <a:lstStyle/>
            <a:p>
              <a:pPr algn="l">
                <a:lnSpc>
                  <a:spcPts val="2999"/>
                </a:lnSpc>
              </a:pPr>
              <a:endParaRPr/>
            </a:p>
          </p:txBody>
        </p:sp>
      </p:grpSp>
      <p:sp>
        <p:nvSpPr>
          <p:cNvPr id="17" name="TextBox 17"/>
          <p:cNvSpPr txBox="1"/>
          <p:nvPr>
            <p:custDataLst>
              <p:tags r:id="rId8"/>
            </p:custDataLst>
          </p:nvPr>
        </p:nvSpPr>
        <p:spPr>
          <a:xfrm>
            <a:off x="1803773" y="5209916"/>
            <a:ext cx="15201362" cy="1573530"/>
          </a:xfrm>
          <a:prstGeom prst="rect">
            <a:avLst/>
          </a:prstGeom>
        </p:spPr>
        <p:txBody>
          <a:bodyPr lIns="0" tIns="0" rIns="0" bIns="0" rtlCol="0" anchor="t">
            <a:spAutoFit/>
          </a:bodyPr>
          <a:lstStyle/>
          <a:p>
            <a:pPr algn="l">
              <a:lnSpc>
                <a:spcPts val="4919"/>
              </a:lnSpc>
              <a:spcBef>
                <a:spcPct val="0"/>
              </a:spcBef>
            </a:pPr>
            <a:r>
              <a:rPr lang="en-US" sz="4099" b="1" dirty="0" err="1">
                <a:solidFill>
                  <a:srgbClr val="000000"/>
                </a:solidFill>
                <a:latin typeface="Calibri (MS) Bold"/>
                <a:ea typeface="Calibri (MS) Bold"/>
                <a:cs typeface="Calibri (MS) Bold"/>
                <a:sym typeface="Calibri (MS) Bold"/>
              </a:rPr>
              <a:t>Saviez</a:t>
            </a:r>
            <a:r>
              <a:rPr lang="en-US" sz="4099" b="1" dirty="0">
                <a:solidFill>
                  <a:srgbClr val="000000"/>
                </a:solidFill>
                <a:latin typeface="Calibri (MS) Bold"/>
                <a:ea typeface="Calibri (MS) Bold"/>
                <a:cs typeface="Calibri (MS) Bold"/>
                <a:sym typeface="Calibri (MS) Bold"/>
              </a:rPr>
              <a:t>-vous </a:t>
            </a:r>
            <a:r>
              <a:rPr lang="en-US" sz="4099" b="1" dirty="0" err="1">
                <a:solidFill>
                  <a:srgbClr val="000000"/>
                </a:solidFill>
                <a:latin typeface="Calibri (MS) Bold"/>
                <a:ea typeface="Calibri (MS) Bold"/>
                <a:cs typeface="Calibri (MS) Bold"/>
                <a:sym typeface="Calibri (MS) Bold"/>
              </a:rPr>
              <a:t>que</a:t>
            </a:r>
            <a:r>
              <a:rPr lang="en-US" sz="4099" b="1" dirty="0">
                <a:solidFill>
                  <a:srgbClr val="000000"/>
                </a:solidFill>
                <a:latin typeface="Calibri (MS) Bold"/>
                <a:ea typeface="Calibri (MS) Bold"/>
                <a:cs typeface="Calibri (MS) Bold"/>
                <a:sym typeface="Calibri (MS) Bold"/>
              </a:rPr>
              <a:t> ?  </a:t>
            </a:r>
          </a:p>
          <a:p>
            <a:pPr algn="l">
              <a:lnSpc>
                <a:spcPts val="3359"/>
              </a:lnSpc>
            </a:pPr>
            <a:endParaRPr lang="en-US" sz="4099" b="1" dirty="0">
              <a:solidFill>
                <a:srgbClr val="000000"/>
              </a:solidFill>
              <a:latin typeface="Calibri (MS) Bold"/>
              <a:ea typeface="Calibri (MS) Bold"/>
              <a:cs typeface="Calibri (MS) Bold"/>
              <a:sym typeface="Calibri (MS) Bold"/>
            </a:endParaRPr>
          </a:p>
          <a:p>
            <a:pPr algn="l">
              <a:lnSpc>
                <a:spcPts val="3359"/>
              </a:lnSpc>
            </a:pPr>
            <a:endParaRPr lang="en-US" sz="4099" b="1" dirty="0">
              <a:solidFill>
                <a:srgbClr val="000000"/>
              </a:solidFill>
              <a:latin typeface="Calibri (MS) Bold"/>
              <a:ea typeface="Calibri (MS) Bold"/>
              <a:cs typeface="Calibri (MS) Bold"/>
              <a:sym typeface="Calibri (MS) Bold"/>
            </a:endParaRPr>
          </a:p>
        </p:txBody>
      </p:sp>
      <p:sp>
        <p:nvSpPr>
          <p:cNvPr id="18" name="Freeform 18"/>
          <p:cNvSpPr/>
          <p:nvPr>
            <p:custDataLst>
              <p:tags r:id="rId9"/>
            </p:custDataLst>
          </p:nvPr>
        </p:nvSpPr>
        <p:spPr>
          <a:xfrm rot="3429099">
            <a:off x="6010466" y="5201398"/>
            <a:ext cx="823646" cy="789202"/>
          </a:xfrm>
          <a:custGeom>
            <a:avLst/>
            <a:gdLst/>
            <a:ahLst/>
            <a:cxnLst/>
            <a:rect l="l" t="t" r="r" b="b"/>
            <a:pathLst>
              <a:path w="823646" h="789202">
                <a:moveTo>
                  <a:pt x="0" y="0"/>
                </a:moveTo>
                <a:lnTo>
                  <a:pt x="823645" y="0"/>
                </a:lnTo>
                <a:lnTo>
                  <a:pt x="823645" y="789203"/>
                </a:lnTo>
                <a:lnTo>
                  <a:pt x="0" y="78920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9" name="TextBox 19"/>
          <p:cNvSpPr txBox="1"/>
          <p:nvPr>
            <p:custDataLst>
              <p:tags r:id="rId10"/>
            </p:custDataLst>
          </p:nvPr>
        </p:nvSpPr>
        <p:spPr>
          <a:xfrm>
            <a:off x="2165665" y="6120444"/>
            <a:ext cx="14839470" cy="3403881"/>
          </a:xfrm>
          <a:prstGeom prst="rect">
            <a:avLst/>
          </a:prstGeom>
        </p:spPr>
        <p:txBody>
          <a:bodyPr lIns="0" tIns="0" rIns="0" bIns="0" rtlCol="0" anchor="t">
            <a:spAutoFit/>
          </a:bodyPr>
          <a:lstStyle/>
          <a:p>
            <a:pPr algn="just">
              <a:lnSpc>
                <a:spcPts val="2640"/>
              </a:lnSpc>
              <a:spcBef>
                <a:spcPct val="0"/>
              </a:spcBef>
            </a:pPr>
            <a:r>
              <a:rPr lang="fr-CA" sz="2200" noProof="0" dirty="0">
                <a:solidFill>
                  <a:srgbClr val="FFFFFF"/>
                </a:solidFill>
                <a:latin typeface="Calibri (MS)"/>
                <a:ea typeface="Calibri (MS)"/>
                <a:cs typeface="Calibri (MS)"/>
                <a:sym typeface="Calibri (MS)"/>
              </a:rPr>
              <a:t>La science situe l'apparition de l'Homo sapiens à environ 300 000 ans. Pourtant, la division rigide des rôles — l'homme au travail, la femme aux enfants — est un phénomène bien plus récent. Ce qui est présenté comme un instinct vieux comme l'humanité est en réalité une construction tardive. Dans les sociétés de chasseurs-cueilleurs étudiées par les anthropologues, les soins aux enfants ne reposaient pas uniquement sur la mère : pères, grands-parents et communauté participaient activement. Chez les Aka de République centrafricaine, les pères figurent même parmi les principaux pourvoyeurs de soins directs. Ce modèle contredit l'idée que la nature aurait "programmé" la femme seule pour cette responsabilité. Ce que l'on appelle instinct maternel est en réalité le fruit d'une socialisation : dès l'enfance, les filles sont orientées vers le soin tandis que les garçons sont rarement encouragés à faire de même. Ce n'est pas la biologie qui crée la différence, c'est l'éducation.</a:t>
            </a:r>
          </a:p>
          <a:p>
            <a:pPr algn="just">
              <a:lnSpc>
                <a:spcPts val="2640"/>
              </a:lnSpc>
              <a:spcBef>
                <a:spcPct val="0"/>
              </a:spcBef>
            </a:pPr>
            <a:endParaRPr lang="en-US" sz="2200" dirty="0">
              <a:solidFill>
                <a:schemeClr val="bg1"/>
              </a:solidFill>
              <a:latin typeface="Calibri (MS)"/>
              <a:ea typeface="Calibri (MS)"/>
              <a:cs typeface="Calibri (MS)"/>
              <a:sym typeface="Calibri (MS)"/>
            </a:endParaRPr>
          </a:p>
          <a:p>
            <a:pPr algn="just">
              <a:lnSpc>
                <a:spcPts val="1560"/>
              </a:lnSpc>
              <a:spcBef>
                <a:spcPct val="0"/>
              </a:spcBef>
            </a:pPr>
            <a:r>
              <a:rPr lang="en-US" sz="1300" dirty="0">
                <a:solidFill>
                  <a:schemeClr val="bg1"/>
                </a:solidFill>
                <a:latin typeface="Calibri (MS)"/>
                <a:ea typeface="Calibri (MS)"/>
                <a:cs typeface="Calibri (MS)"/>
                <a:sym typeface="Calibri (MS)"/>
              </a:rPr>
              <a:t>Sources : </a:t>
            </a:r>
            <a:r>
              <a:rPr lang="en-US" sz="1300" u="sng" dirty="0">
                <a:solidFill>
                  <a:schemeClr val="bg1"/>
                </a:solidFill>
                <a:latin typeface="Calibri (MS)"/>
                <a:ea typeface="Calibri (MS)"/>
                <a:cs typeface="Calibri (MS)"/>
                <a:sym typeface="Calibri (MS)"/>
                <a:hlinkClick r:id="rId14">
                  <a:extLst>
                    <a:ext uri="{A12FA001-AC4F-418D-AE19-62706E023703}">
                      <ahyp:hlinkClr xmlns:ahyp="http://schemas.microsoft.com/office/drawing/2018/hyperlinkcolor" val="tx"/>
                    </a:ext>
                  </a:extLst>
                </a:hlinkClick>
              </a:rPr>
              <a:t>www.researchgate.net/publication/237717243_What's_a_Mother_To_Do_The_Division_of_Labor_among_Neandertals_and_Modern_Humans_in_Eurasia</a:t>
            </a:r>
            <a:r>
              <a:rPr lang="en-US" sz="1300" u="sng" dirty="0">
                <a:solidFill>
                  <a:schemeClr val="bg1"/>
                </a:solidFill>
                <a:latin typeface="Calibri (MS)"/>
                <a:ea typeface="Calibri (MS)"/>
                <a:cs typeface="Calibri (MS)"/>
                <a:sym typeface="Calibri (MS)"/>
              </a:rPr>
              <a:t>  </a:t>
            </a:r>
          </a:p>
          <a:p>
            <a:pPr algn="just">
              <a:lnSpc>
                <a:spcPts val="1560"/>
              </a:lnSpc>
              <a:spcBef>
                <a:spcPct val="0"/>
              </a:spcBef>
            </a:pPr>
            <a:r>
              <a:rPr lang="en-US" sz="1300" dirty="0">
                <a:solidFill>
                  <a:srgbClr val="FFFFFF"/>
                </a:solidFill>
                <a:latin typeface="Calibri (MS)"/>
                <a:ea typeface="Calibri (MS)"/>
                <a:cs typeface="Calibri (MS)"/>
                <a:sym typeface="Calibri (MS)"/>
              </a:rPr>
              <a:t>Hewlett, B. S. (1991), </a:t>
            </a:r>
            <a:r>
              <a:rPr lang="en-US" sz="1300" i="1" dirty="0">
                <a:solidFill>
                  <a:srgbClr val="FFFFFF"/>
                </a:solidFill>
                <a:latin typeface="Calibri (MS)"/>
                <a:ea typeface="Calibri (MS)"/>
                <a:cs typeface="Calibri (MS)"/>
                <a:sym typeface="Calibri (MS)"/>
              </a:rPr>
              <a:t>Intimate Fathers: The Nature and Context of Aka Pygmy Paternal Infant Care</a:t>
            </a:r>
            <a:r>
              <a:rPr lang="en-US" sz="1300" dirty="0">
                <a:solidFill>
                  <a:srgbClr val="FFFFFF"/>
                </a:solidFill>
                <a:latin typeface="Calibri (MS)"/>
                <a:ea typeface="Calibri (MS)"/>
                <a:cs typeface="Calibri (MS)"/>
                <a:sym typeface="Calibri (MS)"/>
              </a:rPr>
              <a:t>. University of Michigan Press.</a:t>
            </a:r>
          </a:p>
        </p:txBody>
      </p:sp>
      <p:sp>
        <p:nvSpPr>
          <p:cNvPr id="20" name="ZoneTexte 19">
            <a:extLst>
              <a:ext uri="{FF2B5EF4-FFF2-40B4-BE49-F238E27FC236}">
                <a16:creationId xmlns:a16="http://schemas.microsoft.com/office/drawing/2014/main" id="{84FCFF98-0D46-4D3D-C288-053BBEC687BC}"/>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D710EFE-3B61-2448-375F-26BAC6C85CF9}"/>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D29291F0-881B-A242-4C14-9E25CDDD1626}"/>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AD377755-309E-6EEA-C3AA-46EADE8A88FF}"/>
              </a:ext>
            </a:extLst>
          </p:cNvPr>
          <p:cNvGraphicFramePr>
            <a:graphicFrameLocks noGrp="1"/>
          </p:cNvGraphicFramePr>
          <p:nvPr>
            <p:custDataLst>
              <p:tags r:id="rId2"/>
            </p:custDataLst>
            <p:extLst>
              <p:ext uri="{D42A27DB-BD31-4B8C-83A1-F6EECF244321}">
                <p14:modId xmlns:p14="http://schemas.microsoft.com/office/powerpoint/2010/main" val="660551828"/>
              </p:ext>
            </p:extLst>
          </p:nvPr>
        </p:nvGraphicFramePr>
        <p:xfrm>
          <a:off x="1028700" y="1568709"/>
          <a:ext cx="17015697" cy="8518164"/>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04836">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13328">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0B0A5102-DBCC-4413-078D-61BB4986C11A}"/>
              </a:ext>
            </a:extLst>
          </p:cNvPr>
          <p:cNvSpPr/>
          <p:nvPr>
            <p:custDataLst>
              <p:tags r:id="rId3"/>
            </p:custDataLst>
          </p:nvPr>
        </p:nvSpPr>
        <p:spPr>
          <a:xfrm flipH="1">
            <a:off x="12801600" y="34309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5539A888-A741-6B27-1570-7F8C2418B6A8}"/>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978F33F5-2483-9B8D-DD08-A7DD930C7F0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28107799-0BDB-C0C7-9AF0-C7D88E04E84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7202276F-CFA7-1B09-C40E-3252881E897E}"/>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7F7D62D8-F1E1-B35A-C19C-41A25314D6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1E5F6F77-060D-26AF-D1E4-1DDBBE2743D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248E2867-587C-BF3E-951E-4C85C6ECC613}"/>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173FCFB5-A5AC-BD7E-946B-3D49FA2368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80241F9C-B22F-F011-72B4-4215F2F643A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D95CE658-7306-9360-9769-33A646C120B6}"/>
              </a:ext>
            </a:extLst>
          </p:cNvPr>
          <p:cNvSpPr txBox="1"/>
          <p:nvPr>
            <p:custDataLst>
              <p:tags r:id="rId7"/>
            </p:custDataLst>
          </p:nvPr>
        </p:nvSpPr>
        <p:spPr>
          <a:xfrm>
            <a:off x="1159583" y="8005"/>
            <a:ext cx="1098889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45831463-52CF-6AA4-99EE-0556EE7129E0}"/>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extLst>
      <p:ext uri="{BB962C8B-B14F-4D97-AF65-F5344CB8AC3E}">
        <p14:creationId xmlns:p14="http://schemas.microsoft.com/office/powerpoint/2010/main" val="625366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1851539" y="2309792"/>
            <a:ext cx="14584917" cy="7145871"/>
            <a:chOff x="0" y="0"/>
            <a:chExt cx="3841295" cy="1891416"/>
          </a:xfrm>
        </p:grpSpPr>
        <p:sp>
          <p:nvSpPr>
            <p:cNvPr id="27" name="Freeform 27"/>
            <p:cNvSpPr/>
            <p:nvPr/>
          </p:nvSpPr>
          <p:spPr>
            <a:xfrm>
              <a:off x="0" y="0"/>
              <a:ext cx="3841295" cy="1891416"/>
            </a:xfrm>
            <a:custGeom>
              <a:avLst/>
              <a:gdLst/>
              <a:ahLst/>
              <a:cxnLst/>
              <a:rect l="l" t="t" r="r" b="b"/>
              <a:pathLst>
                <a:path w="3841295" h="1891416">
                  <a:moveTo>
                    <a:pt x="6370" y="0"/>
                  </a:moveTo>
                  <a:lnTo>
                    <a:pt x="3834925" y="0"/>
                  </a:lnTo>
                  <a:cubicBezTo>
                    <a:pt x="3838443" y="0"/>
                    <a:pt x="3841295" y="2852"/>
                    <a:pt x="3841295" y="6370"/>
                  </a:cubicBezTo>
                  <a:lnTo>
                    <a:pt x="3841295" y="1885047"/>
                  </a:lnTo>
                  <a:cubicBezTo>
                    <a:pt x="3841295" y="1886736"/>
                    <a:pt x="3840624" y="1888356"/>
                    <a:pt x="3839429" y="1889551"/>
                  </a:cubicBezTo>
                  <a:cubicBezTo>
                    <a:pt x="3838235" y="1890745"/>
                    <a:pt x="3836615" y="1891416"/>
                    <a:pt x="3834925" y="1891416"/>
                  </a:cubicBezTo>
                  <a:lnTo>
                    <a:pt x="6370" y="1891416"/>
                  </a:lnTo>
                  <a:cubicBezTo>
                    <a:pt x="4680" y="1891416"/>
                    <a:pt x="3060" y="1890745"/>
                    <a:pt x="1866" y="1889551"/>
                  </a:cubicBezTo>
                  <a:cubicBezTo>
                    <a:pt x="671" y="1888356"/>
                    <a:pt x="0" y="1886736"/>
                    <a:pt x="0" y="1885047"/>
                  </a:cubicBezTo>
                  <a:lnTo>
                    <a:pt x="0" y="6370"/>
                  </a:lnTo>
                  <a:cubicBezTo>
                    <a:pt x="0" y="4680"/>
                    <a:pt x="671" y="3060"/>
                    <a:pt x="1866" y="1866"/>
                  </a:cubicBezTo>
                  <a:cubicBezTo>
                    <a:pt x="3060" y="671"/>
                    <a:pt x="4680" y="0"/>
                    <a:pt x="6370"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841295" cy="1900941"/>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3429099">
            <a:off x="3372997" y="778683"/>
            <a:ext cx="1432359" cy="1372461"/>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30" name="TextBox 30"/>
          <p:cNvSpPr txBox="1"/>
          <p:nvPr>
            <p:custDataLst>
              <p:tags r:id="rId7"/>
            </p:custDataLst>
          </p:nvPr>
        </p:nvSpPr>
        <p:spPr>
          <a:xfrm>
            <a:off x="2324100" y="2148833"/>
            <a:ext cx="13430749" cy="7429726"/>
          </a:xfrm>
          <a:prstGeom prst="rect">
            <a:avLst/>
          </a:prstGeom>
        </p:spPr>
        <p:txBody>
          <a:bodyPr wrap="square" lIns="0" tIns="0" rIns="0" bIns="0" rtlCol="0" anchor="t">
            <a:spAutoFit/>
          </a:bodyPr>
          <a:lstStyle/>
          <a:p>
            <a:pPr algn="l">
              <a:lnSpc>
                <a:spcPts val="2827"/>
              </a:lnSpc>
              <a:spcBef>
                <a:spcPct val="0"/>
              </a:spcBef>
            </a:pPr>
            <a:br>
              <a:rPr lang="fr-CA" sz="2300" noProof="0" dirty="0">
                <a:solidFill>
                  <a:srgbClr val="FFFFFF"/>
                </a:solidFill>
                <a:latin typeface="Calibri (MS)"/>
                <a:ea typeface="Calibri (MS)"/>
                <a:cs typeface="Calibri (MS)"/>
                <a:sym typeface="Calibri (MS)"/>
              </a:rPr>
            </a:br>
            <a:r>
              <a:rPr lang="fr-CA" sz="2300" noProof="0" dirty="0">
                <a:solidFill>
                  <a:srgbClr val="FFFFFF"/>
                </a:solidFill>
                <a:latin typeface="Calibri (MS)"/>
                <a:ea typeface="Calibri (MS)"/>
                <a:cs typeface="Calibri (MS)"/>
                <a:sym typeface="Calibri (MS)"/>
              </a:rPr>
              <a:t>Voir des femmes ou des minorités de genre exercer une profession dans un domaine traditionnellement masculin peut aider à croire que c’est possible… mais encore faut-il qu’elles aient réellement accès aux mêmes opportunités !</a:t>
            </a:r>
          </a:p>
          <a:p>
            <a:pPr algn="l">
              <a:lnSpc>
                <a:spcPts val="2827"/>
              </a:lnSpc>
              <a:spcBef>
                <a:spcPct val="0"/>
              </a:spcBef>
            </a:pPr>
            <a:endParaRPr lang="fr-CA" sz="2300" noProof="0" dirty="0">
              <a:solidFill>
                <a:srgbClr val="FFFFFF"/>
              </a:solidFill>
              <a:latin typeface="Calibri (MS)"/>
              <a:ea typeface="Calibri (MS)"/>
              <a:cs typeface="Calibri (MS)"/>
              <a:sym typeface="Calibri (MS)"/>
            </a:endParaRPr>
          </a:p>
          <a:p>
            <a:pPr algn="l">
              <a:lnSpc>
                <a:spcPts val="2827"/>
              </a:lnSpc>
              <a:spcBef>
                <a:spcPct val="0"/>
              </a:spcBef>
            </a:pPr>
            <a:r>
              <a:rPr lang="fr-CA" sz="2300" noProof="0" dirty="0">
                <a:solidFill>
                  <a:srgbClr val="FFFFFF"/>
                </a:solidFill>
                <a:latin typeface="Calibri (MS)"/>
                <a:ea typeface="Calibri (MS)"/>
                <a:cs typeface="Calibri (MS)"/>
                <a:sym typeface="Calibri (MS)"/>
              </a:rPr>
              <a:t>Par exemple, l’athlète de haut niveau </a:t>
            </a:r>
            <a:r>
              <a:rPr lang="fr-CA" sz="2300" noProof="0" dirty="0" err="1">
                <a:solidFill>
                  <a:srgbClr val="FFFFFF"/>
                </a:solidFill>
                <a:latin typeface="Calibri (MS)"/>
                <a:ea typeface="Calibri (MS)"/>
                <a:cs typeface="Calibri (MS)"/>
                <a:sym typeface="Calibri (MS)"/>
              </a:rPr>
              <a:t>Annika</a:t>
            </a:r>
            <a:r>
              <a:rPr lang="fr-CA" sz="2300" noProof="0" dirty="0">
                <a:solidFill>
                  <a:srgbClr val="FFFFFF"/>
                </a:solidFill>
                <a:latin typeface="Calibri (MS)"/>
                <a:ea typeface="Calibri (MS)"/>
                <a:cs typeface="Calibri (MS)"/>
                <a:sym typeface="Calibri (MS)"/>
              </a:rPr>
              <a:t> </a:t>
            </a:r>
            <a:r>
              <a:rPr lang="fr-CA" sz="2300" noProof="0" dirty="0" err="1">
                <a:solidFill>
                  <a:srgbClr val="FFFFFF"/>
                </a:solidFill>
                <a:latin typeface="Calibri (MS)"/>
                <a:ea typeface="Calibri (MS)"/>
                <a:cs typeface="Calibri (MS)"/>
                <a:sym typeface="Calibri (MS)"/>
              </a:rPr>
              <a:t>Malacinski</a:t>
            </a:r>
            <a:r>
              <a:rPr lang="fr-CA" sz="2300" noProof="0" dirty="0">
                <a:solidFill>
                  <a:srgbClr val="FFFFFF"/>
                </a:solidFill>
                <a:latin typeface="Calibri (MS)"/>
                <a:ea typeface="Calibri (MS)"/>
                <a:cs typeface="Calibri (MS)"/>
                <a:sym typeface="Calibri (MS)"/>
              </a:rPr>
              <a:t> pratique le combiné nordique, tout comme son frère. Lui participe aux Jeux olympiques, mais elle non — simplement parce que l’épreuve féminine n’est pas incluse au programme.</a:t>
            </a:r>
          </a:p>
          <a:p>
            <a:pPr algn="l">
              <a:lnSpc>
                <a:spcPts val="2827"/>
              </a:lnSpc>
              <a:spcBef>
                <a:spcPct val="0"/>
              </a:spcBef>
            </a:pPr>
            <a:endParaRPr lang="fr-CA" sz="2300" noProof="0" dirty="0">
              <a:solidFill>
                <a:srgbClr val="FFFFFF"/>
              </a:solidFill>
              <a:latin typeface="Calibri (MS)"/>
              <a:ea typeface="Calibri (MS)"/>
              <a:cs typeface="Calibri (MS)"/>
              <a:sym typeface="Calibri (MS)"/>
            </a:endParaRPr>
          </a:p>
          <a:p>
            <a:pPr algn="l">
              <a:lnSpc>
                <a:spcPts val="2827"/>
              </a:lnSpc>
              <a:spcBef>
                <a:spcPct val="0"/>
              </a:spcBef>
            </a:pPr>
            <a:r>
              <a:rPr lang="fr-CA" sz="2300" noProof="0" dirty="0">
                <a:solidFill>
                  <a:srgbClr val="FFFFFF"/>
                </a:solidFill>
                <a:latin typeface="Calibri (MS)"/>
                <a:ea typeface="Calibri (MS)"/>
                <a:cs typeface="Calibri (MS)"/>
                <a:sym typeface="Calibri (MS)"/>
              </a:rPr>
              <a:t>Le comité olympique explique cette exclusion par un manque d’audience pour les compétitions féminines. Pourtant, plusieurs soulignent que pour s’y intéresser, il faut d’abord que les femmes puissent être visibles et représentées.</a:t>
            </a:r>
          </a:p>
          <a:p>
            <a:pPr algn="l">
              <a:lnSpc>
                <a:spcPts val="2827"/>
              </a:lnSpc>
              <a:spcBef>
                <a:spcPct val="0"/>
              </a:spcBef>
            </a:pPr>
            <a:r>
              <a:rPr lang="fr-CA" sz="2300" noProof="0" dirty="0">
                <a:solidFill>
                  <a:srgbClr val="FFFFFF"/>
                </a:solidFill>
                <a:latin typeface="Calibri (MS)"/>
                <a:ea typeface="Calibri (MS)"/>
                <a:cs typeface="Calibri (MS)"/>
                <a:sym typeface="Calibri (MS)"/>
              </a:rPr>
              <a:t>Ironiquement, cette discipline chez les hommes attire aussi très peu d’audience, mais elle reste au programme des Jeux. Et le comité se félicite tout de même d’organiser des Jeux « presque paritaires », avec 47 % de femmes.</a:t>
            </a:r>
          </a:p>
          <a:p>
            <a:pPr algn="l">
              <a:lnSpc>
                <a:spcPts val="2827"/>
              </a:lnSpc>
              <a:spcBef>
                <a:spcPct val="0"/>
              </a:spcBef>
            </a:pPr>
            <a:endParaRPr lang="fr-CA" sz="2300" noProof="0" dirty="0">
              <a:solidFill>
                <a:srgbClr val="FFFFFF"/>
              </a:solidFill>
              <a:latin typeface="Calibri (MS)"/>
              <a:ea typeface="Calibri (MS)"/>
              <a:cs typeface="Calibri (MS)"/>
              <a:sym typeface="Calibri (MS)"/>
            </a:endParaRPr>
          </a:p>
          <a:p>
            <a:pPr algn="l">
              <a:lnSpc>
                <a:spcPts val="2827"/>
              </a:lnSpc>
              <a:spcBef>
                <a:spcPct val="0"/>
              </a:spcBef>
            </a:pPr>
            <a:r>
              <a:rPr lang="fr-CA" sz="2300" noProof="0" dirty="0">
                <a:solidFill>
                  <a:srgbClr val="FFFFFF"/>
                </a:solidFill>
                <a:latin typeface="Calibri (MS)"/>
                <a:ea typeface="Calibri (MS)"/>
                <a:cs typeface="Calibri (MS)"/>
                <a:sym typeface="Calibri (MS)"/>
              </a:rPr>
              <a:t>Cet exemple montre bien que, souvent, la visibilité et l’accès vont ensemble... sans accès égal, il est difficile de créer de l’intérêt et de la participation.</a:t>
            </a:r>
          </a:p>
          <a:p>
            <a:pPr algn="l">
              <a:lnSpc>
                <a:spcPts val="2827"/>
              </a:lnSpc>
              <a:spcBef>
                <a:spcPct val="0"/>
              </a:spcBef>
            </a:pPr>
            <a:endParaRPr lang="fr-CA" sz="2356" noProof="0" dirty="0">
              <a:solidFill>
                <a:srgbClr val="FFFFFF"/>
              </a:solidFill>
              <a:latin typeface="Calibri (MS)"/>
              <a:ea typeface="Calibri (MS)"/>
              <a:cs typeface="Calibri (MS)"/>
              <a:sym typeface="Calibri (MS)"/>
            </a:endParaRPr>
          </a:p>
          <a:p>
            <a:pPr algn="l">
              <a:lnSpc>
                <a:spcPts val="1867"/>
              </a:lnSpc>
              <a:spcBef>
                <a:spcPct val="0"/>
              </a:spcBef>
            </a:pPr>
            <a:r>
              <a:rPr lang="fr-CA" sz="1556" noProof="0" dirty="0">
                <a:solidFill>
                  <a:srgbClr val="FFFFFF"/>
                </a:solidFill>
                <a:latin typeface="Calibri (MS)"/>
                <a:ea typeface="Calibri (MS)"/>
                <a:cs typeface="Calibri (MS)"/>
                <a:sym typeface="Calibri (MS)"/>
              </a:rPr>
              <a:t>Sources :  </a:t>
            </a:r>
          </a:p>
          <a:p>
            <a:pPr algn="l">
              <a:lnSpc>
                <a:spcPts val="1867"/>
              </a:lnSpc>
              <a:spcBef>
                <a:spcPct val="0"/>
              </a:spcBef>
            </a:pPr>
            <a:r>
              <a:rPr lang="fr-CA" sz="1556" noProof="0" dirty="0">
                <a:solidFill>
                  <a:srgbClr val="FFFFFF"/>
                </a:solidFill>
                <a:latin typeface="Calibri (MS)"/>
                <a:ea typeface="Calibri (MS)"/>
                <a:cs typeface="Calibri (MS)"/>
                <a:sym typeface="Calibri (MS)"/>
              </a:rPr>
              <a:t>Comité international olympique – données sur la parité aux Jeux olympiques et la participation des femmes.  </a:t>
            </a:r>
            <a:br>
              <a:rPr lang="fr-CA" sz="1556" noProof="0" dirty="0">
                <a:solidFill>
                  <a:srgbClr val="FFFFFF"/>
                </a:solidFill>
                <a:latin typeface="Calibri (MS)"/>
                <a:ea typeface="Calibri (MS)"/>
                <a:cs typeface="Calibri (MS)"/>
                <a:sym typeface="Calibri (MS)"/>
              </a:rPr>
            </a:br>
            <a:r>
              <a:rPr lang="fr-CA" sz="1556" noProof="0" dirty="0">
                <a:solidFill>
                  <a:srgbClr val="FFFFFF"/>
                </a:solidFill>
                <a:latin typeface="Calibri (MS)"/>
                <a:ea typeface="Calibri (MS)"/>
                <a:cs typeface="Calibri (MS)"/>
                <a:sym typeface="Calibri (MS)"/>
              </a:rPr>
              <a:t>Témoignages de </a:t>
            </a:r>
            <a:r>
              <a:rPr lang="fr-CA" sz="1556" noProof="0" dirty="0" err="1">
                <a:solidFill>
                  <a:srgbClr val="FFFFFF"/>
                </a:solidFill>
                <a:latin typeface="Calibri (MS)"/>
                <a:ea typeface="Calibri (MS)"/>
                <a:cs typeface="Calibri (MS)"/>
                <a:sym typeface="Calibri (MS)"/>
              </a:rPr>
              <a:t>Annika</a:t>
            </a:r>
            <a:r>
              <a:rPr lang="fr-CA" sz="1556" noProof="0" dirty="0">
                <a:solidFill>
                  <a:srgbClr val="FFFFFF"/>
                </a:solidFill>
                <a:latin typeface="Calibri (MS)"/>
                <a:ea typeface="Calibri (MS)"/>
                <a:cs typeface="Calibri (MS)"/>
                <a:sym typeface="Calibri (MS)"/>
              </a:rPr>
              <a:t> </a:t>
            </a:r>
            <a:r>
              <a:rPr lang="fr-CA" sz="1556" noProof="0" dirty="0" err="1">
                <a:solidFill>
                  <a:srgbClr val="FFFFFF"/>
                </a:solidFill>
                <a:latin typeface="Calibri (MS)"/>
                <a:ea typeface="Calibri (MS)"/>
                <a:cs typeface="Calibri (MS)"/>
                <a:sym typeface="Calibri (MS)"/>
              </a:rPr>
              <a:t>Malacinski</a:t>
            </a:r>
            <a:r>
              <a:rPr lang="fr-CA" sz="1556" noProof="0" dirty="0">
                <a:solidFill>
                  <a:srgbClr val="FFFFFF"/>
                </a:solidFill>
                <a:latin typeface="Calibri (MS)"/>
                <a:ea typeface="Calibri (MS)"/>
                <a:cs typeface="Calibri (MS)"/>
                <a:sym typeface="Calibri (MS)"/>
              </a:rPr>
              <a:t> sur l’exclusion du combiné nordique féminin aux Jeux olympiques.</a:t>
            </a:r>
          </a:p>
          <a:p>
            <a:pPr algn="l">
              <a:lnSpc>
                <a:spcPts val="1867"/>
              </a:lnSpc>
              <a:spcBef>
                <a:spcPct val="0"/>
              </a:spcBef>
            </a:pPr>
            <a:r>
              <a:rPr lang="en-US" sz="1556" dirty="0">
                <a:solidFill>
                  <a:srgbClr val="FFFFFF"/>
                </a:solidFill>
                <a:latin typeface="Calibri (MS)"/>
                <a:ea typeface="Calibri (MS)"/>
                <a:cs typeface="Calibri (MS)"/>
                <a:sym typeface="Calibri (MS)"/>
              </a:rPr>
              <a:t> </a:t>
            </a:r>
          </a:p>
        </p:txBody>
      </p:sp>
      <p:sp>
        <p:nvSpPr>
          <p:cNvPr id="31" name="Freeform 31"/>
          <p:cNvSpPr/>
          <p:nvPr>
            <p:custDataLst>
              <p:tags r:id="rId8"/>
            </p:custDataLst>
          </p:nvPr>
        </p:nvSpPr>
        <p:spPr>
          <a:xfrm>
            <a:off x="12893898" y="135007"/>
            <a:ext cx="2860951" cy="1947785"/>
          </a:xfrm>
          <a:custGeom>
            <a:avLst/>
            <a:gdLst/>
            <a:ahLst/>
            <a:cxnLst/>
            <a:rect l="l" t="t" r="r" b="b"/>
            <a:pathLst>
              <a:path w="3336163" h="2305829">
                <a:moveTo>
                  <a:pt x="0" y="0"/>
                </a:moveTo>
                <a:lnTo>
                  <a:pt x="3336163" y="0"/>
                </a:lnTo>
                <a:lnTo>
                  <a:pt x="3336163" y="2305829"/>
                </a:lnTo>
                <a:lnTo>
                  <a:pt x="0" y="230582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dirty="0"/>
          </a:p>
        </p:txBody>
      </p:sp>
      <p:sp>
        <p:nvSpPr>
          <p:cNvPr id="32" name="TextBox 32"/>
          <p:cNvSpPr txBox="1"/>
          <p:nvPr>
            <p:custDataLst>
              <p:tags r:id="rId9"/>
            </p:custDataLst>
          </p:nvPr>
        </p:nvSpPr>
        <p:spPr>
          <a:xfrm>
            <a:off x="1028699" y="322135"/>
            <a:ext cx="15201362" cy="1573530"/>
          </a:xfrm>
          <a:prstGeom prst="rect">
            <a:avLst/>
          </a:prstGeom>
        </p:spPr>
        <p:txBody>
          <a:bodyPr lIns="0" tIns="0" rIns="0" bIns="0" rtlCol="0" anchor="t">
            <a:spAutoFit/>
          </a:bodyPr>
          <a:lstStyle/>
          <a:p>
            <a:pPr algn="l">
              <a:lnSpc>
                <a:spcPts val="4919"/>
              </a:lnSpc>
              <a:spcBef>
                <a:spcPct val="0"/>
              </a:spcBef>
            </a:pPr>
            <a:r>
              <a:rPr lang="en-US" sz="4099" b="1" dirty="0" err="1">
                <a:solidFill>
                  <a:srgbClr val="000000"/>
                </a:solidFill>
                <a:latin typeface="Calibri (MS) Bold"/>
                <a:ea typeface="Calibri (MS) Bold"/>
                <a:cs typeface="Calibri (MS) Bold"/>
                <a:sym typeface="Calibri (MS) Bold"/>
              </a:rPr>
              <a:t>Saviez</a:t>
            </a:r>
            <a:r>
              <a:rPr lang="en-US" sz="4099" b="1" dirty="0">
                <a:solidFill>
                  <a:srgbClr val="000000"/>
                </a:solidFill>
                <a:latin typeface="Calibri (MS) Bold"/>
                <a:ea typeface="Calibri (MS) Bold"/>
                <a:cs typeface="Calibri (MS) Bold"/>
                <a:sym typeface="Calibri (MS) Bold"/>
              </a:rPr>
              <a:t>-vous </a:t>
            </a:r>
            <a:r>
              <a:rPr lang="en-US" sz="4099" b="1" dirty="0" err="1">
                <a:solidFill>
                  <a:srgbClr val="000000"/>
                </a:solidFill>
                <a:latin typeface="Calibri (MS) Bold"/>
                <a:ea typeface="Calibri (MS) Bold"/>
                <a:cs typeface="Calibri (MS) Bold"/>
                <a:sym typeface="Calibri (MS) Bold"/>
              </a:rPr>
              <a:t>que</a:t>
            </a:r>
            <a:r>
              <a:rPr lang="en-US" sz="4099" b="1" dirty="0">
                <a:solidFill>
                  <a:srgbClr val="000000"/>
                </a:solidFill>
                <a:latin typeface="Calibri (MS) Bold"/>
                <a:ea typeface="Calibri (MS) Bold"/>
                <a:cs typeface="Calibri (MS) Bold"/>
                <a:sym typeface="Calibri (MS) Bold"/>
              </a:rPr>
              <a:t> ?  </a:t>
            </a:r>
          </a:p>
          <a:p>
            <a:pPr algn="l">
              <a:lnSpc>
                <a:spcPts val="3359"/>
              </a:lnSpc>
            </a:pPr>
            <a:endParaRPr lang="en-US" sz="4099" b="1" dirty="0">
              <a:solidFill>
                <a:srgbClr val="000000"/>
              </a:solidFill>
              <a:latin typeface="Calibri (MS) Bold"/>
              <a:ea typeface="Calibri (MS) Bold"/>
              <a:cs typeface="Calibri (MS) Bold"/>
              <a:sym typeface="Calibri (MS) Bold"/>
            </a:endParaRPr>
          </a:p>
          <a:p>
            <a:pPr algn="l">
              <a:lnSpc>
                <a:spcPts val="3359"/>
              </a:lnSpc>
            </a:pPr>
            <a:endParaRPr lang="en-US" sz="4099" b="1" dirty="0">
              <a:solidFill>
                <a:srgbClr val="000000"/>
              </a:solidFill>
              <a:latin typeface="Calibri (MS) Bold"/>
              <a:ea typeface="Calibri (MS) Bold"/>
              <a:cs typeface="Calibri (MS) Bold"/>
              <a:sym typeface="Calibri (MS) Bold"/>
            </a:endParaRPr>
          </a:p>
        </p:txBody>
      </p:sp>
      <p:sp>
        <p:nvSpPr>
          <p:cNvPr id="2" name="ZoneTexte 1">
            <a:extLst>
              <a:ext uri="{FF2B5EF4-FFF2-40B4-BE49-F238E27FC236}">
                <a16:creationId xmlns:a16="http://schemas.microsoft.com/office/drawing/2014/main" id="{FC2EC7D7-7423-8094-176A-6A95D6295E94}"/>
              </a:ext>
            </a:extLst>
          </p:cNvPr>
          <p:cNvSpPr txBox="1"/>
          <p:nvPr>
            <p:custDataLst>
              <p:tags r:id="rId10"/>
            </p:custDataLst>
          </p:nvPr>
        </p:nvSpPr>
        <p:spPr>
          <a:xfrm>
            <a:off x="16704292" y="135007"/>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CF2FF2BC-4C0A-07FF-5B91-1C08F743609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A1AC61A1-E45B-2A8A-E475-41E4D34DFD3B}"/>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6AC36BB5-7BC3-957B-9D49-BDCAE65DF630}"/>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BFD0698E-42F6-E5FE-E7C1-E129D5DB2F2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7D406199-A2D7-EF4F-5D9D-DBA27392094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451318D6-E022-A69B-F284-FC065438EE51}"/>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7FA5F821-9DE1-F34A-4D4E-CAEC31AF9A5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847FD76A-43F7-04C5-9765-F194988EE1D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453BD624-6F32-ACC1-4840-6606AC7DBEB1}"/>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5AD2F44D-C6EF-F134-1BF8-69A4D44B79F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F7958C9F-EEBA-8BC7-381E-302DAE832BF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2F7F307B-C0C7-DBD6-C3E8-CB8623599FF7}"/>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4D4B9E1D-EFF7-8C07-4994-206FB8815BDC}"/>
              </a:ext>
            </a:extLst>
          </p:cNvPr>
          <p:cNvSpPr txBox="1"/>
          <p:nvPr>
            <p:custDataLst>
              <p:tags r:id="rId6"/>
            </p:custDataLst>
          </p:nvPr>
        </p:nvSpPr>
        <p:spPr>
          <a:xfrm>
            <a:off x="1028700" y="638137"/>
            <a:ext cx="16633828" cy="9822817"/>
          </a:xfrm>
          <a:prstGeom prst="rect">
            <a:avLst/>
          </a:prstGeom>
        </p:spPr>
        <p:txBody>
          <a:bodyPr lIns="0" tIns="0" rIns="0" bIns="0" rtlCol="0" anchor="t">
            <a:spAutoFit/>
          </a:bodyPr>
          <a:lstStyle/>
          <a:p>
            <a:pPr lvl="0">
              <a:lnSpc>
                <a:spcPts val="2380"/>
              </a:lnSpc>
              <a:defRPr/>
            </a:pPr>
            <a:endParaRPr lang="fr-CA" dirty="0">
              <a:solidFill>
                <a:prstClr val="black"/>
              </a:solidFill>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01A55937-6026-E9A4-31FE-AE803B9A5E6B}"/>
              </a:ext>
            </a:extLst>
          </p:cNvPr>
          <p:cNvGrpSpPr/>
          <p:nvPr>
            <p:custDataLst>
              <p:tags r:id="rId7"/>
            </p:custDataLst>
          </p:nvPr>
        </p:nvGrpSpPr>
        <p:grpSpPr>
          <a:xfrm>
            <a:off x="13364113" y="3922898"/>
            <a:ext cx="4266361" cy="1885493"/>
            <a:chOff x="0" y="0"/>
            <a:chExt cx="1123651" cy="496591"/>
          </a:xfrm>
        </p:grpSpPr>
        <p:sp>
          <p:nvSpPr>
            <p:cNvPr id="15" name="Freeform 15">
              <a:extLst>
                <a:ext uri="{FF2B5EF4-FFF2-40B4-BE49-F238E27FC236}">
                  <a16:creationId xmlns:a16="http://schemas.microsoft.com/office/drawing/2014/main" id="{DF7BB9D5-3F58-0D7B-6379-0CD3209281AB}"/>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36C848E5-B427-474B-77EA-80A14FF7C5C0}"/>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5C2735B6-AA31-5312-E5B8-A630146FCE54}"/>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6BA1F08C-9A9F-6AD4-6D7F-395435A777A4}"/>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3</a:t>
            </a:r>
          </a:p>
        </p:txBody>
      </p:sp>
      <p:sp>
        <p:nvSpPr>
          <p:cNvPr id="20" name="TextBox 18">
            <a:extLst>
              <a:ext uri="{FF2B5EF4-FFF2-40B4-BE49-F238E27FC236}">
                <a16:creationId xmlns:a16="http://schemas.microsoft.com/office/drawing/2014/main" id="{039C3A2F-37D7-E9BD-C2CA-C572527AC717}"/>
              </a:ext>
            </a:extLst>
          </p:cNvPr>
          <p:cNvSpPr txBox="1"/>
          <p:nvPr>
            <p:custDataLst>
              <p:tags r:id="rId10"/>
            </p:custDataLst>
          </p:nvPr>
        </p:nvSpPr>
        <p:spPr>
          <a:xfrm>
            <a:off x="13473217" y="3928845"/>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1063880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7458" y="195624"/>
            <a:ext cx="16080063" cy="1203325"/>
          </a:xfrm>
          <a:prstGeom prst="rect">
            <a:avLst/>
          </a:prstGeom>
        </p:spPr>
        <p:txBody>
          <a:bodyPr lIns="0" tIns="0" rIns="0" bIns="0" rtlCol="0" anchor="t">
            <a:spAutoFit/>
          </a:bodyPr>
          <a:lstStyle/>
          <a:p>
            <a:pPr algn="ctr">
              <a:lnSpc>
                <a:spcPts val="3213"/>
              </a:lnSpc>
            </a:pPr>
            <a:r>
              <a:rPr lang="fr-CA" sz="2700" b="1" noProof="0" dirty="0">
                <a:solidFill>
                  <a:srgbClr val="000000"/>
                </a:solidFill>
                <a:latin typeface="Calibri (MS) Bold"/>
                <a:ea typeface="Calibri (MS) Bold"/>
                <a:cs typeface="Calibri (MS) Bold"/>
                <a:sym typeface="Calibri (MS) Bold"/>
              </a:rPr>
              <a:t>.</a:t>
            </a:r>
          </a:p>
          <a:p>
            <a:pPr algn="ctr">
              <a:lnSpc>
                <a:spcPts val="3213"/>
              </a:lnSpc>
            </a:pPr>
            <a:r>
              <a:rPr lang="fr-CA" sz="2700" b="1" noProof="0" dirty="0">
                <a:solidFill>
                  <a:srgbClr val="000000"/>
                </a:solidFill>
                <a:latin typeface="Calibri (MS) Bold"/>
                <a:ea typeface="Calibri (MS) Bold"/>
                <a:cs typeface="Calibri (MS) Bold"/>
                <a:sym typeface="Calibri (MS) Bold"/>
              </a:rPr>
              <a:t> Mythe 3 – intersectionnalité </a:t>
            </a:r>
            <a:r>
              <a:rPr lang="en-US" sz="2700" b="1" dirty="0">
                <a:solidFill>
                  <a:srgbClr val="000000"/>
                </a:solidFill>
                <a:latin typeface="Calibri (MS) Bold"/>
                <a:ea typeface="Calibri (MS) Bold"/>
                <a:cs typeface="Calibri (MS) Bold"/>
                <a:sym typeface="Calibri (MS) Bold"/>
              </a:rPr>
              <a:t>: </a:t>
            </a:r>
          </a:p>
          <a:p>
            <a:pPr algn="ctr">
              <a:lnSpc>
                <a:spcPts val="2737"/>
              </a:lnSpc>
            </a:pPr>
            <a:r>
              <a:rPr lang="fr-CA" sz="2300" noProof="0" dirty="0">
                <a:solidFill>
                  <a:srgbClr val="000000"/>
                </a:solidFill>
                <a:latin typeface="Calibri (MS)"/>
                <a:ea typeface="Calibri (MS)"/>
                <a:cs typeface="Calibri (MS)"/>
                <a:sym typeface="Calibri (MS)"/>
              </a:rPr>
              <a:t>« Depuis toujours, les femmes s’occupent des enfants. C’est biologique, on ne peut pas aller contre la nature. »</a:t>
            </a:r>
          </a:p>
        </p:txBody>
      </p:sp>
      <p:sp>
        <p:nvSpPr>
          <p:cNvPr id="4" name="AutoShape 4"/>
          <p:cNvSpPr/>
          <p:nvPr>
            <p:custDataLst>
              <p:tags r:id="rId3"/>
            </p:custDataLst>
          </p:nvPr>
        </p:nvSpPr>
        <p:spPr>
          <a:xfrm>
            <a:off x="4699682" y="1866900"/>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095376" y="2455654"/>
            <a:ext cx="16950291" cy="5755358"/>
          </a:xfrm>
          <a:prstGeom prst="rect">
            <a:avLst/>
          </a:prstGeom>
        </p:spPr>
        <p:txBody>
          <a:bodyPr wrap="square" lIns="0" tIns="0" rIns="0" bIns="0" rtlCol="0" anchor="t">
            <a:spAutoFit/>
          </a:bodyPr>
          <a:lstStyle/>
          <a:p>
            <a:pPr algn="l">
              <a:lnSpc>
                <a:spcPts val="2222"/>
              </a:lnSpc>
            </a:pPr>
            <a:r>
              <a:rPr lang="fr-CA" sz="1852" noProof="0" dirty="0">
                <a:solidFill>
                  <a:srgbClr val="000000"/>
                </a:solidFill>
                <a:latin typeface="Calibri (MS)"/>
                <a:ea typeface="Calibri (MS)"/>
                <a:cs typeface="Calibri (MS)"/>
                <a:sym typeface="Calibri (MS)"/>
              </a:rPr>
              <a:t>Ce mythe, tel que vous avez pu le lire, repose sur une vision très traditionnelle de la famille : une mère et un père, avec des rôles bien définis. Mais cette image est sexiste non seulement pour les femmes, car elle les enferme dans un rôle principalement maternel et domestique, tel qu’analysé, mais aussi pour les minorités de genre qui se voient exclues de cette vision de la famille. En présentant le soin aux enfants comme quelque chose de « naturel » pour les mères, ce mythe invisibilise toutes les autres façons de faire famille. Par exemple, plusieurs personnes 2ELGBTQIA+ forment des familles avec des enfants, notamment des parents homosexuels, mais peuvent être exclues ou vivre différentes formes de discrimination, de sexisme ou d’injustices parce que leur réalité ne correspond pas à ce modèle traditionnel.</a:t>
            </a:r>
          </a:p>
          <a:p>
            <a:pPr algn="l">
              <a:lnSpc>
                <a:spcPts val="2222"/>
              </a:lnSpc>
            </a:pPr>
            <a:endParaRPr lang="fr-CA" sz="1852" noProof="0" dirty="0">
              <a:solidFill>
                <a:srgbClr val="000000"/>
              </a:solidFill>
              <a:latin typeface="Calibri (MS)"/>
              <a:ea typeface="Calibri (MS)"/>
              <a:cs typeface="Calibri (MS)"/>
              <a:sym typeface="Calibri (MS)"/>
            </a:endParaRPr>
          </a:p>
          <a:p>
            <a:pPr algn="l">
              <a:lnSpc>
                <a:spcPts val="2222"/>
              </a:lnSpc>
            </a:pPr>
            <a:r>
              <a:rPr lang="fr-CA" sz="1852" noProof="0" dirty="0">
                <a:solidFill>
                  <a:srgbClr val="000000"/>
                </a:solidFill>
                <a:latin typeface="Calibri (MS)"/>
                <a:ea typeface="Calibri (MS)"/>
                <a:cs typeface="Calibri (MS)"/>
                <a:sym typeface="Calibri (MS)"/>
              </a:rPr>
              <a:t>Aussi, rappelons-nous que ce mythe perpétue l’idée qu’une « bonne mère » est une mère qui prend soin de son enfant avant tout, et qu’elle devrait être la principale responsable des enfants. Mais en réalité, qui se voit directement désavantagée par ce genre de discours ? Une femme avec de bonnes ressources économiques peut choisir de déléguer le soin de ses enfants à une garderie, une nourrice ou un proche. Tandis qu’une femme en situation précaire, elle, n’a souvent pas ce choix, non pas parce qu’elle serait naturellement moins maternelle, mais parce qu’elle n’a pas d’autres options que de travailler pour subvenir à ses besoins et à ceux de sa famille.</a:t>
            </a:r>
          </a:p>
          <a:p>
            <a:pPr algn="l">
              <a:lnSpc>
                <a:spcPts val="2222"/>
              </a:lnSpc>
            </a:pPr>
            <a:endParaRPr lang="fr-CA" sz="1852" noProof="0" dirty="0">
              <a:solidFill>
                <a:srgbClr val="000000"/>
              </a:solidFill>
              <a:latin typeface="Calibri (MS)"/>
              <a:ea typeface="Calibri (MS)"/>
              <a:cs typeface="Calibri (MS)"/>
              <a:sym typeface="Calibri (MS)"/>
            </a:endParaRPr>
          </a:p>
          <a:p>
            <a:pPr algn="l">
              <a:lnSpc>
                <a:spcPts val="2222"/>
              </a:lnSpc>
            </a:pPr>
            <a:r>
              <a:rPr lang="fr-CA" sz="1852" noProof="0" dirty="0">
                <a:solidFill>
                  <a:srgbClr val="000000"/>
                </a:solidFill>
                <a:latin typeface="Calibri (MS)"/>
                <a:ea typeface="Calibri (MS)"/>
                <a:cs typeface="Calibri (MS)"/>
                <a:sym typeface="Calibri (MS)"/>
              </a:rPr>
              <a:t>Au Québec, par exemple, l’accès aux places en CPE demeure inégal selon les quartiers et les revenus. Certaines familles doivent attendre longtemps avant d’obtenir une place abordable. Par ailleurs, certains groupes vivent plus souvent des situations de précarité. C’est le cas, par exemple, des personnes en situation de handicap qui, au Canada, ont environ deux fois plus de risques de vivre de l’insécurité alimentaire, c’est-à-dire de ne pas toujours avoir un accès suffisant ou stable à de la nourriture.</a:t>
            </a:r>
          </a:p>
          <a:p>
            <a:pPr algn="l">
              <a:lnSpc>
                <a:spcPts val="2222"/>
              </a:lnSpc>
            </a:pPr>
            <a:r>
              <a:rPr lang="fr-CA" sz="1852" noProof="0" dirty="0">
                <a:solidFill>
                  <a:srgbClr val="000000"/>
                </a:solidFill>
                <a:latin typeface="Calibri (MS)"/>
                <a:ea typeface="Calibri (MS)"/>
                <a:cs typeface="Calibri (MS)"/>
                <a:sym typeface="Calibri (MS)"/>
              </a:rPr>
              <a:t>Ces exemples montrent que ce qu’on présente parfois comme un « instinct naturel » peut en réalité être fortement influencé par des contraintes sociales et économiques.</a:t>
            </a:r>
          </a:p>
          <a:p>
            <a:pPr algn="l">
              <a:lnSpc>
                <a:spcPts val="2702"/>
              </a:lnSpc>
              <a:spcBef>
                <a:spcPct val="0"/>
              </a:spcBef>
            </a:pPr>
            <a:endParaRPr lang="en-US" sz="1852" dirty="0">
              <a:solidFill>
                <a:srgbClr val="000000"/>
              </a:solidFill>
              <a:latin typeface="Calibri (MS)"/>
              <a:ea typeface="Calibri (MS)"/>
              <a:cs typeface="Calibri (MS)"/>
              <a:sym typeface="Calibri (MS)"/>
            </a:endParaRPr>
          </a:p>
          <a:p>
            <a:pPr algn="r">
              <a:lnSpc>
                <a:spcPts val="1498"/>
              </a:lnSpc>
              <a:spcBef>
                <a:spcPct val="0"/>
              </a:spcBef>
            </a:pPr>
            <a:r>
              <a:rPr lang="en-US" sz="1248" dirty="0">
                <a:solidFill>
                  <a:srgbClr val="000000"/>
                </a:solidFill>
                <a:latin typeface="Calibri (MS)"/>
                <a:ea typeface="Calibri (MS)"/>
                <a:cs typeface="Calibri (MS)"/>
                <a:sym typeface="Calibri (MS)"/>
              </a:rPr>
              <a:t> Sources: </a:t>
            </a:r>
            <a:r>
              <a:rPr lang="en-US" sz="1248" dirty="0" err="1">
                <a:solidFill>
                  <a:srgbClr val="000000"/>
                </a:solidFill>
                <a:latin typeface="Calibri (MS)"/>
                <a:ea typeface="Calibri (MS)"/>
                <a:cs typeface="Calibri (MS)"/>
                <a:sym typeface="Calibri (MS)"/>
              </a:rPr>
              <a:t>Statistique</a:t>
            </a:r>
            <a:r>
              <a:rPr lang="en-US" sz="1248" dirty="0">
                <a:solidFill>
                  <a:srgbClr val="000000"/>
                </a:solidFill>
                <a:latin typeface="Calibri (MS)"/>
                <a:ea typeface="Calibri (MS)"/>
                <a:cs typeface="Calibri (MS)"/>
                <a:sym typeface="Calibri (MS)"/>
              </a:rPr>
              <a:t> Canada. </a:t>
            </a:r>
            <a:r>
              <a:rPr lang="en-US" sz="1248" i="1" dirty="0">
                <a:solidFill>
                  <a:srgbClr val="000000"/>
                </a:solidFill>
                <a:latin typeface="Calibri (MS)"/>
                <a:ea typeface="Calibri (MS)"/>
                <a:cs typeface="Calibri (MS)"/>
                <a:sym typeface="Calibri (MS)"/>
              </a:rPr>
              <a:t>Portrait des </a:t>
            </a:r>
            <a:r>
              <a:rPr lang="en-US" sz="1248" i="1" dirty="0" err="1">
                <a:solidFill>
                  <a:srgbClr val="000000"/>
                </a:solidFill>
                <a:latin typeface="Calibri (MS)"/>
                <a:ea typeface="Calibri (MS)"/>
                <a:cs typeface="Calibri (MS)"/>
                <a:sym typeface="Calibri (MS)"/>
              </a:rPr>
              <a:t>familles</a:t>
            </a:r>
            <a:r>
              <a:rPr lang="en-US" sz="1248" i="1" dirty="0">
                <a:solidFill>
                  <a:srgbClr val="000000"/>
                </a:solidFill>
                <a:latin typeface="Calibri (MS)"/>
                <a:ea typeface="Calibri (MS)"/>
                <a:cs typeface="Calibri (MS)"/>
                <a:sym typeface="Calibri (MS)"/>
              </a:rPr>
              <a:t> et situation des enfants au Canada </a:t>
            </a:r>
            <a:br>
              <a:rPr lang="en-US" sz="1248" i="1" dirty="0">
                <a:solidFill>
                  <a:srgbClr val="000000"/>
                </a:solidFill>
                <a:latin typeface="Calibri (MS)"/>
                <a:ea typeface="Calibri (MS)"/>
                <a:cs typeface="Calibri (MS)"/>
                <a:sym typeface="Calibri (MS)"/>
              </a:rPr>
            </a:br>
            <a:r>
              <a:rPr lang="en-US" sz="1248" dirty="0">
                <a:solidFill>
                  <a:srgbClr val="000000"/>
                </a:solidFill>
                <a:latin typeface="Calibri (MS)"/>
                <a:ea typeface="Calibri (MS)"/>
                <a:cs typeface="Calibri (MS)"/>
                <a:sym typeface="Calibri (MS)"/>
              </a:rPr>
              <a:t>Fraser, N. (2016</a:t>
            </a:r>
            <a:r>
              <a:rPr lang="en-US" sz="1248" i="1" dirty="0">
                <a:solidFill>
                  <a:srgbClr val="000000"/>
                </a:solidFill>
                <a:latin typeface="Calibri (MS)"/>
                <a:ea typeface="Calibri (MS)"/>
                <a:cs typeface="Calibri (MS)"/>
                <a:sym typeface="Calibri (MS)"/>
              </a:rPr>
              <a:t>). Contradictions of Capital and Care. New Left Review</a:t>
            </a:r>
            <a:r>
              <a:rPr lang="en-US" sz="1248" dirty="0">
                <a:solidFill>
                  <a:srgbClr val="000000"/>
                </a:solidFill>
                <a:latin typeface="Calibri (MS)"/>
                <a:ea typeface="Calibri (MS)"/>
                <a:cs typeface="Calibri (MS)"/>
                <a:sym typeface="Calibri (MS)"/>
              </a:rPr>
              <a:t>.</a:t>
            </a:r>
            <a:br>
              <a:rPr lang="en-US" sz="1248" dirty="0">
                <a:solidFill>
                  <a:srgbClr val="000000"/>
                </a:solidFill>
                <a:latin typeface="Calibri (MS)"/>
                <a:ea typeface="Calibri (MS)"/>
                <a:cs typeface="Calibri (MS)"/>
                <a:sym typeface="Calibri (MS)"/>
              </a:rPr>
            </a:br>
            <a:r>
              <a:rPr lang="en-US" sz="1248" dirty="0">
                <a:solidFill>
                  <a:srgbClr val="000000"/>
                </a:solidFill>
                <a:latin typeface="Calibri (MS)"/>
                <a:ea typeface="Calibri (MS)"/>
                <a:cs typeface="Calibri (MS)"/>
                <a:sym typeface="Calibri (MS)"/>
              </a:rPr>
              <a:t>  </a:t>
            </a:r>
            <a:r>
              <a:rPr lang="en-US" sz="1248" dirty="0">
                <a:solidFill>
                  <a:srgbClr val="000000"/>
                </a:solidFill>
                <a:latin typeface="Calibri (MS)"/>
                <a:ea typeface="Calibri (MS)"/>
                <a:cs typeface="Calibri (MS)"/>
                <a:sym typeface="Calibri (MS)"/>
                <a:hlinkClick r:id="rId11"/>
              </a:rPr>
              <a:t>www.centraide-mtl.org/les-groupes-les-plus-a-risque-de-pauvrete</a:t>
            </a:r>
            <a:r>
              <a:rPr lang="en-US" sz="1248" dirty="0">
                <a:solidFill>
                  <a:srgbClr val="000000"/>
                </a:solidFill>
                <a:latin typeface="Calibri (MS)"/>
                <a:ea typeface="Calibri (MS)"/>
                <a:cs typeface="Calibri (MS)"/>
                <a:sym typeface="Calibri (MS)"/>
              </a:rPr>
              <a:t> </a:t>
            </a:r>
          </a:p>
          <a:p>
            <a:pPr algn="ctr">
              <a:lnSpc>
                <a:spcPts val="2697"/>
              </a:lnSpc>
              <a:spcBef>
                <a:spcPct val="0"/>
              </a:spcBef>
            </a:pPr>
            <a:endParaRPr lang="en-US" sz="1248" dirty="0">
              <a:solidFill>
                <a:srgbClr val="000000"/>
              </a:solidFill>
              <a:latin typeface="Calibri (MS)"/>
              <a:ea typeface="Calibri (MS)"/>
              <a:cs typeface="Calibri (MS)"/>
              <a:sym typeface="Calibri (MS)"/>
            </a:endParaRPr>
          </a:p>
          <a:p>
            <a:pPr algn="ctr">
              <a:lnSpc>
                <a:spcPts val="2217"/>
              </a:lnSpc>
              <a:spcBef>
                <a:spcPct val="0"/>
              </a:spcBef>
            </a:pPr>
            <a:endParaRPr lang="en-US" sz="1248" dirty="0">
              <a:solidFill>
                <a:srgbClr val="000000"/>
              </a:solidFill>
              <a:latin typeface="Calibri (MS)"/>
              <a:ea typeface="Calibri (MS)"/>
              <a:cs typeface="Calibri (MS)"/>
              <a:sym typeface="Calibri (MS)"/>
            </a:endParaRPr>
          </a:p>
        </p:txBody>
      </p:sp>
      <p:grpSp>
        <p:nvGrpSpPr>
          <p:cNvPr id="15" name="Group 15"/>
          <p:cNvGrpSpPr/>
          <p:nvPr>
            <p:custDataLst>
              <p:tags r:id="rId8"/>
            </p:custDataLst>
          </p:nvPr>
        </p:nvGrpSpPr>
        <p:grpSpPr>
          <a:xfrm>
            <a:off x="3337099" y="7711440"/>
            <a:ext cx="12072863" cy="2512187"/>
            <a:chOff x="0" y="-25247"/>
            <a:chExt cx="3179684" cy="528956"/>
          </a:xfrm>
        </p:grpSpPr>
        <p:sp>
          <p:nvSpPr>
            <p:cNvPr id="16" name="Freeform 16"/>
            <p:cNvSpPr/>
            <p:nvPr/>
          </p:nvSpPr>
          <p:spPr>
            <a:xfrm>
              <a:off x="0" y="0"/>
              <a:ext cx="3179684" cy="481331"/>
            </a:xfrm>
            <a:custGeom>
              <a:avLst/>
              <a:gdLst/>
              <a:ahLst/>
              <a:cxnLst/>
              <a:rect l="l" t="t" r="r" b="b"/>
              <a:pathLst>
                <a:path w="3179684" h="481331">
                  <a:moveTo>
                    <a:pt x="7695" y="0"/>
                  </a:moveTo>
                  <a:lnTo>
                    <a:pt x="3171989" y="0"/>
                  </a:lnTo>
                  <a:cubicBezTo>
                    <a:pt x="3174030" y="0"/>
                    <a:pt x="3175987" y="811"/>
                    <a:pt x="3177430" y="2254"/>
                  </a:cubicBezTo>
                  <a:cubicBezTo>
                    <a:pt x="3178873" y="3697"/>
                    <a:pt x="3179684" y="5654"/>
                    <a:pt x="3179684" y="7695"/>
                  </a:cubicBezTo>
                  <a:lnTo>
                    <a:pt x="3179684" y="473636"/>
                  </a:lnTo>
                  <a:cubicBezTo>
                    <a:pt x="3179684" y="475677"/>
                    <a:pt x="3178873" y="477634"/>
                    <a:pt x="3177430" y="479077"/>
                  </a:cubicBezTo>
                  <a:cubicBezTo>
                    <a:pt x="3175987" y="480520"/>
                    <a:pt x="3174030" y="481331"/>
                    <a:pt x="3171989" y="481331"/>
                  </a:cubicBezTo>
                  <a:lnTo>
                    <a:pt x="7695" y="481331"/>
                  </a:lnTo>
                  <a:cubicBezTo>
                    <a:pt x="5654" y="481331"/>
                    <a:pt x="3697" y="480520"/>
                    <a:pt x="2254" y="479077"/>
                  </a:cubicBezTo>
                  <a:cubicBezTo>
                    <a:pt x="811" y="477634"/>
                    <a:pt x="0" y="475677"/>
                    <a:pt x="0" y="473636"/>
                  </a:cubicBezTo>
                  <a:lnTo>
                    <a:pt x="0" y="7695"/>
                  </a:lnTo>
                  <a:cubicBezTo>
                    <a:pt x="0" y="5654"/>
                    <a:pt x="811" y="3697"/>
                    <a:pt x="2254" y="2254"/>
                  </a:cubicBezTo>
                  <a:cubicBezTo>
                    <a:pt x="3697" y="811"/>
                    <a:pt x="5654" y="0"/>
                    <a:pt x="7695" y="0"/>
                  </a:cubicBezTo>
                  <a:close/>
                </a:path>
              </a:pathLst>
            </a:custGeom>
            <a:solidFill>
              <a:srgbClr val="3F4A9F"/>
            </a:solidFill>
            <a:ln w="38100" cap="sq">
              <a:solidFill>
                <a:srgbClr val="FFFFFF"/>
              </a:solidFill>
              <a:prstDash val="solid"/>
              <a:miter/>
            </a:ln>
          </p:spPr>
          <p:txBody>
            <a:bodyPr/>
            <a:lstStyle/>
            <a:p>
              <a:endParaRPr lang="fr-FR"/>
            </a:p>
          </p:txBody>
        </p:sp>
        <p:sp>
          <p:nvSpPr>
            <p:cNvPr id="17" name="TextBox 17"/>
            <p:cNvSpPr txBox="1"/>
            <p:nvPr/>
          </p:nvSpPr>
          <p:spPr>
            <a:xfrm>
              <a:off x="0" y="-25247"/>
              <a:ext cx="3179684" cy="528956"/>
            </a:xfrm>
            <a:prstGeom prst="rect">
              <a:avLst/>
            </a:prstGeom>
          </p:spPr>
          <p:txBody>
            <a:bodyPr lIns="50800" tIns="50800" rIns="50800" bIns="50800" rtlCol="0" anchor="ctr"/>
            <a:lstStyle/>
            <a:p>
              <a:pPr algn="ctr">
                <a:lnSpc>
                  <a:spcPts val="2520"/>
                </a:lnSpc>
              </a:pPr>
              <a:r>
                <a:rPr lang="en-US" sz="2100" b="1" dirty="0">
                  <a:solidFill>
                    <a:srgbClr val="FFFFFF"/>
                  </a:solidFill>
                  <a:latin typeface="Calibri (MS) Bold"/>
                  <a:ea typeface="Calibri (MS) Bold"/>
                  <a:cs typeface="Calibri (MS) Bold"/>
                  <a:sym typeface="Calibri (MS) Bold"/>
                </a:rPr>
                <a:t>Un constat qui fait </a:t>
              </a:r>
              <a:r>
                <a:rPr lang="en-US" sz="2100" b="1" dirty="0" err="1">
                  <a:solidFill>
                    <a:srgbClr val="FFFFFF"/>
                  </a:solidFill>
                  <a:latin typeface="Calibri (MS) Bold"/>
                  <a:ea typeface="Calibri (MS) Bold"/>
                  <a:cs typeface="Calibri (MS) Bold"/>
                  <a:sym typeface="Calibri (MS) Bold"/>
                </a:rPr>
                <a:t>réfléchir</a:t>
              </a:r>
              <a:r>
                <a:rPr lang="en-US" sz="2100" b="1" dirty="0">
                  <a:solidFill>
                    <a:srgbClr val="FFFFFF"/>
                  </a:solidFill>
                  <a:latin typeface="Calibri (MS) Bold"/>
                  <a:ea typeface="Calibri (MS) Bold"/>
                  <a:cs typeface="Calibri (MS) Bold"/>
                  <a:sym typeface="Calibri (MS) Bold"/>
                </a:rPr>
                <a:t> ... </a:t>
              </a:r>
            </a:p>
            <a:p>
              <a:pPr algn="ctr">
                <a:lnSpc>
                  <a:spcPts val="2520"/>
                </a:lnSpc>
              </a:pPr>
              <a:endParaRPr lang="en-US" sz="2100" b="1" dirty="0">
                <a:solidFill>
                  <a:srgbClr val="FFFFFF"/>
                </a:solidFill>
                <a:latin typeface="Calibri (MS) Bold"/>
                <a:ea typeface="Calibri (MS) Bold"/>
                <a:cs typeface="Calibri (MS) Bold"/>
                <a:sym typeface="Calibri (MS) Bold"/>
              </a:endParaRPr>
            </a:p>
            <a:p>
              <a:pPr algn="ctr">
                <a:lnSpc>
                  <a:spcPts val="2280"/>
                </a:lnSpc>
              </a:pPr>
              <a:r>
                <a:rPr lang="en-US" sz="1900" i="1" dirty="0">
                  <a:solidFill>
                    <a:srgbClr val="FFFFFF"/>
                  </a:solidFill>
                  <a:latin typeface="Calibri (MS) Italics"/>
                  <a:ea typeface="Calibri (MS) Italics"/>
                  <a:cs typeface="Calibri (MS) Italics"/>
                  <a:sym typeface="Calibri (MS) Italics"/>
                </a:rPr>
                <a:t>Quand </a:t>
              </a:r>
              <a:r>
                <a:rPr lang="en-US" sz="1900" i="1" dirty="0" err="1">
                  <a:solidFill>
                    <a:srgbClr val="FFFFFF"/>
                  </a:solidFill>
                  <a:latin typeface="Calibri (MS) Italics"/>
                  <a:ea typeface="Calibri (MS) Italics"/>
                  <a:cs typeface="Calibri (MS) Italics"/>
                  <a:sym typeface="Calibri (MS) Italics"/>
                </a:rPr>
                <a:t>une</a:t>
              </a:r>
              <a:r>
                <a:rPr lang="en-US" sz="1900" i="1" dirty="0">
                  <a:solidFill>
                    <a:srgbClr val="FFFFFF"/>
                  </a:solidFill>
                  <a:latin typeface="Calibri (MS) Italics"/>
                  <a:ea typeface="Calibri (MS) Italics"/>
                  <a:cs typeface="Calibri (MS) Italics"/>
                  <a:sym typeface="Calibri (MS) Italics"/>
                </a:rPr>
                <a:t> femme riche </a:t>
              </a:r>
              <a:r>
                <a:rPr lang="en-US" sz="1900" i="1" dirty="0" err="1">
                  <a:solidFill>
                    <a:srgbClr val="FFFFFF"/>
                  </a:solidFill>
                  <a:latin typeface="Calibri (MS) Italics"/>
                  <a:ea typeface="Calibri (MS) Italics"/>
                  <a:cs typeface="Calibri (MS) Italics"/>
                  <a:sym typeface="Calibri (MS) Italics"/>
                </a:rPr>
                <a:t>délègue</a:t>
              </a:r>
              <a:r>
                <a:rPr lang="en-US" sz="1900" i="1" dirty="0">
                  <a:solidFill>
                    <a:srgbClr val="FFFFFF"/>
                  </a:solidFill>
                  <a:latin typeface="Calibri (MS) Italics"/>
                  <a:ea typeface="Calibri (MS) Italics"/>
                  <a:cs typeface="Calibri (MS) Italics"/>
                  <a:sym typeface="Calibri (MS) Italics"/>
                </a:rPr>
                <a:t> le </a:t>
              </a:r>
              <a:r>
                <a:rPr lang="en-US" sz="1900" i="1" dirty="0" err="1">
                  <a:solidFill>
                    <a:srgbClr val="FFFFFF"/>
                  </a:solidFill>
                  <a:latin typeface="Calibri (MS) Italics"/>
                  <a:ea typeface="Calibri (MS) Italics"/>
                  <a:cs typeface="Calibri (MS) Italics"/>
                  <a:sym typeface="Calibri (MS) Italics"/>
                </a:rPr>
                <a:t>soin</a:t>
              </a:r>
              <a:r>
                <a:rPr lang="en-US" sz="1900" i="1" dirty="0">
                  <a:solidFill>
                    <a:srgbClr val="FFFFFF"/>
                  </a:solidFill>
                  <a:latin typeface="Calibri (MS) Italics"/>
                  <a:ea typeface="Calibri (MS) Italics"/>
                  <a:cs typeface="Calibri (MS) Italics"/>
                  <a:sym typeface="Calibri (MS) Italics"/>
                </a:rPr>
                <a:t> de </a:t>
              </a:r>
              <a:r>
                <a:rPr lang="en-US" sz="1900" i="1" dirty="0" err="1">
                  <a:solidFill>
                    <a:srgbClr val="FFFFFF"/>
                  </a:solidFill>
                  <a:latin typeface="Calibri (MS) Italics"/>
                  <a:ea typeface="Calibri (MS) Italics"/>
                  <a:cs typeface="Calibri (MS) Italics"/>
                  <a:sym typeface="Calibri (MS) Italics"/>
                </a:rPr>
                <a:t>ses</a:t>
              </a:r>
              <a:r>
                <a:rPr lang="en-US" sz="1900" i="1" dirty="0">
                  <a:solidFill>
                    <a:srgbClr val="FFFFFF"/>
                  </a:solidFill>
                  <a:latin typeface="Calibri (MS) Italics"/>
                  <a:ea typeface="Calibri (MS) Italics"/>
                  <a:cs typeface="Calibri (MS) Italics"/>
                  <a:sym typeface="Calibri (MS) Italics"/>
                </a:rPr>
                <a:t> enfants, </a:t>
              </a:r>
              <a:r>
                <a:rPr lang="en-US" sz="1900" i="1" dirty="0" err="1">
                  <a:solidFill>
                    <a:srgbClr val="FFFFFF"/>
                  </a:solidFill>
                  <a:latin typeface="Calibri (MS) Italics"/>
                  <a:ea typeface="Calibri (MS) Italics"/>
                  <a:cs typeface="Calibri (MS) Italics"/>
                  <a:sym typeface="Calibri (MS) Italics"/>
                </a:rPr>
                <a:t>ce</a:t>
              </a:r>
              <a:r>
                <a:rPr lang="en-US" sz="1900" i="1" dirty="0">
                  <a:solidFill>
                    <a:srgbClr val="FFFFFF"/>
                  </a:solidFill>
                  <a:latin typeface="Calibri (MS) Italics"/>
                  <a:ea typeface="Calibri (MS) Italics"/>
                  <a:cs typeface="Calibri (MS) Italics"/>
                  <a:sym typeface="Calibri (MS) Italics"/>
                </a:rPr>
                <a:t> travail ne </a:t>
              </a:r>
              <a:r>
                <a:rPr lang="en-US" sz="1900" i="1" dirty="0" err="1">
                  <a:solidFill>
                    <a:srgbClr val="FFFFFF"/>
                  </a:solidFill>
                  <a:latin typeface="Calibri (MS) Italics"/>
                  <a:ea typeface="Calibri (MS) Italics"/>
                  <a:cs typeface="Calibri (MS) Italics"/>
                  <a:sym typeface="Calibri (MS) Italics"/>
                </a:rPr>
                <a:t>disparaît</a:t>
              </a:r>
              <a:r>
                <a:rPr lang="en-US" sz="1900" i="1" dirty="0">
                  <a:solidFill>
                    <a:srgbClr val="FFFFFF"/>
                  </a:solidFill>
                  <a:latin typeface="Calibri (MS) Italics"/>
                  <a:ea typeface="Calibri (MS) Italics"/>
                  <a:cs typeface="Calibri (MS) Italics"/>
                  <a:sym typeface="Calibri (MS) Italics"/>
                </a:rPr>
                <a:t> pas. Il </a:t>
              </a:r>
              <a:r>
                <a:rPr lang="en-US" sz="1900" i="1" dirty="0" err="1">
                  <a:solidFill>
                    <a:srgbClr val="FFFFFF"/>
                  </a:solidFill>
                  <a:latin typeface="Calibri (MS) Italics"/>
                  <a:ea typeface="Calibri (MS) Italics"/>
                  <a:cs typeface="Calibri (MS) Italics"/>
                  <a:sym typeface="Calibri (MS) Italics"/>
                </a:rPr>
                <a:t>est</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effectué</a:t>
              </a:r>
              <a:r>
                <a:rPr lang="en-US" sz="1900" i="1" dirty="0">
                  <a:solidFill>
                    <a:srgbClr val="FFFFFF"/>
                  </a:solidFill>
                  <a:latin typeface="Calibri (MS) Italics"/>
                  <a:ea typeface="Calibri (MS) Italics"/>
                  <a:cs typeface="Calibri (MS) Italics"/>
                  <a:sym typeface="Calibri (MS) Italics"/>
                </a:rPr>
                <a:t> par </a:t>
              </a:r>
              <a:r>
                <a:rPr lang="en-US" sz="1900" i="1" dirty="0" err="1">
                  <a:solidFill>
                    <a:srgbClr val="FFFFFF"/>
                  </a:solidFill>
                  <a:latin typeface="Calibri (MS) Italics"/>
                  <a:ea typeface="Calibri (MS) Italics"/>
                  <a:cs typeface="Calibri (MS) Italics"/>
                  <a:sym typeface="Calibri (MS) Italics"/>
                </a:rPr>
                <a:t>une</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autre</a:t>
              </a:r>
              <a:r>
                <a:rPr lang="en-US" sz="1900" i="1" dirty="0">
                  <a:solidFill>
                    <a:srgbClr val="FFFFFF"/>
                  </a:solidFill>
                  <a:latin typeface="Calibri (MS) Italics"/>
                  <a:ea typeface="Calibri (MS) Italics"/>
                  <a:cs typeface="Calibri (MS) Italics"/>
                  <a:sym typeface="Calibri (MS) Italics"/>
                </a:rPr>
                <a:t> femme, </a:t>
              </a:r>
              <a:r>
                <a:rPr lang="en-US" sz="1900" i="1" dirty="0" err="1">
                  <a:solidFill>
                    <a:srgbClr val="FFFFFF"/>
                  </a:solidFill>
                  <a:latin typeface="Calibri (MS) Italics"/>
                  <a:ea typeface="Calibri (MS) Italics"/>
                  <a:cs typeface="Calibri (MS) Italics"/>
                  <a:sym typeface="Calibri (MS) Italics"/>
                </a:rPr>
                <a:t>souvent</a:t>
              </a:r>
              <a:r>
                <a:rPr lang="en-US" sz="1900" i="1" dirty="0">
                  <a:solidFill>
                    <a:srgbClr val="FFFFFF"/>
                  </a:solidFill>
                  <a:latin typeface="Calibri (MS) Italics"/>
                  <a:ea typeface="Calibri (MS) Italics"/>
                  <a:cs typeface="Calibri (MS) Italics"/>
                  <a:sym typeface="Calibri (MS) Italics"/>
                </a:rPr>
                <a:t> plus pauvre, </a:t>
              </a:r>
              <a:r>
                <a:rPr lang="en-US" sz="1900" i="1" dirty="0" err="1">
                  <a:solidFill>
                    <a:srgbClr val="FFFFFF"/>
                  </a:solidFill>
                  <a:latin typeface="Calibri (MS) Italics"/>
                  <a:ea typeface="Calibri (MS) Italics"/>
                  <a:cs typeface="Calibri (MS) Italics"/>
                  <a:sym typeface="Calibri (MS) Italics"/>
                </a:rPr>
                <a:t>souvent</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racisée</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souvent</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immigrante</a:t>
              </a:r>
              <a:r>
                <a:rPr lang="en-US" sz="1900" i="1" dirty="0">
                  <a:solidFill>
                    <a:srgbClr val="FFFFFF"/>
                  </a:solidFill>
                  <a:latin typeface="Calibri (MS) Italics"/>
                  <a:ea typeface="Calibri (MS) Italics"/>
                  <a:cs typeface="Calibri (MS) Italics"/>
                  <a:sym typeface="Calibri (MS) Italics"/>
                </a:rPr>
                <a:t>. Ce </a:t>
              </a:r>
              <a:r>
                <a:rPr lang="en-US" sz="1900" i="1" dirty="0" err="1">
                  <a:solidFill>
                    <a:srgbClr val="FFFFFF"/>
                  </a:solidFill>
                  <a:latin typeface="Calibri (MS) Italics"/>
                  <a:ea typeface="Calibri (MS) Italics"/>
                  <a:cs typeface="Calibri (MS) Italics"/>
                  <a:sym typeface="Calibri (MS) Italics"/>
                </a:rPr>
                <a:t>phénomène</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s'appelle</a:t>
              </a:r>
              <a:r>
                <a:rPr lang="en-US" sz="1900" i="1" dirty="0">
                  <a:solidFill>
                    <a:srgbClr val="FFFFFF"/>
                  </a:solidFill>
                  <a:latin typeface="Calibri (MS) Italics"/>
                  <a:ea typeface="Calibri (MS) Italics"/>
                  <a:cs typeface="Calibri (MS) Italics"/>
                  <a:sym typeface="Calibri (MS) Italics"/>
                </a:rPr>
                <a:t> la « </a:t>
              </a:r>
              <a:r>
                <a:rPr lang="en-US" sz="1900" i="1" dirty="0" err="1">
                  <a:solidFill>
                    <a:srgbClr val="FFFFFF"/>
                  </a:solidFill>
                  <a:latin typeface="Calibri (MS) Italics"/>
                  <a:ea typeface="Calibri (MS) Italics"/>
                  <a:cs typeface="Calibri (MS) Italics"/>
                  <a:sym typeface="Calibri (MS) Italics"/>
                </a:rPr>
                <a:t>chaîne</a:t>
              </a:r>
              <a:r>
                <a:rPr lang="en-US" sz="1900" i="1" dirty="0">
                  <a:solidFill>
                    <a:srgbClr val="FFFFFF"/>
                  </a:solidFill>
                  <a:latin typeface="Calibri (MS) Italics"/>
                  <a:ea typeface="Calibri (MS) Italics"/>
                  <a:cs typeface="Calibri (MS) Italics"/>
                  <a:sym typeface="Calibri (MS) Italics"/>
                </a:rPr>
                <a:t> </a:t>
              </a:r>
              <a:r>
                <a:rPr lang="en-US" sz="1900" i="1" dirty="0" err="1">
                  <a:solidFill>
                    <a:srgbClr val="FFFFFF"/>
                  </a:solidFill>
                  <a:latin typeface="Calibri (MS) Italics"/>
                  <a:ea typeface="Calibri (MS) Italics"/>
                  <a:cs typeface="Calibri (MS) Italics"/>
                  <a:sym typeface="Calibri (MS) Italics"/>
                </a:rPr>
                <a:t>mondiale</a:t>
              </a:r>
              <a:r>
                <a:rPr lang="en-US" sz="1900" i="1" dirty="0">
                  <a:solidFill>
                    <a:srgbClr val="FFFFFF"/>
                  </a:solidFill>
                  <a:latin typeface="Calibri (MS) Italics"/>
                  <a:ea typeface="Calibri (MS) Italics"/>
                  <a:cs typeface="Calibri (MS) Italics"/>
                  <a:sym typeface="Calibri (MS) Italics"/>
                </a:rPr>
                <a:t> du care »</a:t>
              </a:r>
              <a:br>
                <a:rPr lang="en-US" sz="1900" i="1" dirty="0">
                  <a:solidFill>
                    <a:srgbClr val="FFFFFF"/>
                  </a:solidFill>
                  <a:latin typeface="Calibri (MS) Italics"/>
                  <a:ea typeface="Calibri (MS) Italics"/>
                  <a:cs typeface="Calibri (MS) Italics"/>
                  <a:sym typeface="Calibri (MS) Italics"/>
                </a:rPr>
              </a:br>
              <a:endParaRPr lang="en-US" sz="1900" i="1" dirty="0">
                <a:solidFill>
                  <a:srgbClr val="FFFFFF"/>
                </a:solidFill>
                <a:latin typeface="Calibri (MS) Italics"/>
                <a:ea typeface="Calibri (MS) Italics"/>
                <a:cs typeface="Calibri (MS) Italics"/>
                <a:sym typeface="Calibri (MS) Italics"/>
              </a:endParaRPr>
            </a:p>
            <a:p>
              <a:pPr algn="ctr">
                <a:lnSpc>
                  <a:spcPts val="2520"/>
                </a:lnSpc>
              </a:pPr>
              <a:r>
                <a:rPr lang="en-US" sz="1600" i="1" dirty="0">
                  <a:solidFill>
                    <a:srgbClr val="FFFFFF"/>
                  </a:solidFill>
                  <a:latin typeface="+mj-lt"/>
                  <a:ea typeface="Calibri (MS) Italics"/>
                  <a:cs typeface="Calibri (MS) Italics"/>
                  <a:sym typeface="Calibri (MS) Italics"/>
                </a:rPr>
                <a:t>  </a:t>
              </a:r>
              <a:r>
                <a:rPr lang="en-US" sz="1600" dirty="0">
                  <a:solidFill>
                    <a:srgbClr val="FFFFFF"/>
                  </a:solidFill>
                  <a:latin typeface="+mj-lt"/>
                  <a:ea typeface="Calibri (MS)"/>
                  <a:cs typeface="Calibri (MS)"/>
                  <a:sym typeface="Calibri (MS)"/>
                </a:rPr>
                <a:t>(</a:t>
              </a:r>
              <a:r>
                <a:rPr lang="en-US" sz="1600" dirty="0" err="1">
                  <a:solidFill>
                    <a:srgbClr val="FFFFFF"/>
                  </a:solidFill>
                  <a:latin typeface="+mj-lt"/>
                  <a:ea typeface="Calibri (MS)"/>
                  <a:cs typeface="Calibri (MS)"/>
                  <a:sym typeface="Calibri (MS)"/>
                </a:rPr>
                <a:t>d'après</a:t>
              </a:r>
              <a:r>
                <a:rPr lang="en-US" sz="1600" dirty="0">
                  <a:solidFill>
                    <a:srgbClr val="FFFFFF"/>
                  </a:solidFill>
                  <a:latin typeface="+mj-lt"/>
                  <a:ea typeface="Calibri (MS)"/>
                  <a:cs typeface="Calibri (MS)"/>
                  <a:sym typeface="Calibri (MS)"/>
                </a:rPr>
                <a:t> Hochschild, 2000 ; paraphrase).</a:t>
              </a:r>
            </a:p>
          </p:txBody>
        </p:sp>
      </p:grpSp>
      <p:sp>
        <p:nvSpPr>
          <p:cNvPr id="18" name="ZoneTexte 17">
            <a:extLst>
              <a:ext uri="{FF2B5EF4-FFF2-40B4-BE49-F238E27FC236}">
                <a16:creationId xmlns:a16="http://schemas.microsoft.com/office/drawing/2014/main" id="{39B3C32C-F377-DE8F-07E6-D6A6042D5A41}"/>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5A28AF12-1413-6F71-DFDF-86EFF49150C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1A85B55-D9A6-4294-FB2C-AF3BD18E1C4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E84294D1-4111-21FB-3788-7A9A325826DB}"/>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EB3C2A62-AA9D-80FE-C573-7B1AA9358DB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7EDA9CDA-C652-768D-4CDA-E05B1F96FFC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C39E12C0-06AF-845C-2E48-F7AA6D61647C}"/>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568DDA51-1F3D-1690-4F6F-A1D9C949C38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BC9FD292-B06E-2599-F54D-2DBC5A21CD6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4881E15C-7540-CA42-BFF8-4B8746EBAF95}"/>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871F7C15-F8D6-B6C8-3305-23214CE8C0C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6A9951C7-0909-5830-3E7D-3F47357E12F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23E86417-70A8-FCD2-02E7-CA7EDA8610B9}"/>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6A57D27F-B725-215E-AACF-4E0C36CD3974}"/>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2C86DA6C-2CC5-C76F-A5B6-52FE5394D981}"/>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C5B64D00-567D-1293-CDE6-519FB3065543}"/>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0D97CE85-CB54-4358-EA17-8983078A9009}"/>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1240F911-51F2-2D96-B590-6A012148121C}"/>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AA2A4560-38FB-EBFB-7064-0B3054391942}"/>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CF327E46-B9C4-AD64-AA3E-96E091C10408}"/>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0E18A5E4-1A1D-49D8-5EA5-0E061A59FC40}"/>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43A39BC3-5D5D-6484-91F8-11AF60B933FE}"/>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159B53C6-A939-85D2-BE35-81333E556764}"/>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B1855F9B-BF6E-126E-9F91-D8D0938A0B46}"/>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518041C1-1849-2E13-43C4-B16F67EA5A94}"/>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AE9050D5-BC3A-ACCF-D10E-0420BEF821FF}"/>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894E7436-A83B-23C0-56F5-D24CEA5994ED}"/>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5D1F2646-2D0D-ACF0-CE1F-7C857C02AD15}"/>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45CFCA60-4F0F-AF89-EB70-735A5A965B26}"/>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45ADBE8B-BE1C-8A61-ED67-4A440F292D74}"/>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2324EBE8-3BC7-DAF7-34F6-A8601B37272A}"/>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815F0553-64EF-62DE-471C-8C422A44019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227EB3BD-E5A0-B7D4-AA66-A154712A3D20}"/>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FCBADB82-A523-06CD-59ED-25B09E7D84D9}"/>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9CF13CAF-4E87-75DD-9458-B3056F5D6C3F}"/>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4F57AFB3-3DD3-2380-4E17-39C2F73294DC}"/>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8E1D7C08-C9E7-273B-4238-31F13AD8BC8D}"/>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1C8FA6D3-EB60-4BE1-B179-A396F296AB90}"/>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7CC5E632-9250-201D-0CE6-FD0F3E381B35}"/>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1BA79CFE-897D-BADA-14F3-ACA9F1E45472}"/>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B44966B9-5ADA-EE14-D934-D5FBF1347F1A}"/>
              </a:ext>
            </a:extLst>
          </p:cNvPr>
          <p:cNvSpPr txBox="1"/>
          <p:nvPr>
            <p:custDataLst>
              <p:tags r:id="rId12"/>
            </p:custDataLst>
          </p:nvPr>
        </p:nvSpPr>
        <p:spPr>
          <a:xfrm>
            <a:off x="16907630" y="124541"/>
            <a:ext cx="1876654" cy="461665"/>
          </a:xfrm>
          <a:prstGeom prst="rect">
            <a:avLst/>
          </a:prstGeom>
          <a:noFill/>
        </p:spPr>
        <p:txBody>
          <a:bodyPr wrap="square" rtlCol="0">
            <a:spAutoFit/>
          </a:bodyPr>
          <a:lstStyle/>
          <a:p>
            <a:r>
              <a:rPr lang="fr-CA" sz="2400" dirty="0"/>
              <a:t>Mythe 3</a:t>
            </a:r>
          </a:p>
        </p:txBody>
      </p:sp>
    </p:spTree>
    <p:extLst>
      <p:ext uri="{BB962C8B-B14F-4D97-AF65-F5344CB8AC3E}">
        <p14:creationId xmlns:p14="http://schemas.microsoft.com/office/powerpoint/2010/main" val="2872548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grpSp>
        <p:nvGrpSpPr>
          <p:cNvPr id="2" name="Group 2"/>
          <p:cNvGrpSpPr/>
          <p:nvPr>
            <p:custDataLst>
              <p:tags r:id="rId1"/>
            </p:custDataLst>
          </p:nvPr>
        </p:nvGrpSpPr>
        <p:grpSpPr>
          <a:xfrm>
            <a:off x="-175936" y="1091314"/>
            <a:ext cx="18639872" cy="8735358"/>
            <a:chOff x="0" y="0"/>
            <a:chExt cx="24853163" cy="11647144"/>
          </a:xfrm>
        </p:grpSpPr>
        <p:sp>
          <p:nvSpPr>
            <p:cNvPr id="3" name="AutoShape 3"/>
            <p:cNvSpPr/>
            <p:nvPr/>
          </p:nvSpPr>
          <p:spPr>
            <a:xfrm>
              <a:off x="0" y="31750"/>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4" name="AutoShape 4"/>
            <p:cNvSpPr/>
            <p:nvPr/>
          </p:nvSpPr>
          <p:spPr>
            <a:xfrm>
              <a:off x="0" y="997054"/>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5" name="AutoShape 5"/>
            <p:cNvSpPr/>
            <p:nvPr/>
          </p:nvSpPr>
          <p:spPr>
            <a:xfrm>
              <a:off x="0" y="1962357"/>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6" name="AutoShape 6"/>
            <p:cNvSpPr/>
            <p:nvPr/>
          </p:nvSpPr>
          <p:spPr>
            <a:xfrm>
              <a:off x="0" y="2927661"/>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7" name="AutoShape 7"/>
            <p:cNvSpPr/>
            <p:nvPr/>
          </p:nvSpPr>
          <p:spPr>
            <a:xfrm>
              <a:off x="0" y="3892965"/>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8" name="AutoShape 8"/>
            <p:cNvSpPr/>
            <p:nvPr/>
          </p:nvSpPr>
          <p:spPr>
            <a:xfrm>
              <a:off x="0" y="4858268"/>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9" name="AutoShape 9"/>
            <p:cNvSpPr/>
            <p:nvPr/>
          </p:nvSpPr>
          <p:spPr>
            <a:xfrm>
              <a:off x="0" y="5823572"/>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0" name="AutoShape 10"/>
            <p:cNvSpPr/>
            <p:nvPr/>
          </p:nvSpPr>
          <p:spPr>
            <a:xfrm>
              <a:off x="0" y="6788876"/>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1" name="AutoShape 11"/>
            <p:cNvSpPr/>
            <p:nvPr/>
          </p:nvSpPr>
          <p:spPr>
            <a:xfrm>
              <a:off x="0" y="7754179"/>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2" name="AutoShape 12"/>
            <p:cNvSpPr/>
            <p:nvPr/>
          </p:nvSpPr>
          <p:spPr>
            <a:xfrm>
              <a:off x="0" y="8719483"/>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3" name="AutoShape 13"/>
            <p:cNvSpPr/>
            <p:nvPr/>
          </p:nvSpPr>
          <p:spPr>
            <a:xfrm>
              <a:off x="0" y="9684787"/>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4" name="AutoShape 14"/>
            <p:cNvSpPr/>
            <p:nvPr/>
          </p:nvSpPr>
          <p:spPr>
            <a:xfrm>
              <a:off x="0" y="10650090"/>
              <a:ext cx="24853163" cy="0"/>
            </a:xfrm>
            <a:prstGeom prst="line">
              <a:avLst/>
            </a:prstGeom>
            <a:ln w="63500" cap="flat">
              <a:solidFill>
                <a:srgbClr val="FFFFFF"/>
              </a:solidFill>
              <a:prstDash val="solid"/>
              <a:headEnd type="none" w="sm" len="sm"/>
              <a:tailEnd type="none" w="sm" len="sm"/>
            </a:ln>
          </p:spPr>
          <p:txBody>
            <a:bodyPr/>
            <a:lstStyle/>
            <a:p>
              <a:endParaRPr lang="fr-FR"/>
            </a:p>
          </p:txBody>
        </p:sp>
        <p:sp>
          <p:nvSpPr>
            <p:cNvPr id="15" name="AutoShape 15"/>
            <p:cNvSpPr/>
            <p:nvPr/>
          </p:nvSpPr>
          <p:spPr>
            <a:xfrm>
              <a:off x="0" y="11615394"/>
              <a:ext cx="24853163" cy="0"/>
            </a:xfrm>
            <a:prstGeom prst="line">
              <a:avLst/>
            </a:prstGeom>
            <a:ln w="63500" cap="flat">
              <a:solidFill>
                <a:srgbClr val="FFFFFF"/>
              </a:solidFill>
              <a:prstDash val="solid"/>
              <a:headEnd type="none" w="sm" len="sm"/>
              <a:tailEnd type="none" w="sm" len="sm"/>
            </a:ln>
          </p:spPr>
          <p:txBody>
            <a:bodyPr/>
            <a:lstStyle/>
            <a:p>
              <a:endParaRPr lang="fr-FR"/>
            </a:p>
          </p:txBody>
        </p:sp>
      </p:grpSp>
      <p:sp>
        <p:nvSpPr>
          <p:cNvPr id="16" name="AutoShape 16"/>
          <p:cNvSpPr/>
          <p:nvPr>
            <p:custDataLst>
              <p:tags r:id="rId2"/>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3"/>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5"/>
            <a:stretch>
              <a:fillRect/>
            </a:stretch>
          </a:blipFill>
        </p:spPr>
        <p:txBody>
          <a:bodyPr/>
          <a:lstStyle/>
          <a:p>
            <a:endParaRPr lang="fr-FR"/>
          </a:p>
        </p:txBody>
      </p:sp>
      <p:grpSp>
        <p:nvGrpSpPr>
          <p:cNvPr id="18" name="Group 18"/>
          <p:cNvGrpSpPr/>
          <p:nvPr>
            <p:custDataLst>
              <p:tags r:id="rId4"/>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5"/>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sp>
        <p:nvSpPr>
          <p:cNvPr id="22" name="Freeform 22"/>
          <p:cNvSpPr/>
          <p:nvPr>
            <p:custDataLst>
              <p:tags r:id="rId6"/>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grpSp>
        <p:nvGrpSpPr>
          <p:cNvPr id="23" name="Group 23"/>
          <p:cNvGrpSpPr/>
          <p:nvPr>
            <p:custDataLst>
              <p:tags r:id="rId7"/>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8"/>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9"/>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10"/>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3" name="Freeform 33"/>
          <p:cNvSpPr/>
          <p:nvPr>
            <p:custDataLst>
              <p:tags r:id="rId11"/>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fr-FR"/>
          </a:p>
        </p:txBody>
      </p:sp>
      <p:sp>
        <p:nvSpPr>
          <p:cNvPr id="34" name="TextBox 34"/>
          <p:cNvSpPr txBox="1"/>
          <p:nvPr>
            <p:custDataLst>
              <p:tags r:id="rId12"/>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4</a:t>
            </a:r>
          </a:p>
        </p:txBody>
      </p:sp>
      <p:sp>
        <p:nvSpPr>
          <p:cNvPr id="35" name="TextBox 35"/>
          <p:cNvSpPr txBox="1"/>
          <p:nvPr>
            <p:custDataLst>
              <p:tags r:id="rId13"/>
            </p:custDataLst>
          </p:nvPr>
        </p:nvSpPr>
        <p:spPr>
          <a:xfrm>
            <a:off x="5501600" y="5124741"/>
            <a:ext cx="6823831" cy="457834"/>
          </a:xfrm>
          <a:prstGeom prst="rect">
            <a:avLst/>
          </a:prstGeom>
        </p:spPr>
        <p:txBody>
          <a:bodyPr lIns="0" tIns="0" rIns="0" bIns="0" rtlCol="0" anchor="t">
            <a:spAutoFit/>
          </a:bodyPr>
          <a:lstStyle/>
          <a:p>
            <a:pPr algn="ctr">
              <a:lnSpc>
                <a:spcPts val="3640"/>
              </a:lnSpc>
            </a:pPr>
            <a:r>
              <a:rPr lang="en-US" sz="2600" dirty="0">
                <a:solidFill>
                  <a:srgbClr val="FFFFFF"/>
                </a:solidFill>
                <a:latin typeface="Cloud Soft"/>
                <a:ea typeface="Cloud Soft"/>
                <a:cs typeface="Cloud Soft"/>
                <a:sym typeface="Cloud Soft"/>
              </a:rPr>
              <a:t>« Le </a:t>
            </a:r>
            <a:r>
              <a:rPr lang="en-US" sz="2600" dirty="0" err="1">
                <a:solidFill>
                  <a:srgbClr val="FFFFFF"/>
                </a:solidFill>
                <a:latin typeface="Cloud Soft"/>
                <a:ea typeface="Cloud Soft"/>
                <a:cs typeface="Cloud Soft"/>
                <a:sym typeface="Cloud Soft"/>
              </a:rPr>
              <a:t>féminisme</a:t>
            </a:r>
            <a:r>
              <a:rPr lang="en-US" sz="2600" dirty="0">
                <a:solidFill>
                  <a:srgbClr val="FFFFFF"/>
                </a:solidFill>
                <a:latin typeface="Cloud Soft"/>
                <a:ea typeface="Cloud Soft"/>
                <a:cs typeface="Cloud Soft"/>
                <a:sym typeface="Cloud Soft"/>
              </a:rPr>
              <a:t> </a:t>
            </a:r>
            <a:r>
              <a:rPr lang="en-US" sz="2600" dirty="0" err="1">
                <a:solidFill>
                  <a:srgbClr val="FFFFFF"/>
                </a:solidFill>
                <a:latin typeface="Cloud Soft"/>
                <a:ea typeface="Cloud Soft"/>
                <a:cs typeface="Cloud Soft"/>
                <a:sym typeface="Cloud Soft"/>
              </a:rPr>
              <a:t>discrimine</a:t>
            </a:r>
            <a:r>
              <a:rPr lang="en-US" sz="2600" dirty="0">
                <a:solidFill>
                  <a:srgbClr val="FFFFFF"/>
                </a:solidFill>
                <a:latin typeface="Cloud Soft"/>
                <a:ea typeface="Cloud Soft"/>
                <a:cs typeface="Cloud Soft"/>
                <a:sym typeface="Cloud Soft"/>
              </a:rPr>
              <a:t> les hommes.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863306" y="35492"/>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863306" y="1150024"/>
            <a:ext cx="17231230" cy="4003597"/>
          </a:xfrm>
          <a:prstGeom prst="rect">
            <a:avLst/>
          </a:prstGeom>
        </p:spPr>
        <p:txBody>
          <a:bodyPr lIns="0" tIns="0" rIns="0" bIns="0" rtlCol="0" anchor="t">
            <a:spAutoFit/>
          </a:bodyPr>
          <a:lstStyle/>
          <a:p>
            <a:pPr algn="l">
              <a:lnSpc>
                <a:spcPts val="2309"/>
              </a:lnSpc>
            </a:pPr>
            <a:r>
              <a:rPr lang="fr-CA" sz="2099" noProof="0" dirty="0">
                <a:solidFill>
                  <a:srgbClr val="000000"/>
                </a:solidFill>
                <a:latin typeface="Calibri (MS)"/>
                <a:ea typeface="Calibri (MS)"/>
                <a:cs typeface="Calibri (MS)"/>
                <a:sym typeface="Calibri (MS)"/>
              </a:rPr>
              <a:t>Cette phrase est souvent utilisée lorsque certains hommes peuvent se sentir remis en question ou déstabilisés. C’est aussi parfois le signe d’une mauvaise compréhension des luttes féministes. Le féminisme, comme mouvement social et politique, ne vise pas à discriminer les hommes en tant qu’individus ni de manière systémique, mais à transformer les normes sociales et les structures qui permettent encore, aujourd’hui, au sexisme d’exister.</a:t>
            </a:r>
          </a:p>
          <a:p>
            <a:pPr algn="l">
              <a:lnSpc>
                <a:spcPts val="2309"/>
              </a:lnSpc>
            </a:pPr>
            <a:endParaRPr lang="fr-CA" sz="2099" noProof="0" dirty="0">
              <a:solidFill>
                <a:srgbClr val="000000"/>
              </a:solidFill>
              <a:latin typeface="Calibri (MS)"/>
              <a:ea typeface="Calibri (MS)"/>
              <a:cs typeface="Calibri (MS)"/>
              <a:sym typeface="Calibri (MS)"/>
            </a:endParaRPr>
          </a:p>
          <a:p>
            <a:pPr algn="l">
              <a:lnSpc>
                <a:spcPts val="2309"/>
              </a:lnSpc>
            </a:pPr>
            <a:r>
              <a:rPr lang="fr-CA" sz="2099" noProof="0" dirty="0">
                <a:solidFill>
                  <a:srgbClr val="000000"/>
                </a:solidFill>
                <a:latin typeface="Calibri (MS)"/>
                <a:ea typeface="Calibri (MS)"/>
                <a:cs typeface="Calibri (MS)"/>
                <a:sym typeface="Calibri (MS)"/>
              </a:rPr>
              <a:t>Au fond, ce genre de phrase montre souvent que certaines personnes confondent perte de privilèges et discriminations.</a:t>
            </a:r>
          </a:p>
          <a:p>
            <a:pPr algn="l">
              <a:lnSpc>
                <a:spcPts val="2309"/>
              </a:lnSpc>
            </a:pPr>
            <a:r>
              <a:rPr lang="fr-CA" sz="2099" noProof="0" dirty="0">
                <a:solidFill>
                  <a:srgbClr val="000000"/>
                </a:solidFill>
                <a:latin typeface="Calibri (MS)"/>
                <a:ea typeface="Calibri (MS)"/>
                <a:cs typeface="Calibri (MS)"/>
                <a:sym typeface="Calibri (MS)"/>
              </a:rPr>
              <a:t>Quand on perd certains privilèges, il peut arriver de se sentir attaqué ou inconfortable, et que le premier réflexe soit d’adopter une posture défensive et de dire ce genre de chose.</a:t>
            </a:r>
          </a:p>
          <a:p>
            <a:pPr algn="l">
              <a:lnSpc>
                <a:spcPts val="2309"/>
              </a:lnSpc>
            </a:pPr>
            <a:r>
              <a:rPr lang="fr-CA" sz="2099" noProof="0" dirty="0">
                <a:solidFill>
                  <a:srgbClr val="000000"/>
                </a:solidFill>
                <a:latin typeface="Calibri (MS)"/>
                <a:ea typeface="Calibri (MS)"/>
                <a:cs typeface="Calibri (MS)"/>
                <a:sym typeface="Calibri (MS)"/>
              </a:rPr>
              <a:t>Mais se sentir attaqué ne veut pas dire que les féministes sont anti-hommes ou qu’elles discriminent les hommes. Il faut se rappeler ce que les féministes dénoncent : les violences envers les femmes et les minorités de genre, les inégalités salariales, le sexisme et bien plus encore.</a:t>
            </a:r>
          </a:p>
          <a:p>
            <a:pPr algn="l">
              <a:lnSpc>
                <a:spcPts val="2309"/>
              </a:lnSpc>
            </a:pPr>
            <a:endParaRPr lang="fr-CA" sz="2099" noProof="0" dirty="0">
              <a:solidFill>
                <a:srgbClr val="000000"/>
              </a:solidFill>
              <a:latin typeface="Calibri (MS)"/>
              <a:ea typeface="Calibri (MS)"/>
              <a:cs typeface="Calibri (MS)"/>
              <a:sym typeface="Calibri (MS)"/>
            </a:endParaRPr>
          </a:p>
          <a:p>
            <a:pPr algn="l">
              <a:lnSpc>
                <a:spcPts val="2309"/>
              </a:lnSpc>
            </a:pPr>
            <a:r>
              <a:rPr lang="fr-CA" sz="2099" noProof="0" dirty="0">
                <a:solidFill>
                  <a:srgbClr val="000000"/>
                </a:solidFill>
                <a:latin typeface="Calibri (MS)"/>
                <a:ea typeface="Calibri (MS)"/>
                <a:cs typeface="Calibri (MS)"/>
                <a:sym typeface="Calibri (MS)"/>
              </a:rPr>
              <a:t>Avant de rejeter un mouvement dans son ensemble, il peut donc être utile d’écouter, de s’informer et de comprendre les revendications qui sont exprimées !</a:t>
            </a:r>
          </a:p>
          <a:p>
            <a:pPr algn="l">
              <a:lnSpc>
                <a:spcPts val="2309"/>
              </a:lnSpc>
            </a:pPr>
            <a:endParaRPr lang="en-US" sz="2099" dirty="0">
              <a:solidFill>
                <a:srgbClr val="000000"/>
              </a:solidFill>
              <a:latin typeface="Calibri (MS)"/>
              <a:ea typeface="Calibri (MS)"/>
              <a:cs typeface="Calibri (MS)"/>
              <a:sym typeface="Calibri (MS)"/>
            </a:endParaRPr>
          </a:p>
          <a:p>
            <a:pPr algn="r">
              <a:lnSpc>
                <a:spcPts val="1470"/>
              </a:lnSpc>
            </a:pPr>
            <a:r>
              <a:rPr lang="en-US" sz="1400" dirty="0">
                <a:solidFill>
                  <a:srgbClr val="000000"/>
                </a:solidFill>
                <a:latin typeface="Calibri (MS)"/>
                <a:ea typeface="Calibri (MS)"/>
                <a:cs typeface="Calibri (MS)"/>
                <a:sym typeface="Calibri (MS)"/>
              </a:rPr>
              <a:t>Sources: Oxfam-Québec - </a:t>
            </a:r>
            <a:r>
              <a:rPr lang="en-US" sz="1400" i="1" dirty="0">
                <a:solidFill>
                  <a:srgbClr val="000000"/>
                </a:solidFill>
                <a:latin typeface="Calibri (MS)"/>
                <a:ea typeface="Calibri (MS)"/>
                <a:cs typeface="Calibri (MS)"/>
                <a:sym typeface="Calibri (MS)"/>
              </a:rPr>
              <a:t>Guide de </a:t>
            </a:r>
            <a:r>
              <a:rPr lang="en-US" sz="1400" i="1" dirty="0" err="1">
                <a:solidFill>
                  <a:srgbClr val="000000"/>
                </a:solidFill>
                <a:latin typeface="Calibri (MS)"/>
                <a:ea typeface="Calibri (MS)"/>
                <a:cs typeface="Calibri (MS)"/>
                <a:sym typeface="Calibri (MS)"/>
              </a:rPr>
              <a:t>survie</a:t>
            </a:r>
            <a:r>
              <a:rPr lang="en-US" sz="1400" i="1" dirty="0">
                <a:solidFill>
                  <a:srgbClr val="000000"/>
                </a:solidFill>
                <a:latin typeface="Calibri (MS)"/>
                <a:ea typeface="Calibri (MS)"/>
                <a:cs typeface="Calibri (MS)"/>
                <a:sym typeface="Calibri (MS)"/>
              </a:rPr>
              <a:t> aux soupers de famille. </a:t>
            </a:r>
          </a:p>
          <a:p>
            <a:pPr algn="l">
              <a:lnSpc>
                <a:spcPts val="979"/>
              </a:lnSpc>
            </a:pPr>
            <a:endParaRPr lang="en-US" sz="1400" i="1" dirty="0">
              <a:solidFill>
                <a:srgbClr val="000000"/>
              </a:solidFill>
              <a:latin typeface="Calibri (MS)"/>
              <a:ea typeface="Calibri (MS)"/>
              <a:cs typeface="Calibri (MS)"/>
              <a:sym typeface="Calibri (MS)"/>
            </a:endParaRPr>
          </a:p>
          <a:p>
            <a:pPr algn="l">
              <a:lnSpc>
                <a:spcPts val="979"/>
              </a:lnSpc>
            </a:pPr>
            <a:endParaRPr lang="en-US" sz="1400"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1583087" y="5773362"/>
            <a:ext cx="15121825" cy="3987107"/>
            <a:chOff x="0" y="0"/>
            <a:chExt cx="3982703" cy="1050102"/>
          </a:xfrm>
        </p:grpSpPr>
        <p:sp>
          <p:nvSpPr>
            <p:cNvPr id="15" name="Freeform 15"/>
            <p:cNvSpPr/>
            <p:nvPr/>
          </p:nvSpPr>
          <p:spPr>
            <a:xfrm>
              <a:off x="0" y="0"/>
              <a:ext cx="3982703" cy="987339"/>
            </a:xfrm>
            <a:custGeom>
              <a:avLst/>
              <a:gdLst/>
              <a:ahLst/>
              <a:cxnLst/>
              <a:rect l="l" t="t" r="r" b="b"/>
              <a:pathLst>
                <a:path w="3982703" h="987339">
                  <a:moveTo>
                    <a:pt x="6144" y="0"/>
                  </a:moveTo>
                  <a:lnTo>
                    <a:pt x="3976559" y="0"/>
                  </a:lnTo>
                  <a:cubicBezTo>
                    <a:pt x="3978189" y="0"/>
                    <a:pt x="3979751" y="647"/>
                    <a:pt x="3980904" y="1799"/>
                  </a:cubicBezTo>
                  <a:cubicBezTo>
                    <a:pt x="3982056" y="2952"/>
                    <a:pt x="3982703" y="4514"/>
                    <a:pt x="3982703" y="6144"/>
                  </a:cubicBezTo>
                  <a:lnTo>
                    <a:pt x="3982703" y="981196"/>
                  </a:lnTo>
                  <a:cubicBezTo>
                    <a:pt x="3982703" y="982825"/>
                    <a:pt x="3982056" y="984388"/>
                    <a:pt x="3980904" y="985540"/>
                  </a:cubicBezTo>
                  <a:cubicBezTo>
                    <a:pt x="3979751" y="986692"/>
                    <a:pt x="3978189" y="987339"/>
                    <a:pt x="3976559" y="987339"/>
                  </a:cubicBezTo>
                  <a:lnTo>
                    <a:pt x="6144" y="987339"/>
                  </a:lnTo>
                  <a:cubicBezTo>
                    <a:pt x="4514" y="987339"/>
                    <a:pt x="2952" y="986692"/>
                    <a:pt x="1799" y="985540"/>
                  </a:cubicBezTo>
                  <a:cubicBezTo>
                    <a:pt x="647" y="984388"/>
                    <a:pt x="0" y="982825"/>
                    <a:pt x="0" y="981196"/>
                  </a:cubicBezTo>
                  <a:lnTo>
                    <a:pt x="0" y="6144"/>
                  </a:lnTo>
                  <a:cubicBezTo>
                    <a:pt x="0" y="4514"/>
                    <a:pt x="647" y="2952"/>
                    <a:pt x="1799" y="1799"/>
                  </a:cubicBezTo>
                  <a:cubicBezTo>
                    <a:pt x="2952" y="647"/>
                    <a:pt x="4514" y="0"/>
                    <a:pt x="6144" y="0"/>
                  </a:cubicBezTo>
                  <a:close/>
                </a:path>
              </a:pathLst>
            </a:custGeom>
            <a:solidFill>
              <a:srgbClr val="3F4A9F"/>
            </a:solidFill>
            <a:ln w="38100" cap="sq">
              <a:solidFill>
                <a:srgbClr val="FFFFFF"/>
              </a:solidFill>
              <a:prstDash val="solid"/>
              <a:miter/>
            </a:ln>
          </p:spPr>
          <p:txBody>
            <a:bodyPr/>
            <a:lstStyle/>
            <a:p>
              <a:endParaRPr lang="fr-FR"/>
            </a:p>
          </p:txBody>
        </p:sp>
        <p:sp>
          <p:nvSpPr>
            <p:cNvPr id="16" name="TextBox 16"/>
            <p:cNvSpPr txBox="1"/>
            <p:nvPr/>
          </p:nvSpPr>
          <p:spPr>
            <a:xfrm>
              <a:off x="0" y="24663"/>
              <a:ext cx="3982703" cy="1025439"/>
            </a:xfrm>
            <a:prstGeom prst="rect">
              <a:avLst/>
            </a:prstGeom>
          </p:spPr>
          <p:txBody>
            <a:bodyPr lIns="50800" tIns="50800" rIns="50800" bIns="50800" rtlCol="0" anchor="ctr"/>
            <a:lstStyle/>
            <a:p>
              <a:pPr algn="ctr">
                <a:lnSpc>
                  <a:spcPts val="2160"/>
                </a:lnSpc>
              </a:pPr>
              <a:r>
                <a:rPr lang="fr-CA" sz="1800" noProof="0" dirty="0">
                  <a:solidFill>
                    <a:srgbClr val="FFFFFF"/>
                  </a:solidFill>
                  <a:latin typeface="Calibri (MS)"/>
                  <a:ea typeface="Calibri (MS)"/>
                  <a:cs typeface="Calibri (MS)"/>
                  <a:sym typeface="Calibri (MS)"/>
                </a:rPr>
                <a:t>Dans les luttes sociales, il arrive que des personnes répondent à une dénonciation en disant que la personne est « trop agressive », « trop en colère », « pas assez gentille dans sa façon de partager ce qu’elle veut dire ».</a:t>
              </a:r>
            </a:p>
            <a:p>
              <a:pPr algn="ctr">
                <a:lnSpc>
                  <a:spcPts val="2160"/>
                </a:lnSpc>
              </a:pPr>
              <a:r>
                <a:rPr lang="fr-CA" sz="1800" noProof="0" dirty="0">
                  <a:solidFill>
                    <a:srgbClr val="FFFFFF"/>
                  </a:solidFill>
                  <a:latin typeface="Calibri (MS)"/>
                  <a:ea typeface="Calibri (MS)"/>
                  <a:cs typeface="Calibri (MS)"/>
                  <a:sym typeface="Calibri (MS)"/>
                </a:rPr>
                <a:t>Ce phénomène est appelé </a:t>
              </a:r>
              <a:r>
                <a:rPr lang="fr-CA" sz="1800" i="1" noProof="0" dirty="0" err="1">
                  <a:solidFill>
                    <a:srgbClr val="FFFFFF"/>
                  </a:solidFill>
                  <a:latin typeface="Calibri (MS)"/>
                  <a:ea typeface="Calibri (MS)"/>
                  <a:cs typeface="Calibri (MS)"/>
                  <a:sym typeface="Calibri (MS)"/>
                </a:rPr>
                <a:t>tone</a:t>
              </a:r>
              <a:r>
                <a:rPr lang="fr-CA" sz="1800" i="1" noProof="0" dirty="0">
                  <a:solidFill>
                    <a:srgbClr val="FFFFFF"/>
                  </a:solidFill>
                  <a:latin typeface="Calibri (MS)"/>
                  <a:ea typeface="Calibri (MS)"/>
                  <a:cs typeface="Calibri (MS)"/>
                  <a:sym typeface="Calibri (MS)"/>
                </a:rPr>
                <a:t> </a:t>
              </a:r>
              <a:r>
                <a:rPr lang="fr-CA" sz="1800" i="1" noProof="0" dirty="0" err="1">
                  <a:solidFill>
                    <a:srgbClr val="FFFFFF"/>
                  </a:solidFill>
                  <a:latin typeface="Calibri (MS)"/>
                  <a:ea typeface="Calibri (MS)"/>
                  <a:cs typeface="Calibri (MS)"/>
                  <a:sym typeface="Calibri (MS)"/>
                </a:rPr>
                <a:t>policing</a:t>
              </a:r>
              <a:r>
                <a:rPr lang="fr-CA" sz="1800" i="1" noProof="0" dirty="0">
                  <a:solidFill>
                    <a:srgbClr val="FFFFFF"/>
                  </a:solidFill>
                  <a:latin typeface="Calibri (MS)"/>
                  <a:ea typeface="Calibri (MS)"/>
                  <a:cs typeface="Calibri (MS)"/>
                  <a:sym typeface="Calibri (MS)"/>
                </a:rPr>
                <a:t> </a:t>
              </a:r>
              <a:r>
                <a:rPr lang="fr-CA" sz="1800" noProof="0" dirty="0">
                  <a:solidFill>
                    <a:srgbClr val="FFFFFF"/>
                  </a:solidFill>
                  <a:latin typeface="Calibri (MS)"/>
                  <a:ea typeface="Calibri (MS)"/>
                  <a:cs typeface="Calibri (MS)"/>
                  <a:sym typeface="Calibri (MS)"/>
                </a:rPr>
                <a:t>(la « police du ton »), un concept qui trouve son origine dans les luttes antiracistes.</a:t>
              </a:r>
            </a:p>
            <a:p>
              <a:pPr algn="ctr">
                <a:lnSpc>
                  <a:spcPts val="2160"/>
                </a:lnSpc>
              </a:pPr>
              <a:r>
                <a:rPr lang="fr-CA" sz="1800" noProof="0" dirty="0">
                  <a:solidFill>
                    <a:srgbClr val="FFFFFF"/>
                  </a:solidFill>
                  <a:latin typeface="Calibri (MS)"/>
                  <a:ea typeface="Calibri (MS)"/>
                  <a:cs typeface="Calibri (MS)"/>
                  <a:sym typeface="Calibri (MS)"/>
                </a:rPr>
                <a:t>La police du ton consiste à invalider un discours, un argument ou une expérience en attaquant l’émotion, c’est-à-dire la façon dont la personne exprime son propos.</a:t>
              </a:r>
            </a:p>
            <a:p>
              <a:pPr algn="ctr">
                <a:lnSpc>
                  <a:spcPts val="2160"/>
                </a:lnSpc>
              </a:pPr>
              <a:r>
                <a:rPr lang="fr-CA" sz="1800" noProof="0" dirty="0">
                  <a:solidFill>
                    <a:srgbClr val="FFFFFF"/>
                  </a:solidFill>
                  <a:latin typeface="Calibri (MS)"/>
                  <a:ea typeface="Calibri (MS)"/>
                  <a:cs typeface="Calibri (MS)"/>
                  <a:sym typeface="Calibri (MS)"/>
                </a:rPr>
                <a:t>Dans le contexte du féminisme, cela peut par exemple prendre la forme de commentaires affirmant que les féministes sont « trop intenses », « méchantes avec les hommes » ou « trop intenses et radicales ».</a:t>
              </a:r>
            </a:p>
            <a:p>
              <a:pPr algn="ctr">
                <a:lnSpc>
                  <a:spcPts val="2160"/>
                </a:lnSpc>
              </a:pPr>
              <a:r>
                <a:rPr lang="fr-CA" sz="1800" noProof="0" dirty="0">
                  <a:solidFill>
                    <a:srgbClr val="FFFFFF"/>
                  </a:solidFill>
                  <a:latin typeface="Calibri (MS)"/>
                  <a:ea typeface="Calibri (MS)"/>
                  <a:cs typeface="Calibri (MS)"/>
                  <a:sym typeface="Calibri (MS)"/>
                </a:rPr>
                <a:t>Pour plusieurs, pourtant, la colère est normale lorsque des limites sont franchies, lorsque des droits et des besoins fondamentaux ne sont pas respectés. Elle peut certainement être une réaction légitime face à des injustices répétées.</a:t>
              </a:r>
            </a:p>
            <a:p>
              <a:pPr algn="ctr">
                <a:lnSpc>
                  <a:spcPts val="2160"/>
                </a:lnSpc>
              </a:pPr>
              <a:endParaRPr lang="fr-CA" sz="1800" noProof="0" dirty="0">
                <a:solidFill>
                  <a:srgbClr val="FFFFFF"/>
                </a:solidFill>
                <a:latin typeface="Calibri (MS)"/>
                <a:ea typeface="Calibri (MS)"/>
                <a:cs typeface="Calibri (MS)"/>
                <a:sym typeface="Calibri (MS)"/>
              </a:endParaRPr>
            </a:p>
            <a:p>
              <a:pPr algn="ctr">
                <a:lnSpc>
                  <a:spcPts val="2160"/>
                </a:lnSpc>
              </a:pPr>
              <a:r>
                <a:rPr lang="fr-CA" sz="1800" noProof="0" dirty="0">
                  <a:solidFill>
                    <a:srgbClr val="FFFFFF"/>
                  </a:solidFill>
                  <a:latin typeface="Calibri (MS)"/>
                  <a:ea typeface="Calibri (MS)"/>
                  <a:cs typeface="Calibri (MS)"/>
                  <a:sym typeface="Calibri (MS)"/>
                </a:rPr>
                <a:t>Se concentrer uniquement sur le ton peut alors contribuer à invalider ou à faire taire les revendications, plutôt que de discuter des inégalités soulevées.</a:t>
              </a:r>
            </a:p>
            <a:p>
              <a:pPr algn="l">
                <a:lnSpc>
                  <a:spcPts val="2279"/>
                </a:lnSpc>
              </a:pPr>
              <a:endParaRPr lang="en-US" sz="1800" dirty="0">
                <a:solidFill>
                  <a:srgbClr val="FFFFFF"/>
                </a:solidFill>
                <a:latin typeface="Calibri (MS)"/>
                <a:ea typeface="Calibri (MS)"/>
                <a:cs typeface="Calibri (MS)"/>
                <a:sym typeface="Calibri (MS)"/>
              </a:endParaRPr>
            </a:p>
            <a:p>
              <a:pPr algn="l">
                <a:lnSpc>
                  <a:spcPts val="2279"/>
                </a:lnSpc>
              </a:pPr>
              <a:endParaRPr lang="en-US" sz="1800" dirty="0">
                <a:solidFill>
                  <a:srgbClr val="FFFFFF"/>
                </a:solidFill>
                <a:latin typeface="Calibri (MS)"/>
                <a:ea typeface="Calibri (MS)"/>
                <a:cs typeface="Calibri (MS)"/>
                <a:sym typeface="Calibri (MS)"/>
              </a:endParaRPr>
            </a:p>
          </p:txBody>
        </p:sp>
      </p:grpSp>
      <p:sp>
        <p:nvSpPr>
          <p:cNvPr id="17" name="Freeform 17"/>
          <p:cNvSpPr/>
          <p:nvPr>
            <p:custDataLst>
              <p:tags r:id="rId8"/>
            </p:custDataLst>
          </p:nvPr>
        </p:nvSpPr>
        <p:spPr>
          <a:xfrm rot="6570433">
            <a:off x="11066810" y="5055849"/>
            <a:ext cx="684796" cy="521690"/>
          </a:xfrm>
          <a:custGeom>
            <a:avLst/>
            <a:gdLst/>
            <a:ahLst/>
            <a:cxnLst/>
            <a:rect l="l" t="t" r="r" b="b"/>
            <a:pathLst>
              <a:path w="684796" h="521690">
                <a:moveTo>
                  <a:pt x="0" y="0"/>
                </a:moveTo>
                <a:lnTo>
                  <a:pt x="684796" y="0"/>
                </a:lnTo>
                <a:lnTo>
                  <a:pt x="684796" y="521691"/>
                </a:lnTo>
                <a:lnTo>
                  <a:pt x="0" y="52169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dirty="0"/>
          </a:p>
        </p:txBody>
      </p:sp>
      <p:sp>
        <p:nvSpPr>
          <p:cNvPr id="18" name="TextBox 18"/>
          <p:cNvSpPr txBox="1"/>
          <p:nvPr>
            <p:custDataLst>
              <p:tags r:id="rId9"/>
            </p:custDataLst>
          </p:nvPr>
        </p:nvSpPr>
        <p:spPr>
          <a:xfrm>
            <a:off x="863306" y="5098692"/>
            <a:ext cx="17231230" cy="509435"/>
          </a:xfrm>
          <a:prstGeom prst="rect">
            <a:avLst/>
          </a:prstGeom>
        </p:spPr>
        <p:txBody>
          <a:bodyPr lIns="0" tIns="0" rIns="0" bIns="0" rtlCol="0" anchor="t">
            <a:spAutoFit/>
          </a:bodyPr>
          <a:lstStyle/>
          <a:p>
            <a:pPr algn="ctr">
              <a:lnSpc>
                <a:spcPts val="4079"/>
              </a:lnSpc>
              <a:spcBef>
                <a:spcPct val="0"/>
              </a:spcBef>
            </a:pPr>
            <a:r>
              <a:rPr lang="en-US" sz="3399" b="1" dirty="0">
                <a:solidFill>
                  <a:srgbClr val="000000"/>
                </a:solidFill>
                <a:latin typeface="Calibri (MS) Bold"/>
                <a:ea typeface="Calibri (MS) Bold"/>
                <a:cs typeface="Calibri (MS) Bold"/>
                <a:sym typeface="Calibri (MS) Bold"/>
              </a:rPr>
              <a:t>La police du ton</a:t>
            </a:r>
          </a:p>
        </p:txBody>
      </p:sp>
      <p:sp>
        <p:nvSpPr>
          <p:cNvPr id="19" name="ZoneTexte 18">
            <a:extLst>
              <a:ext uri="{FF2B5EF4-FFF2-40B4-BE49-F238E27FC236}">
                <a16:creationId xmlns:a16="http://schemas.microsoft.com/office/drawing/2014/main" id="{B9669C83-4297-DD6F-8CF4-FFA566425F4D}"/>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7B40085E-43B9-5FB3-8CEF-12B5419CE929}"/>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BA9B2DBF-EDC8-33E8-DFF9-62C4BDA4ABC7}"/>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A7C38568-7BAA-BAFA-2492-2709C7EF9883}"/>
              </a:ext>
            </a:extLst>
          </p:cNvPr>
          <p:cNvGraphicFramePr>
            <a:graphicFrameLocks noGrp="1"/>
          </p:cNvGraphicFramePr>
          <p:nvPr>
            <p:custDataLst>
              <p:tags r:id="rId2"/>
            </p:custDataLst>
            <p:extLst>
              <p:ext uri="{D42A27DB-BD31-4B8C-83A1-F6EECF244321}">
                <p14:modId xmlns:p14="http://schemas.microsoft.com/office/powerpoint/2010/main" val="3880022184"/>
              </p:ext>
            </p:extLst>
          </p:nvPr>
        </p:nvGraphicFramePr>
        <p:xfrm>
          <a:off x="1190907" y="1025168"/>
          <a:ext cx="16873105" cy="8801506"/>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864871">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936635">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C926AA54-25B8-15CC-B891-4EB9648B7C00}"/>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D5D683BF-8D27-6F23-AB60-3BBB05157CEA}"/>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7E53C8FA-0C6A-85AA-9662-AB8EB4E12DA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F5778C22-978B-489A-AA15-EA172A046F1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7D70C5E2-0BE3-41C8-A9DB-C4DC8C73D7DA}"/>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34053163-4D5A-6D2F-3322-77ED0F35465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F7AB5BD3-E1F9-D8C4-68D7-3DB2E26D0AA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74D1AD6D-4F38-254B-A751-473CB1983DF8}"/>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B5B1282F-AAEA-3A25-8C76-EF82C2B42E6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7983B15A-16C5-233F-0DCF-CE0BD80584F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72616CA4-2EB0-5775-BC0F-85B08459D438}"/>
              </a:ext>
            </a:extLst>
          </p:cNvPr>
          <p:cNvSpPr txBox="1"/>
          <p:nvPr>
            <p:custDataLst>
              <p:tags r:id="rId7"/>
            </p:custDataLst>
          </p:nvPr>
        </p:nvSpPr>
        <p:spPr>
          <a:xfrm>
            <a:off x="1190907" y="184609"/>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FE156094-BF75-3C8C-F4B1-7E071EA3F367}"/>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extLst>
      <p:ext uri="{BB962C8B-B14F-4D97-AF65-F5344CB8AC3E}">
        <p14:creationId xmlns:p14="http://schemas.microsoft.com/office/powerpoint/2010/main" val="4208451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5"/>
            </p:custDataLst>
          </p:nvPr>
        </p:nvSpPr>
        <p:spPr>
          <a:xfrm>
            <a:off x="691490" y="1285814"/>
            <a:ext cx="17137330" cy="3807966"/>
          </a:xfrm>
          <a:prstGeom prst="rect">
            <a:avLst/>
          </a:prstGeom>
        </p:spPr>
        <p:txBody>
          <a:bodyPr lIns="0" tIns="0" rIns="0" bIns="0" rtlCol="0" anchor="t">
            <a:spAutoFit/>
          </a:bodyPr>
          <a:lstStyle/>
          <a:p>
            <a:pPr algn="just">
              <a:lnSpc>
                <a:spcPts val="3287"/>
              </a:lnSpc>
            </a:pPr>
            <a:r>
              <a:rPr lang="fr-CA" sz="2093" noProof="0" dirty="0">
                <a:solidFill>
                  <a:srgbClr val="000000"/>
                </a:solidFill>
                <a:latin typeface="Calibri (MS)"/>
                <a:ea typeface="Calibri (MS)"/>
                <a:cs typeface="Calibri (MS)"/>
                <a:sym typeface="Calibri (MS)"/>
              </a:rPr>
              <a:t>Dire que le féminisme discrimine les hommes a des effets concrets qu'il vaut la peine d'examiner. </a:t>
            </a:r>
          </a:p>
          <a:p>
            <a:pPr algn="just">
              <a:lnSpc>
                <a:spcPts val="3287"/>
              </a:lnSpc>
            </a:pPr>
            <a:r>
              <a:rPr lang="fr-CA" sz="2093" noProof="0" dirty="0">
                <a:solidFill>
                  <a:srgbClr val="000000"/>
                </a:solidFill>
                <a:latin typeface="Calibri (MS)"/>
                <a:ea typeface="Calibri (MS)"/>
                <a:cs typeface="Calibri (MS)"/>
                <a:sym typeface="Calibri (MS)"/>
              </a:rPr>
              <a:t>Déjà, ça fragilise les luttes pour l'égalité, car si le féminisme est perçu comme une attaque contre les hommes, les revendications pour plus d'égalité passent pour exagérées, et les changements, eux, se font plus lentement ! </a:t>
            </a:r>
          </a:p>
          <a:p>
            <a:pPr algn="just">
              <a:lnSpc>
                <a:spcPts val="3287"/>
              </a:lnSpc>
            </a:pPr>
            <a:r>
              <a:rPr lang="fr-CA" sz="2093" noProof="0" dirty="0">
                <a:solidFill>
                  <a:srgbClr val="000000"/>
                </a:solidFill>
                <a:latin typeface="Calibri (MS)"/>
                <a:ea typeface="Calibri (MS)"/>
                <a:cs typeface="Calibri (MS)"/>
                <a:sym typeface="Calibri (MS)"/>
              </a:rPr>
              <a:t>Cela cache aussi des inégalités qui existent encore vraiment. Dans de nombreux pays, les femmes gagnent moins, accèdent moins aux postes de pouvoir et assument une plus grande part du travail domestique. Ces écarts ne sont pas anecdotiques : selon Oxfam, les inégalités entre femmes et hommes dans le monde du travail coûtent envir</a:t>
            </a:r>
            <a:r>
              <a:rPr lang="fr-CA" sz="2093" u="none" noProof="0" dirty="0">
                <a:solidFill>
                  <a:srgbClr val="000000"/>
                </a:solidFill>
                <a:latin typeface="Calibri (MS)"/>
                <a:ea typeface="Calibri (MS)"/>
                <a:cs typeface="Calibri (MS)"/>
                <a:sym typeface="Calibri (MS)"/>
              </a:rPr>
              <a:t>on 9</a:t>
            </a:r>
            <a:r>
              <a:rPr lang="fr-CA" sz="2093" noProof="0" dirty="0">
                <a:solidFill>
                  <a:srgbClr val="000000"/>
                </a:solidFill>
                <a:latin typeface="Calibri (MS)"/>
                <a:ea typeface="Calibri (MS)"/>
                <a:cs typeface="Calibri (MS)"/>
                <a:sym typeface="Calibri (MS)"/>
              </a:rPr>
              <a:t> 000 milliards de dollars pa</a:t>
            </a:r>
            <a:r>
              <a:rPr lang="fr-CA" sz="2093" u="none" noProof="0" dirty="0">
                <a:solidFill>
                  <a:srgbClr val="000000"/>
                </a:solidFill>
                <a:latin typeface="Calibri (MS)"/>
                <a:ea typeface="Calibri (MS)"/>
                <a:cs typeface="Calibri (MS)"/>
                <a:sym typeface="Calibri (MS)"/>
              </a:rPr>
              <a:t>r ann</a:t>
            </a:r>
            <a:r>
              <a:rPr lang="fr-CA" sz="2093" noProof="0" dirty="0">
                <a:solidFill>
                  <a:srgbClr val="000000"/>
                </a:solidFill>
                <a:latin typeface="Calibri (MS)"/>
                <a:ea typeface="Calibri (MS)"/>
                <a:cs typeface="Calibri (MS)"/>
                <a:sym typeface="Calibri (MS)"/>
              </a:rPr>
              <a:t>ée à l'</a:t>
            </a:r>
            <a:r>
              <a:rPr lang="fr-CA" sz="2093" u="none" noProof="0" dirty="0">
                <a:solidFill>
                  <a:srgbClr val="000000"/>
                </a:solidFill>
                <a:latin typeface="Calibri (MS)"/>
                <a:ea typeface="Calibri (MS)"/>
                <a:cs typeface="Calibri (MS)"/>
                <a:sym typeface="Calibri (MS)"/>
              </a:rPr>
              <a:t>éco</a:t>
            </a:r>
            <a:r>
              <a:rPr lang="fr-CA" sz="2093" noProof="0" dirty="0">
                <a:solidFill>
                  <a:srgbClr val="000000"/>
                </a:solidFill>
                <a:latin typeface="Calibri (MS)"/>
                <a:ea typeface="Calibri (MS)"/>
                <a:cs typeface="Calibri (MS)"/>
                <a:sym typeface="Calibri (MS)"/>
              </a:rPr>
              <a:t>nomie mondiale, entre autres en termes de pertes de revenus !</a:t>
            </a:r>
          </a:p>
          <a:p>
            <a:pPr algn="just">
              <a:lnSpc>
                <a:spcPts val="3287"/>
              </a:lnSpc>
            </a:pPr>
            <a:r>
              <a:rPr lang="fr-CA" sz="2093" noProof="0" dirty="0">
                <a:solidFill>
                  <a:srgbClr val="000000"/>
                </a:solidFill>
                <a:latin typeface="Calibri (MS)"/>
                <a:ea typeface="Calibri (MS)"/>
                <a:cs typeface="Calibri (MS)"/>
                <a:sym typeface="Calibri (MS)"/>
              </a:rPr>
              <a:t>Enfin, ce discours empêche parfois de voir que certaines normes sociales liées au genre peuvent aussi nuire aux hommes. Les attentes sociales qui valorisent la force, la virilité ou le fait de ne pas montrer ses émotions peuvent créer des pressions importantes et limiter la liberté des hommes d’exprimer leur identité.</a:t>
            </a:r>
          </a:p>
          <a:p>
            <a:pPr algn="r">
              <a:lnSpc>
                <a:spcPts val="2345"/>
              </a:lnSpc>
            </a:pPr>
            <a:r>
              <a:rPr lang="en-US" sz="1493" dirty="0">
                <a:solidFill>
                  <a:srgbClr val="000000"/>
                </a:solidFill>
                <a:latin typeface="Calibri (MS)"/>
                <a:ea typeface="Calibri (MS)"/>
                <a:cs typeface="Calibri (MS)"/>
                <a:sym typeface="Calibri (MS)"/>
              </a:rPr>
              <a:t>Source : Oxfam-Québec - </a:t>
            </a:r>
            <a:r>
              <a:rPr lang="en-US" sz="1493" i="1" dirty="0">
                <a:solidFill>
                  <a:srgbClr val="000000"/>
                </a:solidFill>
                <a:latin typeface="Calibri (MS)"/>
                <a:ea typeface="Calibri (MS)"/>
                <a:cs typeface="Calibri (MS)"/>
                <a:sym typeface="Calibri (MS)"/>
              </a:rPr>
              <a:t>Guide de </a:t>
            </a:r>
            <a:r>
              <a:rPr lang="en-US" sz="1493" i="1" dirty="0" err="1">
                <a:solidFill>
                  <a:srgbClr val="000000"/>
                </a:solidFill>
                <a:latin typeface="Calibri (MS)"/>
                <a:ea typeface="Calibri (MS)"/>
                <a:cs typeface="Calibri (MS)"/>
                <a:sym typeface="Calibri (MS)"/>
              </a:rPr>
              <a:t>survie</a:t>
            </a:r>
            <a:r>
              <a:rPr lang="en-US" sz="1493" i="1" dirty="0">
                <a:solidFill>
                  <a:srgbClr val="000000"/>
                </a:solidFill>
                <a:latin typeface="Calibri (MS)"/>
                <a:ea typeface="Calibri (MS)"/>
                <a:cs typeface="Calibri (MS)"/>
                <a:sym typeface="Calibri (MS)"/>
              </a:rPr>
              <a:t> aux soupers de famille</a:t>
            </a:r>
          </a:p>
          <a:p>
            <a:pPr algn="l">
              <a:lnSpc>
                <a:spcPts val="826"/>
              </a:lnSpc>
            </a:pPr>
            <a:r>
              <a:rPr lang="en-US" sz="1493" dirty="0">
                <a:solidFill>
                  <a:srgbClr val="000000"/>
                </a:solidFill>
                <a:latin typeface="Calibri (MS)"/>
                <a:ea typeface="Calibri (MS)"/>
                <a:cs typeface="Calibri (MS)"/>
                <a:sym typeface="Calibri (MS)"/>
              </a:rPr>
              <a:t>.</a:t>
            </a:r>
          </a:p>
        </p:txBody>
      </p:sp>
      <p:sp>
        <p:nvSpPr>
          <p:cNvPr id="14" name="TextBox 14"/>
          <p:cNvSpPr txBox="1"/>
          <p:nvPr>
            <p:custDataLst>
              <p:tags r:id="rId6"/>
            </p:custDataLst>
          </p:nvPr>
        </p:nvSpPr>
        <p:spPr>
          <a:xfrm>
            <a:off x="691490" y="289719"/>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grpSp>
        <p:nvGrpSpPr>
          <p:cNvPr id="15" name="Group 15"/>
          <p:cNvGrpSpPr/>
          <p:nvPr>
            <p:custDataLst>
              <p:tags r:id="rId7"/>
            </p:custDataLst>
          </p:nvPr>
        </p:nvGrpSpPr>
        <p:grpSpPr>
          <a:xfrm>
            <a:off x="2667000" y="5297740"/>
            <a:ext cx="10743802" cy="4685026"/>
            <a:chOff x="0" y="0"/>
            <a:chExt cx="2444927" cy="989004"/>
          </a:xfrm>
        </p:grpSpPr>
        <p:sp>
          <p:nvSpPr>
            <p:cNvPr id="16" name="Freeform 16"/>
            <p:cNvSpPr/>
            <p:nvPr/>
          </p:nvSpPr>
          <p:spPr>
            <a:xfrm>
              <a:off x="0" y="0"/>
              <a:ext cx="2444927" cy="989004"/>
            </a:xfrm>
            <a:custGeom>
              <a:avLst/>
              <a:gdLst/>
              <a:ahLst/>
              <a:cxnLst/>
              <a:rect l="l" t="t" r="r" b="b"/>
              <a:pathLst>
                <a:path w="2444927" h="989004">
                  <a:moveTo>
                    <a:pt x="0" y="0"/>
                  </a:moveTo>
                  <a:lnTo>
                    <a:pt x="2444927" y="0"/>
                  </a:lnTo>
                  <a:lnTo>
                    <a:pt x="2444927" y="989004"/>
                  </a:lnTo>
                  <a:lnTo>
                    <a:pt x="0" y="989004"/>
                  </a:lnTo>
                  <a:close/>
                </a:path>
              </a:pathLst>
            </a:custGeom>
            <a:solidFill>
              <a:srgbClr val="FFFFFF"/>
            </a:solidFill>
            <a:ln w="38100" cap="sq">
              <a:solidFill>
                <a:srgbClr val="000000"/>
              </a:solidFill>
              <a:prstDash val="solid"/>
              <a:miter/>
            </a:ln>
          </p:spPr>
          <p:txBody>
            <a:bodyPr/>
            <a:lstStyle/>
            <a:p>
              <a:endParaRPr lang="fr-FR"/>
            </a:p>
          </p:txBody>
        </p:sp>
        <p:sp>
          <p:nvSpPr>
            <p:cNvPr id="17" name="TextBox 17"/>
            <p:cNvSpPr txBox="1"/>
            <p:nvPr/>
          </p:nvSpPr>
          <p:spPr>
            <a:xfrm>
              <a:off x="0" y="-9525"/>
              <a:ext cx="2444927" cy="998529"/>
            </a:xfrm>
            <a:prstGeom prst="rect">
              <a:avLst/>
            </a:prstGeom>
          </p:spPr>
          <p:txBody>
            <a:bodyPr lIns="50800" tIns="50800" rIns="50800" bIns="50800" rtlCol="0" anchor="ctr"/>
            <a:lstStyle/>
            <a:p>
              <a:pPr algn="ctr">
                <a:lnSpc>
                  <a:spcPts val="2999"/>
                </a:lnSpc>
              </a:pPr>
              <a:endParaRPr/>
            </a:p>
          </p:txBody>
        </p:sp>
      </p:grpSp>
      <p:sp>
        <p:nvSpPr>
          <p:cNvPr id="18" name="Freeform 18"/>
          <p:cNvSpPr/>
          <p:nvPr>
            <p:custDataLst>
              <p:tags r:id="rId8"/>
            </p:custDataLst>
          </p:nvPr>
        </p:nvSpPr>
        <p:spPr>
          <a:xfrm>
            <a:off x="12370276" y="6328826"/>
            <a:ext cx="2500274" cy="2077500"/>
          </a:xfrm>
          <a:custGeom>
            <a:avLst/>
            <a:gdLst/>
            <a:ahLst/>
            <a:cxnLst/>
            <a:rect l="l" t="t" r="r" b="b"/>
            <a:pathLst>
              <a:path w="2500274" h="2077500">
                <a:moveTo>
                  <a:pt x="0" y="0"/>
                </a:moveTo>
                <a:lnTo>
                  <a:pt x="2500274" y="0"/>
                </a:lnTo>
                <a:lnTo>
                  <a:pt x="2500274" y="2077500"/>
                </a:lnTo>
                <a:lnTo>
                  <a:pt x="0" y="207750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9" name="TextBox 19"/>
          <p:cNvSpPr txBox="1"/>
          <p:nvPr>
            <p:custDataLst>
              <p:tags r:id="rId9"/>
            </p:custDataLst>
          </p:nvPr>
        </p:nvSpPr>
        <p:spPr>
          <a:xfrm>
            <a:off x="3659219" y="5357420"/>
            <a:ext cx="8759364" cy="4914807"/>
          </a:xfrm>
          <a:prstGeom prst="rect">
            <a:avLst/>
          </a:prstGeom>
        </p:spPr>
        <p:txBody>
          <a:bodyPr lIns="0" tIns="0" rIns="0" bIns="0" rtlCol="0" anchor="t">
            <a:spAutoFit/>
          </a:bodyPr>
          <a:lstStyle/>
          <a:p>
            <a:pPr algn="ctr">
              <a:lnSpc>
                <a:spcPts val="2790"/>
              </a:lnSpc>
            </a:pPr>
            <a:endParaRPr dirty="0"/>
          </a:p>
          <a:p>
            <a:pPr algn="ctr">
              <a:lnSpc>
                <a:spcPts val="3009"/>
              </a:lnSpc>
            </a:pPr>
            <a:r>
              <a:rPr lang="en-US" sz="2508" b="1" dirty="0">
                <a:solidFill>
                  <a:srgbClr val="000000"/>
                </a:solidFill>
                <a:latin typeface="Calibri (MS) Bold"/>
                <a:ea typeface="Calibri (MS) Bold"/>
                <a:cs typeface="Calibri (MS) Bold"/>
                <a:sym typeface="Calibri (MS) Bold"/>
              </a:rPr>
              <a:t>Regard sur les faits</a:t>
            </a:r>
          </a:p>
          <a:p>
            <a:pPr algn="l">
              <a:lnSpc>
                <a:spcPts val="2024"/>
              </a:lnSpc>
            </a:pPr>
            <a:endParaRPr lang="en-US" sz="2508" b="1" dirty="0">
              <a:solidFill>
                <a:srgbClr val="000000"/>
              </a:solidFill>
              <a:latin typeface="Calibri (MS) Bold"/>
              <a:ea typeface="Calibri (MS) Bold"/>
              <a:cs typeface="Calibri (MS) Bold"/>
              <a:sym typeface="Calibri (MS) Bold"/>
            </a:endParaRPr>
          </a:p>
          <a:p>
            <a:pPr marL="342681" lvl="1" indent="-171341" algn="l">
              <a:lnSpc>
                <a:spcPts val="1904"/>
              </a:lnSpc>
              <a:buFont typeface="Arial"/>
              <a:buChar char="•"/>
            </a:pPr>
            <a:r>
              <a:rPr lang="fr-CA" sz="2400" noProof="0" dirty="0">
                <a:solidFill>
                  <a:srgbClr val="000000"/>
                </a:solidFill>
                <a:latin typeface="Calibri (MS)"/>
                <a:ea typeface="Calibri (MS)"/>
                <a:cs typeface="Calibri (MS)"/>
                <a:sym typeface="Calibri (MS)"/>
              </a:rPr>
              <a:t>Dans le monde, les hommes détiennent 50 % de richesses de plus que les femmes.</a:t>
            </a:r>
          </a:p>
          <a:p>
            <a:pPr algn="l">
              <a:lnSpc>
                <a:spcPts val="1904"/>
              </a:lnSpc>
            </a:pPr>
            <a:endParaRPr lang="fr-CA" sz="2400" noProof="0" dirty="0">
              <a:solidFill>
                <a:srgbClr val="000000"/>
              </a:solidFill>
              <a:latin typeface="Calibri (MS)"/>
              <a:ea typeface="Calibri (MS)"/>
              <a:cs typeface="Calibri (MS)"/>
              <a:sym typeface="Calibri (MS)"/>
            </a:endParaRPr>
          </a:p>
          <a:p>
            <a:pPr marL="342681" lvl="1" indent="-171341" algn="l">
              <a:lnSpc>
                <a:spcPts val="1904"/>
              </a:lnSpc>
              <a:buFont typeface="Arial"/>
              <a:buChar char="•"/>
            </a:pPr>
            <a:r>
              <a:rPr lang="fr-CA" sz="2400" noProof="0" dirty="0">
                <a:solidFill>
                  <a:srgbClr val="000000"/>
                </a:solidFill>
                <a:latin typeface="Calibri (MS)"/>
                <a:ea typeface="Calibri (MS)"/>
                <a:cs typeface="Calibri (MS)"/>
                <a:sym typeface="Calibri (MS)"/>
              </a:rPr>
              <a:t>61% des personnes les plus pauvres sont des femmes.</a:t>
            </a:r>
          </a:p>
          <a:p>
            <a:pPr algn="l">
              <a:lnSpc>
                <a:spcPts val="1904"/>
              </a:lnSpc>
            </a:pPr>
            <a:endParaRPr lang="fr-CA" sz="2400" noProof="0" dirty="0">
              <a:solidFill>
                <a:srgbClr val="000000"/>
              </a:solidFill>
              <a:latin typeface="Calibri (MS)"/>
              <a:ea typeface="Calibri (MS)"/>
              <a:cs typeface="Calibri (MS)"/>
              <a:sym typeface="Calibri (MS)"/>
            </a:endParaRPr>
          </a:p>
          <a:p>
            <a:pPr marL="342681" lvl="1" indent="-171341" algn="l">
              <a:lnSpc>
                <a:spcPts val="1904"/>
              </a:lnSpc>
              <a:buFont typeface="Arial"/>
              <a:buChar char="•"/>
            </a:pPr>
            <a:r>
              <a:rPr lang="fr-CA" sz="2400" noProof="0" dirty="0">
                <a:solidFill>
                  <a:srgbClr val="000000"/>
                </a:solidFill>
                <a:latin typeface="Calibri (MS)"/>
                <a:ea typeface="Calibri (MS)"/>
                <a:cs typeface="Calibri (MS)"/>
                <a:sym typeface="Calibri (MS)"/>
              </a:rPr>
              <a:t>Deux tiers des analphabètes dans le monde sont des femmes. </a:t>
            </a:r>
          </a:p>
          <a:p>
            <a:pPr algn="l">
              <a:lnSpc>
                <a:spcPts val="1904"/>
              </a:lnSpc>
            </a:pPr>
            <a:endParaRPr lang="fr-CA" sz="2400" noProof="0" dirty="0">
              <a:solidFill>
                <a:srgbClr val="000000"/>
              </a:solidFill>
              <a:latin typeface="Calibri (MS)"/>
              <a:ea typeface="Calibri (MS)"/>
              <a:cs typeface="Calibri (MS)"/>
              <a:sym typeface="Calibri (MS)"/>
            </a:endParaRPr>
          </a:p>
          <a:p>
            <a:pPr marL="342681" lvl="1" indent="-171341" algn="l">
              <a:lnSpc>
                <a:spcPts val="1904"/>
              </a:lnSpc>
              <a:buFont typeface="Arial"/>
              <a:buChar char="•"/>
            </a:pPr>
            <a:r>
              <a:rPr lang="fr-CA" sz="2400" noProof="0" dirty="0">
                <a:solidFill>
                  <a:srgbClr val="000000"/>
                </a:solidFill>
                <a:latin typeface="Calibri (MS)"/>
                <a:ea typeface="Calibri (MS)"/>
                <a:cs typeface="Calibri (MS)"/>
                <a:sym typeface="Calibri (MS)"/>
              </a:rPr>
              <a:t>67 pays ne considèrent pas les violences domestiques comme un crime.</a:t>
            </a:r>
          </a:p>
          <a:p>
            <a:pPr algn="l">
              <a:lnSpc>
                <a:spcPts val="1904"/>
              </a:lnSpc>
            </a:pPr>
            <a:endParaRPr lang="fr-CA" sz="2400" noProof="0" dirty="0">
              <a:solidFill>
                <a:srgbClr val="000000"/>
              </a:solidFill>
              <a:latin typeface="Calibri (MS)"/>
              <a:ea typeface="Calibri (MS)"/>
              <a:cs typeface="Calibri (MS)"/>
              <a:sym typeface="Calibri (MS)"/>
            </a:endParaRPr>
          </a:p>
          <a:p>
            <a:pPr marL="342681" lvl="1" indent="-171341" algn="l">
              <a:lnSpc>
                <a:spcPts val="1904"/>
              </a:lnSpc>
              <a:buFont typeface="Arial"/>
              <a:buChar char="•"/>
            </a:pPr>
            <a:r>
              <a:rPr lang="fr-CA" sz="2400" noProof="0" dirty="0">
                <a:solidFill>
                  <a:srgbClr val="000000"/>
                </a:solidFill>
                <a:latin typeface="Calibri (MS)"/>
                <a:ea typeface="Calibri (MS)"/>
                <a:cs typeface="Calibri (MS)"/>
                <a:sym typeface="Calibri (MS)"/>
              </a:rPr>
              <a:t>80 % des personnes déplacées lors de catastrophes climatiques sont des femmes et des filles.</a:t>
            </a:r>
          </a:p>
          <a:p>
            <a:pPr algn="l">
              <a:lnSpc>
                <a:spcPts val="2024"/>
              </a:lnSpc>
            </a:pPr>
            <a:endParaRPr lang="en-US" sz="2400" dirty="0">
              <a:solidFill>
                <a:srgbClr val="000000"/>
              </a:solidFill>
              <a:latin typeface="Calibri (MS)"/>
              <a:ea typeface="Calibri (MS)"/>
              <a:cs typeface="Calibri (MS)"/>
              <a:sym typeface="Calibri (MS)"/>
            </a:endParaRPr>
          </a:p>
          <a:p>
            <a:pPr algn="r">
              <a:lnSpc>
                <a:spcPts val="1477"/>
              </a:lnSpc>
            </a:pPr>
            <a:r>
              <a:rPr lang="en-US" sz="2000" dirty="0">
                <a:solidFill>
                  <a:srgbClr val="000000"/>
                </a:solidFill>
                <a:latin typeface="Calibri (MS)"/>
                <a:ea typeface="Calibri (MS)"/>
                <a:cs typeface="Calibri (MS)"/>
                <a:sym typeface="Calibri (MS)"/>
              </a:rPr>
              <a:t> Source: Oxfam-Québec </a:t>
            </a:r>
          </a:p>
          <a:p>
            <a:pPr algn="l">
              <a:lnSpc>
                <a:spcPts val="1696"/>
              </a:lnSpc>
              <a:spcBef>
                <a:spcPct val="0"/>
              </a:spcBef>
            </a:pPr>
            <a:endParaRPr lang="en-US" sz="1231" dirty="0">
              <a:solidFill>
                <a:srgbClr val="000000"/>
              </a:solidFill>
              <a:latin typeface="Calibri (MS)"/>
              <a:ea typeface="Calibri (MS)"/>
              <a:cs typeface="Calibri (MS)"/>
              <a:sym typeface="Calibri (MS)"/>
            </a:endParaRPr>
          </a:p>
          <a:p>
            <a:pPr algn="l">
              <a:lnSpc>
                <a:spcPts val="820"/>
              </a:lnSpc>
              <a:spcBef>
                <a:spcPct val="0"/>
              </a:spcBef>
            </a:pPr>
            <a:endParaRPr lang="en-US" sz="1231" dirty="0">
              <a:solidFill>
                <a:srgbClr val="000000"/>
              </a:solidFill>
              <a:latin typeface="Calibri (MS)"/>
              <a:ea typeface="Calibri (MS)"/>
              <a:cs typeface="Calibri (MS)"/>
              <a:sym typeface="Calibri (MS)"/>
            </a:endParaRPr>
          </a:p>
          <a:p>
            <a:pPr algn="l">
              <a:lnSpc>
                <a:spcPts val="820"/>
              </a:lnSpc>
              <a:spcBef>
                <a:spcPct val="0"/>
              </a:spcBef>
            </a:pPr>
            <a:endParaRPr lang="en-US" sz="1231" dirty="0">
              <a:solidFill>
                <a:srgbClr val="000000"/>
              </a:solidFill>
              <a:latin typeface="Calibri (MS)"/>
              <a:ea typeface="Calibri (MS)"/>
              <a:cs typeface="Calibri (MS)"/>
              <a:sym typeface="Calibri (MS)"/>
            </a:endParaRPr>
          </a:p>
          <a:p>
            <a:pPr algn="l">
              <a:lnSpc>
                <a:spcPts val="820"/>
              </a:lnSpc>
              <a:spcBef>
                <a:spcPct val="0"/>
              </a:spcBef>
            </a:pPr>
            <a:endParaRPr lang="en-US" sz="1231" dirty="0">
              <a:solidFill>
                <a:srgbClr val="000000"/>
              </a:solidFill>
              <a:latin typeface="Calibri (MS)"/>
              <a:ea typeface="Calibri (MS)"/>
              <a:cs typeface="Calibri (MS)"/>
              <a:sym typeface="Calibri (MS)"/>
            </a:endParaRPr>
          </a:p>
        </p:txBody>
      </p:sp>
      <p:sp>
        <p:nvSpPr>
          <p:cNvPr id="12" name="ZoneTexte 11">
            <a:extLst>
              <a:ext uri="{FF2B5EF4-FFF2-40B4-BE49-F238E27FC236}">
                <a16:creationId xmlns:a16="http://schemas.microsoft.com/office/drawing/2014/main" id="{15E66581-1A02-ACA6-DB6F-5A8786CBF6C1}"/>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56C7BD9-E8B3-E503-FF77-991A9F2108B5}"/>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BF442ACE-0AE6-8284-5491-AB3A50929DB3}"/>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D62CA24D-61A3-A000-7B52-2E4D2CD14FA2}"/>
              </a:ext>
            </a:extLst>
          </p:cNvPr>
          <p:cNvGraphicFramePr>
            <a:graphicFrameLocks noGrp="1"/>
          </p:cNvGraphicFramePr>
          <p:nvPr>
            <p:custDataLst>
              <p:tags r:id="rId2"/>
            </p:custDataLst>
            <p:extLst>
              <p:ext uri="{D42A27DB-BD31-4B8C-83A1-F6EECF244321}">
                <p14:modId xmlns:p14="http://schemas.microsoft.com/office/powerpoint/2010/main" val="767637662"/>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DB282DC1-0623-05DA-D3C7-1CA738256F86}"/>
              </a:ext>
            </a:extLst>
          </p:cNvPr>
          <p:cNvSpPr/>
          <p:nvPr>
            <p:custDataLst>
              <p:tags r:id="rId3"/>
            </p:custDataLst>
          </p:nvPr>
        </p:nvSpPr>
        <p:spPr>
          <a:xfrm flipH="1">
            <a:off x="12039600" y="34309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D9E2CB46-22C9-F78A-B067-F9093C8D1249}"/>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43118972-A753-3E8F-35D6-F843E35A45C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6A4A0E20-AA47-3668-2D15-0B6D99E2439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DCFCBCBE-A032-E38E-4A6F-3D10CD7D6171}"/>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9F79288F-7FD7-D0E8-05D2-FFD51D877B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BE2C8C00-C572-89A2-DBB1-267F2187C72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7A5EDF22-42DC-229A-F3A5-F4A2B0A12078}"/>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B41DC199-5073-23E8-AF21-0F4DD7AEB84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F131C640-FC5A-E760-8BDE-6339CC3AECF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3BA93EAD-EC61-5B3C-557B-0669FE68ED4A}"/>
              </a:ext>
            </a:extLst>
          </p:cNvPr>
          <p:cNvSpPr txBox="1"/>
          <p:nvPr>
            <p:custDataLst>
              <p:tags r:id="rId7"/>
            </p:custDataLst>
          </p:nvPr>
        </p:nvSpPr>
        <p:spPr>
          <a:xfrm>
            <a:off x="1317242" y="213987"/>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BEEA8972-6D0B-5C84-90A3-9329F9F12720}"/>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extLst>
      <p:ext uri="{BB962C8B-B14F-4D97-AF65-F5344CB8AC3E}">
        <p14:creationId xmlns:p14="http://schemas.microsoft.com/office/powerpoint/2010/main" val="1534419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169455" y="192306"/>
            <a:ext cx="15835680" cy="867289"/>
          </a:xfrm>
          <a:prstGeom prst="rect">
            <a:avLst/>
          </a:prstGeom>
        </p:spPr>
        <p:txBody>
          <a:bodyPr lIns="0" tIns="0" rIns="0" bIns="0" rtlCol="0" anchor="t">
            <a:spAutoFit/>
          </a:bodyPr>
          <a:lstStyle/>
          <a:p>
            <a:pPr algn="l">
              <a:lnSpc>
                <a:spcPts val="3735"/>
              </a:lnSpc>
            </a:pPr>
            <a:r>
              <a:rPr lang="en-US" sz="4500" b="1" dirty="0">
                <a:solidFill>
                  <a:srgbClr val="000000"/>
                </a:solidFill>
                <a:latin typeface="Calibri (MS) Bold"/>
                <a:ea typeface="Calibri (MS) Bold"/>
                <a:cs typeface="Calibri (MS) Bold"/>
                <a:sym typeface="Calibri (MS) Bold"/>
              </a:rPr>
              <a:t>Comment </a:t>
            </a:r>
            <a:r>
              <a:rPr lang="en-US" sz="4500" b="1" dirty="0" err="1">
                <a:solidFill>
                  <a:srgbClr val="000000"/>
                </a:solidFill>
                <a:latin typeface="Calibri (MS) Bold"/>
                <a:ea typeface="Calibri (MS) Bold"/>
                <a:cs typeface="Calibri (MS) Bold"/>
                <a:sym typeface="Calibri (MS) Bold"/>
              </a:rPr>
              <a:t>déconstruire</a:t>
            </a:r>
            <a:r>
              <a:rPr lang="en-US" sz="4500" b="1" dirty="0">
                <a:solidFill>
                  <a:srgbClr val="000000"/>
                </a:solidFill>
                <a:latin typeface="Calibri (MS) Bold"/>
                <a:ea typeface="Calibri (MS) Bold"/>
                <a:cs typeface="Calibri (MS) Bold"/>
                <a:sym typeface="Calibri (MS) Bold"/>
              </a:rPr>
              <a:t> </a:t>
            </a:r>
            <a:r>
              <a:rPr lang="en-US" sz="4500" b="1" dirty="0" err="1">
                <a:solidFill>
                  <a:srgbClr val="000000"/>
                </a:solidFill>
                <a:latin typeface="Calibri (MS) Bold"/>
                <a:ea typeface="Calibri (MS) Bold"/>
                <a:cs typeface="Calibri (MS) Bold"/>
                <a:sym typeface="Calibri (MS) Bold"/>
              </a:rPr>
              <a:t>ce</a:t>
            </a:r>
            <a:r>
              <a:rPr lang="en-US" sz="4500" b="1" dirty="0">
                <a:solidFill>
                  <a:srgbClr val="000000"/>
                </a:solidFill>
                <a:latin typeface="Calibri (MS) Bold"/>
                <a:ea typeface="Calibri (MS) Bold"/>
                <a:cs typeface="Calibri (MS) Bold"/>
                <a:sym typeface="Calibri (MS) Bold"/>
              </a:rPr>
              <a:t> </a:t>
            </a:r>
            <a:r>
              <a:rPr lang="en-US" sz="4500" b="1" dirty="0" err="1">
                <a:solidFill>
                  <a:srgbClr val="000000"/>
                </a:solidFill>
                <a:latin typeface="Calibri (MS) Bold"/>
                <a:ea typeface="Calibri (MS) Bold"/>
                <a:cs typeface="Calibri (MS) Bold"/>
                <a:sym typeface="Calibri (MS) Bold"/>
              </a:rPr>
              <a:t>mythe</a:t>
            </a:r>
            <a:r>
              <a:rPr lang="en-US" sz="4500" b="1" dirty="0">
                <a:solidFill>
                  <a:srgbClr val="000000"/>
                </a:solidFill>
                <a:latin typeface="Calibri (MS) Bold"/>
                <a:ea typeface="Calibri (MS) Bold"/>
                <a:cs typeface="Calibri (MS) Bold"/>
                <a:sym typeface="Calibri (MS) Bold"/>
              </a:rPr>
              <a:t> ?</a:t>
            </a:r>
          </a:p>
          <a:p>
            <a:pPr algn="l">
              <a:lnSpc>
                <a:spcPts val="2525"/>
              </a:lnSpc>
            </a:pPr>
            <a:endParaRPr lang="en-US" sz="4500" b="1" dirty="0">
              <a:solidFill>
                <a:srgbClr val="000000"/>
              </a:solidFill>
              <a:latin typeface="Calibri (MS) Bold"/>
              <a:ea typeface="Calibri (MS) Bold"/>
              <a:cs typeface="Calibri (MS) Bold"/>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131505" y="915352"/>
            <a:ext cx="16773370" cy="4629150"/>
          </a:xfrm>
          <a:prstGeom prst="rect">
            <a:avLst/>
          </a:prstGeom>
        </p:spPr>
        <p:txBody>
          <a:bodyPr lIns="0" tIns="0" rIns="0" bIns="0" rtlCol="0" anchor="t">
            <a:spAutoFit/>
          </a:bodyPr>
          <a:lstStyle/>
          <a:p>
            <a:pPr algn="just">
              <a:lnSpc>
                <a:spcPts val="2592"/>
              </a:lnSpc>
              <a:spcBef>
                <a:spcPct val="0"/>
              </a:spcBef>
            </a:pPr>
            <a:r>
              <a:rPr lang="fr-CA" sz="2160" noProof="0" dirty="0">
                <a:solidFill>
                  <a:srgbClr val="000000"/>
                </a:solidFill>
                <a:latin typeface="Calibri (MS)"/>
                <a:ea typeface="Calibri (MS)"/>
                <a:cs typeface="Calibri (MS)"/>
                <a:sym typeface="Calibri (MS)"/>
              </a:rPr>
              <a:t>Le mythe selon lequel « le féminisme discrimine les hommes » n’est pas neutre. Ce discours est souvent utilisé pour délégitimer les revendications féministes et détourner l’attention des inégalités réelles que vivent encore les femmes.</a:t>
            </a:r>
          </a:p>
          <a:p>
            <a:pPr algn="just">
              <a:lnSpc>
                <a:spcPts val="2592"/>
              </a:lnSpc>
              <a:spcBef>
                <a:spcPct val="0"/>
              </a:spcBef>
            </a:pPr>
            <a:r>
              <a:rPr lang="fr-CA" sz="2160" noProof="0" dirty="0">
                <a:solidFill>
                  <a:srgbClr val="000000"/>
                </a:solidFill>
                <a:latin typeface="Calibri (MS)"/>
                <a:ea typeface="Calibri (MS)"/>
                <a:cs typeface="Calibri (MS)"/>
                <a:sym typeface="Calibri (MS)"/>
              </a:rPr>
              <a:t>En présentant le féminisme comme une attaque contre les hommes, on transforme une lutte pour l’égalité en un faux conflit entre femmes et hommes. Cela peut amener certaines personnes à rejeter les revendications féministes ou à croire que l’égalité des genres est déjà atteinte.</a:t>
            </a:r>
          </a:p>
          <a:p>
            <a:pPr algn="just">
              <a:lnSpc>
                <a:spcPts val="2592"/>
              </a:lnSpc>
              <a:spcBef>
                <a:spcPct val="0"/>
              </a:spcBef>
            </a:pPr>
            <a:r>
              <a:rPr lang="fr-CA" sz="2160" noProof="0" dirty="0">
                <a:solidFill>
                  <a:srgbClr val="000000"/>
                </a:solidFill>
                <a:latin typeface="Calibri (MS)"/>
                <a:ea typeface="Calibri (MS)"/>
                <a:cs typeface="Calibri (MS)"/>
                <a:sym typeface="Calibri (MS)"/>
              </a:rPr>
              <a:t>Le mouvement féministe se bat notamment pour abolir le patriarcat, un système social qui, même s’il accorde historiquement certains avantages aux hommes, leur impose aussi des attentes et des pressions rigides ! </a:t>
            </a:r>
          </a:p>
          <a:p>
            <a:pPr algn="just">
              <a:lnSpc>
                <a:spcPts val="2592"/>
              </a:lnSpc>
              <a:spcBef>
                <a:spcPct val="0"/>
              </a:spcBef>
            </a:pPr>
            <a:r>
              <a:rPr lang="fr-CA" sz="2160" noProof="0" dirty="0">
                <a:solidFill>
                  <a:srgbClr val="000000"/>
                </a:solidFill>
                <a:latin typeface="Calibri (MS)"/>
                <a:ea typeface="Calibri (MS)"/>
                <a:cs typeface="Calibri (MS)"/>
                <a:sym typeface="Calibri (MS)"/>
              </a:rPr>
              <a:t>En ce sens, le féminisme peut aussi bénéficier aux hommes. En remettant en question les normes rigides de masculinité, il permet aux hommes de vivre leur identité de manière plus libre, sans devoir correspondre à des attentes sociales strictes.</a:t>
            </a:r>
          </a:p>
          <a:p>
            <a:pPr algn="just">
              <a:lnSpc>
                <a:spcPts val="2592"/>
              </a:lnSpc>
              <a:spcBef>
                <a:spcPct val="0"/>
              </a:spcBef>
            </a:pPr>
            <a:r>
              <a:rPr lang="fr-CA" sz="2160" noProof="0" dirty="0">
                <a:solidFill>
                  <a:srgbClr val="000000"/>
                </a:solidFill>
                <a:latin typeface="Calibri (MS)"/>
                <a:ea typeface="Calibri (MS)"/>
                <a:cs typeface="Calibri (MS)"/>
                <a:sym typeface="Calibri (MS)"/>
              </a:rPr>
              <a:t>Autrement dit, présenter le féminisme comme une discrimination envers les hommes empêche de comprendre son véritable objectif. Cela met l’attention sur un faux problème plutôt que sur les revendications réelles du mouvement féministe, soit construire une société plus juste et plus égalitaire, où chacun peut vivre dignement sans être limité par son genre.</a:t>
            </a:r>
          </a:p>
          <a:p>
            <a:pPr algn="just">
              <a:lnSpc>
                <a:spcPts val="2832"/>
              </a:lnSpc>
              <a:spcBef>
                <a:spcPct val="0"/>
              </a:spcBef>
            </a:pPr>
            <a:endParaRPr lang="en-US" sz="2160" dirty="0">
              <a:solidFill>
                <a:srgbClr val="000000"/>
              </a:solidFill>
              <a:latin typeface="Calibri (MS)"/>
              <a:ea typeface="Calibri (MS)"/>
              <a:cs typeface="Calibri (MS)"/>
              <a:sym typeface="Calibri (MS)"/>
            </a:endParaRPr>
          </a:p>
          <a:p>
            <a:pPr algn="just">
              <a:lnSpc>
                <a:spcPts val="2034"/>
              </a:lnSpc>
              <a:spcBef>
                <a:spcPct val="0"/>
              </a:spcBef>
            </a:pPr>
            <a:endParaRPr lang="en-US" sz="2160" dirty="0">
              <a:solidFill>
                <a:srgbClr val="000000"/>
              </a:solidFill>
              <a:latin typeface="Calibri (MS)"/>
              <a:ea typeface="Calibri (MS)"/>
              <a:cs typeface="Calibri (MS)"/>
              <a:sym typeface="Calibri (MS)"/>
            </a:endParaRPr>
          </a:p>
          <a:p>
            <a:pPr algn="just">
              <a:lnSpc>
                <a:spcPts val="1674"/>
              </a:lnSpc>
              <a:spcBef>
                <a:spcPct val="0"/>
              </a:spcBef>
            </a:pPr>
            <a:endParaRPr lang="en-US" sz="2160" dirty="0">
              <a:solidFill>
                <a:srgbClr val="000000"/>
              </a:solidFill>
              <a:latin typeface="Calibri (MS)"/>
              <a:ea typeface="Calibri (MS)"/>
              <a:cs typeface="Calibri (MS)"/>
              <a:sym typeface="Calibri (MS)"/>
            </a:endParaRPr>
          </a:p>
          <a:p>
            <a:pPr algn="just">
              <a:lnSpc>
                <a:spcPts val="1674"/>
              </a:lnSpc>
              <a:spcBef>
                <a:spcPct val="0"/>
              </a:spcBef>
            </a:pPr>
            <a:endParaRPr lang="en-US" sz="2160"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1764737" y="5887402"/>
            <a:ext cx="15494563" cy="4018908"/>
            <a:chOff x="0" y="0"/>
            <a:chExt cx="4080872" cy="1058478"/>
          </a:xfrm>
        </p:grpSpPr>
        <p:sp>
          <p:nvSpPr>
            <p:cNvPr id="15" name="Freeform 15"/>
            <p:cNvSpPr/>
            <p:nvPr/>
          </p:nvSpPr>
          <p:spPr>
            <a:xfrm>
              <a:off x="0" y="0"/>
              <a:ext cx="4080873" cy="1058478"/>
            </a:xfrm>
            <a:custGeom>
              <a:avLst/>
              <a:gdLst/>
              <a:ahLst/>
              <a:cxnLst/>
              <a:rect l="l" t="t" r="r" b="b"/>
              <a:pathLst>
                <a:path w="4080873" h="1058478">
                  <a:moveTo>
                    <a:pt x="5996" y="0"/>
                  </a:moveTo>
                  <a:lnTo>
                    <a:pt x="4074877" y="0"/>
                  </a:lnTo>
                  <a:cubicBezTo>
                    <a:pt x="4076467" y="0"/>
                    <a:pt x="4077992" y="632"/>
                    <a:pt x="4079117" y="1756"/>
                  </a:cubicBezTo>
                  <a:cubicBezTo>
                    <a:pt x="4080241" y="2881"/>
                    <a:pt x="4080873" y="4406"/>
                    <a:pt x="4080873" y="5996"/>
                  </a:cubicBezTo>
                  <a:lnTo>
                    <a:pt x="4080873" y="1052482"/>
                  </a:lnTo>
                  <a:cubicBezTo>
                    <a:pt x="4080873" y="1054072"/>
                    <a:pt x="4080241" y="1055597"/>
                    <a:pt x="4079117" y="1056722"/>
                  </a:cubicBezTo>
                  <a:cubicBezTo>
                    <a:pt x="4077992" y="1057846"/>
                    <a:pt x="4076467" y="1058478"/>
                    <a:pt x="4074877" y="1058478"/>
                  </a:cubicBezTo>
                  <a:lnTo>
                    <a:pt x="5996" y="1058478"/>
                  </a:lnTo>
                  <a:cubicBezTo>
                    <a:pt x="4406" y="1058478"/>
                    <a:pt x="2881" y="1057846"/>
                    <a:pt x="1756" y="1056722"/>
                  </a:cubicBezTo>
                  <a:cubicBezTo>
                    <a:pt x="632" y="1055597"/>
                    <a:pt x="0" y="1054072"/>
                    <a:pt x="0" y="1052482"/>
                  </a:cubicBezTo>
                  <a:lnTo>
                    <a:pt x="0" y="5996"/>
                  </a:lnTo>
                  <a:cubicBezTo>
                    <a:pt x="0" y="4406"/>
                    <a:pt x="632" y="2881"/>
                    <a:pt x="1756" y="1756"/>
                  </a:cubicBezTo>
                  <a:cubicBezTo>
                    <a:pt x="2881" y="632"/>
                    <a:pt x="4406" y="0"/>
                    <a:pt x="5996" y="0"/>
                  </a:cubicBezTo>
                  <a:close/>
                </a:path>
              </a:pathLst>
            </a:custGeom>
            <a:solidFill>
              <a:srgbClr val="3F4A9F"/>
            </a:solidFill>
            <a:ln w="38100" cap="sq">
              <a:solidFill>
                <a:srgbClr val="FFFFFF"/>
              </a:solidFill>
              <a:prstDash val="solid"/>
              <a:miter/>
            </a:ln>
          </p:spPr>
          <p:txBody>
            <a:bodyPr/>
            <a:lstStyle/>
            <a:p>
              <a:endParaRPr lang="fr-FR" dirty="0"/>
            </a:p>
          </p:txBody>
        </p:sp>
        <p:sp>
          <p:nvSpPr>
            <p:cNvPr id="16" name="TextBox 16"/>
            <p:cNvSpPr txBox="1"/>
            <p:nvPr/>
          </p:nvSpPr>
          <p:spPr>
            <a:xfrm>
              <a:off x="0" y="-9525"/>
              <a:ext cx="4080872" cy="1068003"/>
            </a:xfrm>
            <a:prstGeom prst="rect">
              <a:avLst/>
            </a:prstGeom>
          </p:spPr>
          <p:txBody>
            <a:bodyPr lIns="50800" tIns="50800" rIns="50800" bIns="50800" rtlCol="0" anchor="ctr"/>
            <a:lstStyle/>
            <a:p>
              <a:pPr algn="l">
                <a:lnSpc>
                  <a:spcPts val="2999"/>
                </a:lnSpc>
              </a:pPr>
              <a:endParaRPr/>
            </a:p>
          </p:txBody>
        </p:sp>
      </p:grpSp>
      <p:sp>
        <p:nvSpPr>
          <p:cNvPr id="17" name="TextBox 17"/>
          <p:cNvSpPr txBox="1"/>
          <p:nvPr>
            <p:custDataLst>
              <p:tags r:id="rId8"/>
            </p:custDataLst>
          </p:nvPr>
        </p:nvSpPr>
        <p:spPr>
          <a:xfrm>
            <a:off x="1803772" y="5057775"/>
            <a:ext cx="8775926" cy="927735"/>
          </a:xfrm>
          <a:prstGeom prst="rect">
            <a:avLst/>
          </a:prstGeom>
        </p:spPr>
        <p:txBody>
          <a:bodyPr lIns="0" tIns="0" rIns="0" bIns="0" rtlCol="0" anchor="t">
            <a:spAutoFit/>
          </a:bodyPr>
          <a:lstStyle/>
          <a:p>
            <a:pPr algn="l">
              <a:lnSpc>
                <a:spcPts val="3359"/>
              </a:lnSpc>
            </a:pPr>
            <a:r>
              <a:rPr lang="en-US" sz="3199" b="1">
                <a:solidFill>
                  <a:srgbClr val="000000"/>
                </a:solidFill>
                <a:latin typeface="Calibri (MS) Bold"/>
                <a:ea typeface="Calibri (MS) Bold"/>
                <a:cs typeface="Calibri (MS) Bold"/>
                <a:sym typeface="Calibri (MS) Bold"/>
              </a:rPr>
              <a:t>Misogynie vs misandrie : c'est quoi la différence ?</a:t>
            </a:r>
          </a:p>
          <a:p>
            <a:pPr algn="l">
              <a:lnSpc>
                <a:spcPts val="3359"/>
              </a:lnSpc>
            </a:pPr>
            <a:endParaRPr lang="en-US" sz="3199" b="1">
              <a:solidFill>
                <a:srgbClr val="000000"/>
              </a:solidFill>
              <a:latin typeface="Calibri (MS) Bold"/>
              <a:ea typeface="Calibri (MS) Bold"/>
              <a:cs typeface="Calibri (MS) Bold"/>
              <a:sym typeface="Calibri (MS) Bold"/>
            </a:endParaRPr>
          </a:p>
        </p:txBody>
      </p:sp>
      <p:sp>
        <p:nvSpPr>
          <p:cNvPr id="18" name="Freeform 18"/>
          <p:cNvSpPr/>
          <p:nvPr>
            <p:custDataLst>
              <p:tags r:id="rId9"/>
            </p:custDataLst>
          </p:nvPr>
        </p:nvSpPr>
        <p:spPr>
          <a:xfrm rot="3429099">
            <a:off x="10429961" y="5030894"/>
            <a:ext cx="823646" cy="789202"/>
          </a:xfrm>
          <a:custGeom>
            <a:avLst/>
            <a:gdLst/>
            <a:ahLst/>
            <a:cxnLst/>
            <a:rect l="l" t="t" r="r" b="b"/>
            <a:pathLst>
              <a:path w="823646" h="789202">
                <a:moveTo>
                  <a:pt x="0" y="0"/>
                </a:moveTo>
                <a:lnTo>
                  <a:pt x="823646" y="0"/>
                </a:lnTo>
                <a:lnTo>
                  <a:pt x="823646" y="789202"/>
                </a:lnTo>
                <a:lnTo>
                  <a:pt x="0" y="789202"/>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9" name="TextBox 19"/>
          <p:cNvSpPr txBox="1"/>
          <p:nvPr>
            <p:custDataLst>
              <p:tags r:id="rId10"/>
            </p:custDataLst>
          </p:nvPr>
        </p:nvSpPr>
        <p:spPr>
          <a:xfrm>
            <a:off x="2165665" y="6129969"/>
            <a:ext cx="14839470" cy="3362325"/>
          </a:xfrm>
          <a:prstGeom prst="rect">
            <a:avLst/>
          </a:prstGeom>
        </p:spPr>
        <p:txBody>
          <a:bodyPr lIns="0" tIns="0" rIns="0" bIns="0" rtlCol="0" anchor="t">
            <a:spAutoFit/>
          </a:bodyPr>
          <a:lstStyle/>
          <a:p>
            <a:pPr algn="just">
              <a:lnSpc>
                <a:spcPts val="2400"/>
              </a:lnSpc>
              <a:spcBef>
                <a:spcPct val="0"/>
              </a:spcBef>
            </a:pPr>
            <a:r>
              <a:rPr lang="fr-CA" sz="2000" noProof="0" dirty="0">
                <a:solidFill>
                  <a:srgbClr val="FFFFFF"/>
                </a:solidFill>
                <a:latin typeface="Calibri (MS)"/>
                <a:ea typeface="Calibri (MS)"/>
                <a:cs typeface="Calibri (MS)"/>
                <a:sym typeface="Calibri (MS)"/>
              </a:rPr>
              <a:t>La misogynie, c'est la haine ou le mépris envers les femmes. C'est un phénomène documenté, systémique, qui se traduit par des discriminations, des violences et des inégalités réelles dans la société.</a:t>
            </a:r>
          </a:p>
          <a:p>
            <a:pPr algn="just">
              <a:lnSpc>
                <a:spcPts val="2400"/>
              </a:lnSpc>
              <a:spcBef>
                <a:spcPct val="0"/>
              </a:spcBef>
            </a:pPr>
            <a:r>
              <a:rPr lang="fr-CA" sz="2000" noProof="0" dirty="0">
                <a:solidFill>
                  <a:srgbClr val="FFFFFF"/>
                </a:solidFill>
                <a:latin typeface="Calibri (MS)"/>
                <a:ea typeface="Calibri (MS)"/>
                <a:cs typeface="Calibri (MS)"/>
                <a:sym typeface="Calibri (MS)"/>
              </a:rPr>
              <a:t>La misandrie, c'est techniquement la haine envers les hommes. Mais attention, tout le monde ne s'entend pas sur ce que ça veut vraiment dire. </a:t>
            </a:r>
          </a:p>
          <a:p>
            <a:pPr algn="just">
              <a:lnSpc>
                <a:spcPts val="2400"/>
              </a:lnSpc>
              <a:spcBef>
                <a:spcPct val="0"/>
              </a:spcBef>
            </a:pPr>
            <a:r>
              <a:rPr lang="fr-CA" sz="2000" noProof="0" dirty="0">
                <a:solidFill>
                  <a:srgbClr val="FFFFFF"/>
                </a:solidFill>
                <a:latin typeface="Calibri (MS)"/>
                <a:ea typeface="Calibri (MS)"/>
                <a:cs typeface="Calibri (MS)"/>
                <a:sym typeface="Calibri (MS)"/>
              </a:rPr>
              <a:t>Pour l'écrivaine Chloé </a:t>
            </a:r>
            <a:r>
              <a:rPr lang="fr-CA" sz="2000" noProof="0" dirty="0" err="1">
                <a:solidFill>
                  <a:srgbClr val="FFFFFF"/>
                </a:solidFill>
                <a:latin typeface="Calibri (MS)"/>
                <a:ea typeface="Calibri (MS)"/>
                <a:cs typeface="Calibri (MS)"/>
                <a:sym typeface="Calibri (MS)"/>
              </a:rPr>
              <a:t>Delaume</a:t>
            </a:r>
            <a:r>
              <a:rPr lang="fr-CA" sz="2000" noProof="0" dirty="0">
                <a:solidFill>
                  <a:srgbClr val="FFFFFF"/>
                </a:solidFill>
                <a:latin typeface="Calibri (MS)"/>
                <a:ea typeface="Calibri (MS)"/>
                <a:cs typeface="Calibri (MS)"/>
                <a:sym typeface="Calibri (MS)"/>
              </a:rPr>
              <a:t>, ce n'est pas la haine des hommes en tant que personnes, mais plutôt le rejet des comportements liés au patriarcat. Une sorte de réaction de défense face aux violences et aux inégalités vécues.</a:t>
            </a:r>
          </a:p>
          <a:p>
            <a:pPr algn="just">
              <a:lnSpc>
                <a:spcPts val="2400"/>
              </a:lnSpc>
              <a:spcBef>
                <a:spcPct val="0"/>
              </a:spcBef>
            </a:pPr>
            <a:endParaRPr lang="fr-CA" sz="2000" noProof="0" dirty="0">
              <a:solidFill>
                <a:srgbClr val="FFFFFF"/>
              </a:solidFill>
              <a:latin typeface="Calibri (MS)"/>
              <a:ea typeface="Calibri (MS)"/>
              <a:cs typeface="Calibri (MS)"/>
              <a:sym typeface="Calibri (MS)"/>
            </a:endParaRPr>
          </a:p>
          <a:p>
            <a:pPr algn="just">
              <a:lnSpc>
                <a:spcPts val="2400"/>
              </a:lnSpc>
              <a:spcBef>
                <a:spcPct val="0"/>
              </a:spcBef>
            </a:pPr>
            <a:r>
              <a:rPr lang="fr-CA" sz="2000" noProof="0" dirty="0">
                <a:solidFill>
                  <a:srgbClr val="FFFFFF"/>
                </a:solidFill>
                <a:latin typeface="Calibri (MS)"/>
                <a:ea typeface="Calibri (MS)"/>
                <a:cs typeface="Calibri (MS)"/>
                <a:sym typeface="Calibri (MS)"/>
              </a:rPr>
              <a:t>Ce qui distingue surtout les deux concepts, c'est leur portée sociale ! La misogynie s'appuie sur des structures de pouvoir historiques qui désavantagent les femmes. La misandrie, elle, n'a pas d'équivalent systémique — il n'existe pas d'institutions, de lois ou de normes sociales organisées autour du mépris des hommes.</a:t>
            </a:r>
          </a:p>
          <a:p>
            <a:pPr algn="just">
              <a:lnSpc>
                <a:spcPts val="2999"/>
              </a:lnSpc>
              <a:spcBef>
                <a:spcPct val="0"/>
              </a:spcBef>
            </a:pPr>
            <a:endParaRPr lang="en-US" sz="2000" dirty="0">
              <a:solidFill>
                <a:schemeClr val="bg1"/>
              </a:solidFill>
              <a:latin typeface="Calibri (MS)"/>
              <a:ea typeface="Calibri (MS)"/>
              <a:cs typeface="Calibri (MS)"/>
              <a:sym typeface="Calibri (MS)"/>
            </a:endParaRPr>
          </a:p>
          <a:p>
            <a:pPr algn="r">
              <a:lnSpc>
                <a:spcPts val="1680"/>
              </a:lnSpc>
              <a:spcBef>
                <a:spcPct val="0"/>
              </a:spcBef>
            </a:pPr>
            <a:r>
              <a:rPr lang="en-US" sz="1400" dirty="0">
                <a:solidFill>
                  <a:schemeClr val="bg1"/>
                </a:solidFill>
                <a:latin typeface="Calibri (MS)"/>
                <a:ea typeface="Calibri (MS)"/>
                <a:cs typeface="Calibri (MS)"/>
                <a:sym typeface="Calibri (MS)"/>
              </a:rPr>
              <a:t>Source : </a:t>
            </a:r>
            <a:r>
              <a:rPr lang="en-US" sz="1400" dirty="0">
                <a:solidFill>
                  <a:schemeClr val="bg1"/>
                </a:solidFill>
                <a:latin typeface="Calibri (MS)"/>
                <a:ea typeface="Calibri (MS)"/>
                <a:cs typeface="Calibri (MS)"/>
                <a:sym typeface="Calibri (MS)"/>
                <a:hlinkClick r:id="rId14">
                  <a:extLst>
                    <a:ext uri="{A12FA001-AC4F-418D-AE19-62706E023703}">
                      <ahyp:hlinkClr xmlns:ahyp="http://schemas.microsoft.com/office/drawing/2018/hyperlinkcolor" val="tx"/>
                    </a:ext>
                  </a:extLst>
                </a:hlinkClick>
              </a:rPr>
              <a:t>www.radiofrance.fr/franceinter/podcasts/zoom-zoom-zen/zoom-zoom-zen-du-vendredi-08-mars-2024-6542220</a:t>
            </a:r>
            <a:endParaRPr lang="en-US" sz="1400" dirty="0">
              <a:solidFill>
                <a:schemeClr val="bg1"/>
              </a:solidFill>
              <a:latin typeface="Calibri (MS)"/>
              <a:ea typeface="Calibri (MS)"/>
              <a:cs typeface="Calibri (MS)"/>
              <a:sym typeface="Calibri (MS)"/>
            </a:endParaRPr>
          </a:p>
        </p:txBody>
      </p:sp>
      <p:sp>
        <p:nvSpPr>
          <p:cNvPr id="20" name="ZoneTexte 19">
            <a:extLst>
              <a:ext uri="{FF2B5EF4-FFF2-40B4-BE49-F238E27FC236}">
                <a16:creationId xmlns:a16="http://schemas.microsoft.com/office/drawing/2014/main" id="{DEFD53CA-0C2F-A869-29C0-85769FBAF958}"/>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B36F93A9-580B-46BA-423C-8ED1B29C127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BDFD273-9C56-6AFF-2BCA-3AB92EC594A3}"/>
              </a:ext>
            </a:extLst>
          </p:cNvPr>
          <p:cNvGrpSpPr/>
          <p:nvPr>
            <p:custDataLst>
              <p:tags r:id="rId1"/>
            </p:custDataLst>
          </p:nvPr>
        </p:nvGrpSpPr>
        <p:grpSpPr>
          <a:xfrm>
            <a:off x="-175936" y="1091314"/>
            <a:ext cx="18639872" cy="8735358"/>
            <a:chOff x="0" y="0"/>
            <a:chExt cx="24853163" cy="11647144"/>
          </a:xfrm>
        </p:grpSpPr>
        <p:sp>
          <p:nvSpPr>
            <p:cNvPr id="3" name="AutoShape 3">
              <a:extLst>
                <a:ext uri="{FF2B5EF4-FFF2-40B4-BE49-F238E27FC236}">
                  <a16:creationId xmlns:a16="http://schemas.microsoft.com/office/drawing/2014/main" id="{D395EE02-53DA-8ED1-0272-2DBDD74760AF}"/>
                </a:ext>
              </a:extLst>
            </p:cNvPr>
            <p:cNvSpPr/>
            <p:nvPr/>
          </p:nvSpPr>
          <p:spPr>
            <a:xfrm>
              <a:off x="0" y="3175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AutoShape 4">
              <a:extLst>
                <a:ext uri="{FF2B5EF4-FFF2-40B4-BE49-F238E27FC236}">
                  <a16:creationId xmlns:a16="http://schemas.microsoft.com/office/drawing/2014/main" id="{ADDF1104-C58F-8999-80A1-F1614BAFEE74}"/>
                </a:ext>
              </a:extLst>
            </p:cNvPr>
            <p:cNvSpPr/>
            <p:nvPr/>
          </p:nvSpPr>
          <p:spPr>
            <a:xfrm>
              <a:off x="0" y="99705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a:extLst>
                <a:ext uri="{FF2B5EF4-FFF2-40B4-BE49-F238E27FC236}">
                  <a16:creationId xmlns:a16="http://schemas.microsoft.com/office/drawing/2014/main" id="{7268D057-45DC-26B8-81EE-46DBAE51A1DB}"/>
                </a:ext>
              </a:extLst>
            </p:cNvPr>
            <p:cNvSpPr/>
            <p:nvPr/>
          </p:nvSpPr>
          <p:spPr>
            <a:xfrm>
              <a:off x="0" y="196235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6">
              <a:extLst>
                <a:ext uri="{FF2B5EF4-FFF2-40B4-BE49-F238E27FC236}">
                  <a16:creationId xmlns:a16="http://schemas.microsoft.com/office/drawing/2014/main" id="{FA4B0D32-D4DC-1084-8175-2AF5B08FA8C5}"/>
                </a:ext>
              </a:extLst>
            </p:cNvPr>
            <p:cNvSpPr/>
            <p:nvPr/>
          </p:nvSpPr>
          <p:spPr>
            <a:xfrm>
              <a:off x="0" y="2927661"/>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AutoShape 7">
              <a:extLst>
                <a:ext uri="{FF2B5EF4-FFF2-40B4-BE49-F238E27FC236}">
                  <a16:creationId xmlns:a16="http://schemas.microsoft.com/office/drawing/2014/main" id="{C4935BCD-C5BF-2C58-94CE-DFDEEA910517}"/>
                </a:ext>
              </a:extLst>
            </p:cNvPr>
            <p:cNvSpPr/>
            <p:nvPr/>
          </p:nvSpPr>
          <p:spPr>
            <a:xfrm>
              <a:off x="0" y="3892965"/>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AutoShape 8">
              <a:extLst>
                <a:ext uri="{FF2B5EF4-FFF2-40B4-BE49-F238E27FC236}">
                  <a16:creationId xmlns:a16="http://schemas.microsoft.com/office/drawing/2014/main" id="{C1E0CE7C-8160-02DB-0488-131D730D4CFF}"/>
                </a:ext>
              </a:extLst>
            </p:cNvPr>
            <p:cNvSpPr/>
            <p:nvPr/>
          </p:nvSpPr>
          <p:spPr>
            <a:xfrm>
              <a:off x="0" y="4858268"/>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9">
              <a:extLst>
                <a:ext uri="{FF2B5EF4-FFF2-40B4-BE49-F238E27FC236}">
                  <a16:creationId xmlns:a16="http://schemas.microsoft.com/office/drawing/2014/main" id="{7FE2F112-F71E-7654-F873-D3D1718C74E4}"/>
                </a:ext>
              </a:extLst>
            </p:cNvPr>
            <p:cNvSpPr/>
            <p:nvPr/>
          </p:nvSpPr>
          <p:spPr>
            <a:xfrm>
              <a:off x="0" y="5823572"/>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AutoShape 10">
              <a:extLst>
                <a:ext uri="{FF2B5EF4-FFF2-40B4-BE49-F238E27FC236}">
                  <a16:creationId xmlns:a16="http://schemas.microsoft.com/office/drawing/2014/main" id="{9A9EF282-5FC1-356C-D546-30A812F3AE33}"/>
                </a:ext>
              </a:extLst>
            </p:cNvPr>
            <p:cNvSpPr/>
            <p:nvPr/>
          </p:nvSpPr>
          <p:spPr>
            <a:xfrm>
              <a:off x="0" y="6788876"/>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AutoShape 11">
              <a:extLst>
                <a:ext uri="{FF2B5EF4-FFF2-40B4-BE49-F238E27FC236}">
                  <a16:creationId xmlns:a16="http://schemas.microsoft.com/office/drawing/2014/main" id="{8094F3F0-DC73-AA3B-4D3F-53B76CBDFD69}"/>
                </a:ext>
              </a:extLst>
            </p:cNvPr>
            <p:cNvSpPr/>
            <p:nvPr/>
          </p:nvSpPr>
          <p:spPr>
            <a:xfrm>
              <a:off x="0" y="7754179"/>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AutoShape 12">
              <a:extLst>
                <a:ext uri="{FF2B5EF4-FFF2-40B4-BE49-F238E27FC236}">
                  <a16:creationId xmlns:a16="http://schemas.microsoft.com/office/drawing/2014/main" id="{FCBE9518-DEF6-5A81-9F16-365187FBA88B}"/>
                </a:ext>
              </a:extLst>
            </p:cNvPr>
            <p:cNvSpPr/>
            <p:nvPr/>
          </p:nvSpPr>
          <p:spPr>
            <a:xfrm>
              <a:off x="0" y="8719483"/>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AutoShape 13">
              <a:extLst>
                <a:ext uri="{FF2B5EF4-FFF2-40B4-BE49-F238E27FC236}">
                  <a16:creationId xmlns:a16="http://schemas.microsoft.com/office/drawing/2014/main" id="{66AE6A16-7D96-CB58-F3AB-F3798489FE8B}"/>
                </a:ext>
              </a:extLst>
            </p:cNvPr>
            <p:cNvSpPr/>
            <p:nvPr/>
          </p:nvSpPr>
          <p:spPr>
            <a:xfrm>
              <a:off x="0" y="968478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AutoShape 14">
              <a:extLst>
                <a:ext uri="{FF2B5EF4-FFF2-40B4-BE49-F238E27FC236}">
                  <a16:creationId xmlns:a16="http://schemas.microsoft.com/office/drawing/2014/main" id="{50C0A80D-0EFD-2AA0-FD17-208A91F90F11}"/>
                </a:ext>
              </a:extLst>
            </p:cNvPr>
            <p:cNvSpPr/>
            <p:nvPr/>
          </p:nvSpPr>
          <p:spPr>
            <a:xfrm>
              <a:off x="0" y="1065009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AutoShape 15">
              <a:extLst>
                <a:ext uri="{FF2B5EF4-FFF2-40B4-BE49-F238E27FC236}">
                  <a16:creationId xmlns:a16="http://schemas.microsoft.com/office/drawing/2014/main" id="{536FAB1E-E500-02E1-9385-BDA80F7181F6}"/>
                </a:ext>
              </a:extLst>
            </p:cNvPr>
            <p:cNvSpPr/>
            <p:nvPr/>
          </p:nvSpPr>
          <p:spPr>
            <a:xfrm>
              <a:off x="0" y="1161539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AutoShape 16">
            <a:extLst>
              <a:ext uri="{FF2B5EF4-FFF2-40B4-BE49-F238E27FC236}">
                <a16:creationId xmlns:a16="http://schemas.microsoft.com/office/drawing/2014/main" id="{C7378181-B0D4-746A-BA4C-AED0351165D6}"/>
              </a:ext>
            </a:extLst>
          </p:cNvPr>
          <p:cNvSpPr/>
          <p:nvPr>
            <p:custDataLst>
              <p:tags r:id="rId2"/>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55AAA08E-62CD-CB4D-2EAE-6B6A2055F28D}"/>
              </a:ext>
            </a:extLst>
          </p:cNvPr>
          <p:cNvGraphicFramePr>
            <a:graphicFrameLocks noGrp="1"/>
          </p:cNvGraphicFramePr>
          <p:nvPr>
            <p:custDataLst>
              <p:tags r:id="rId3"/>
            </p:custDataLst>
            <p:extLst>
              <p:ext uri="{D42A27DB-BD31-4B8C-83A1-F6EECF244321}">
                <p14:modId xmlns:p14="http://schemas.microsoft.com/office/powerpoint/2010/main" val="2106853514"/>
              </p:ext>
            </p:extLst>
          </p:nvPr>
        </p:nvGraphicFramePr>
        <p:xfrm>
          <a:off x="1028700" y="1418696"/>
          <a:ext cx="17015697" cy="8668177"/>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36621">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831556">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AD255F04-A1D9-5FAC-CE5A-318FBDFD54EF}"/>
              </a:ext>
            </a:extLst>
          </p:cNvPr>
          <p:cNvSpPr/>
          <p:nvPr>
            <p:custDataLst>
              <p:tags r:id="rId4"/>
            </p:custDataLst>
          </p:nvPr>
        </p:nvSpPr>
        <p:spPr>
          <a:xfrm flipH="1">
            <a:off x="12353730" y="390535"/>
            <a:ext cx="457200"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27777044-C60D-8CB7-4E31-8EE054C03B46}"/>
              </a:ext>
            </a:extLst>
          </p:cNvPr>
          <p:cNvGrpSpPr/>
          <p:nvPr>
            <p:custDataLst>
              <p:tags r:id="rId5"/>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712D624B-5BA1-09A6-E06A-F64684BECD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9BD145FA-DE92-F1BB-78E7-DE1A8D485BC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D90F1F6C-3181-52D0-A644-AF0CFD94A121}"/>
              </a:ext>
            </a:extLst>
          </p:cNvPr>
          <p:cNvGrpSpPr/>
          <p:nvPr>
            <p:custDataLst>
              <p:tags r:id="rId6"/>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11E85090-A786-EF87-E7B1-19CCDB0C9FA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BDED91D3-961A-FC21-5AEF-1DF8C6DC248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6F6AC64E-3A10-0E4A-6170-888F8C58F1EA}"/>
              </a:ext>
            </a:extLst>
          </p:cNvPr>
          <p:cNvGrpSpPr/>
          <p:nvPr>
            <p:custDataLst>
              <p:tags r:id="rId7"/>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F4C38240-D6D3-A414-0374-D14CC3AE264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0914DB32-F36F-2055-76B1-6844BC69009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BD5E4D53-E245-C60D-1EE7-125BE7FC9F2E}"/>
              </a:ext>
            </a:extLst>
          </p:cNvPr>
          <p:cNvSpPr txBox="1"/>
          <p:nvPr>
            <p:custDataLst>
              <p:tags r:id="rId8"/>
            </p:custDataLst>
          </p:nvPr>
        </p:nvSpPr>
        <p:spPr>
          <a:xfrm>
            <a:off x="1191238" y="156688"/>
            <a:ext cx="10937167"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3EC0EBB1-146F-D62C-E0BD-761069209A26}"/>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extLst>
      <p:ext uri="{BB962C8B-B14F-4D97-AF65-F5344CB8AC3E}">
        <p14:creationId xmlns:p14="http://schemas.microsoft.com/office/powerpoint/2010/main" val="4282494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aphicFrame>
        <p:nvGraphicFramePr>
          <p:cNvPr id="17" name="Table 17"/>
          <p:cNvGraphicFramePr>
            <a:graphicFrameLocks noGrp="1"/>
          </p:cNvGraphicFramePr>
          <p:nvPr>
            <p:custDataLst>
              <p:tags r:id="rId2"/>
            </p:custDataLst>
            <p:extLst>
              <p:ext uri="{D42A27DB-BD31-4B8C-83A1-F6EECF244321}">
                <p14:modId xmlns:p14="http://schemas.microsoft.com/office/powerpoint/2010/main" val="1388299190"/>
              </p:ext>
            </p:extLst>
          </p:nvPr>
        </p:nvGraphicFramePr>
        <p:xfrm>
          <a:off x="1190907" y="831115"/>
          <a:ext cx="16873105" cy="8995559"/>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p:cNvSpPr/>
          <p:nvPr>
            <p:custDataLst>
              <p:tags r:id="rId3"/>
            </p:custDataLst>
          </p:nvPr>
        </p:nvSpPr>
        <p:spPr>
          <a:xfrm flipH="1">
            <a:off x="10287000" y="172336"/>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a:p>
        </p:txBody>
      </p:sp>
      <p:grpSp>
        <p:nvGrpSpPr>
          <p:cNvPr id="19" name="Group 19"/>
          <p:cNvGrpSpPr/>
          <p:nvPr>
            <p:custDataLst>
              <p:tags r:id="rId4"/>
            </p:custDataLst>
          </p:nvPr>
        </p:nvGrpSpPr>
        <p:grpSpPr>
          <a:xfrm>
            <a:off x="264076" y="1319464"/>
            <a:ext cx="379666" cy="37966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1" name="TextBox 2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2" name="Group 22"/>
          <p:cNvGrpSpPr/>
          <p:nvPr>
            <p:custDataLst>
              <p:tags r:id="rId5"/>
            </p:custDataLst>
          </p:nvPr>
        </p:nvGrpSpPr>
        <p:grpSpPr>
          <a:xfrm>
            <a:off x="264076" y="4953667"/>
            <a:ext cx="379666" cy="37966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4" name="TextBox 24"/>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5" name="Group 25"/>
          <p:cNvGrpSpPr/>
          <p:nvPr>
            <p:custDataLst>
              <p:tags r:id="rId6"/>
            </p:custDataLst>
          </p:nvPr>
        </p:nvGrpSpPr>
        <p:grpSpPr>
          <a:xfrm>
            <a:off x="264076" y="9238687"/>
            <a:ext cx="379666" cy="37966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7" name="TextBox 2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28" name="TextBox 28"/>
          <p:cNvSpPr txBox="1"/>
          <p:nvPr>
            <p:custDataLst>
              <p:tags r:id="rId7"/>
            </p:custDataLst>
          </p:nvPr>
        </p:nvSpPr>
        <p:spPr>
          <a:xfrm>
            <a:off x="1190907" y="96267"/>
            <a:ext cx="16071464" cy="551433"/>
          </a:xfrm>
          <a:prstGeom prst="rect">
            <a:avLst/>
          </a:prstGeom>
        </p:spPr>
        <p:txBody>
          <a:bodyPr lIns="0" tIns="0" rIns="0" bIns="0" rtlCol="0" anchor="t">
            <a:spAutoFit/>
          </a:bodyPr>
          <a:lstStyle/>
          <a:p>
            <a:pPr algn="l">
              <a:lnSpc>
                <a:spcPts val="434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BD7C4EA8-6CAE-A28B-841C-98A4BD399BB8}"/>
              </a:ext>
            </a:extLst>
          </p:cNvPr>
          <p:cNvSpPr txBox="1"/>
          <p:nvPr>
            <p:custDataLst>
              <p:tags r:id="rId8"/>
            </p:custDataLst>
          </p:nvPr>
        </p:nvSpPr>
        <p:spPr>
          <a:xfrm>
            <a:off x="16664155" y="114300"/>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84144B14-ECFD-4ADD-69F4-4C5961ED7B1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47CE5EC-8DF0-48A0-E935-A32144F5E588}"/>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E902681C-906B-1553-FB04-87C945E76F9D}"/>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4CE8A9D6-C3EE-1249-57E5-C060AB66B21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D896CEA4-EED8-61BE-4E61-FCEA48F361A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99546F8D-D20B-6D41-BABA-A495792040FB}"/>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CA116557-21BF-304C-85AC-14E8D5F032D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AFFC1F68-9AF0-148C-7822-A2AFD1A00B6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21A2D457-2813-CB03-2108-F2413D4673D4}"/>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696397B9-F112-E928-5CDF-9766F60C82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062524F0-7A8F-2BEB-1D94-4F6A4EF9995D}"/>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A5587818-E85F-4B9E-50FB-57031C133015}"/>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CE1BFFB6-F51F-3D35-363B-C163AE7B8A7E}"/>
              </a:ext>
            </a:extLst>
          </p:cNvPr>
          <p:cNvSpPr txBox="1"/>
          <p:nvPr>
            <p:custDataLst>
              <p:tags r:id="rId6"/>
            </p:custDataLst>
          </p:nvPr>
        </p:nvSpPr>
        <p:spPr>
          <a:xfrm>
            <a:off x="1174501" y="603567"/>
            <a:ext cx="16633828" cy="9822817"/>
          </a:xfrm>
          <a:prstGeom prst="rect">
            <a:avLst/>
          </a:prstGeom>
        </p:spPr>
        <p:txBody>
          <a:bodyPr lIns="0" tIns="0" rIns="0" bIns="0" rtlCol="0" anchor="t">
            <a:spAutoFit/>
          </a:bodyPr>
          <a:lstStyle/>
          <a:p>
            <a:pPr lvl="0">
              <a:lnSpc>
                <a:spcPts val="2380"/>
              </a:lnSpc>
              <a:defRPr/>
            </a:pPr>
            <a:endParaRPr lang="fr-CA" dirty="0">
              <a:solidFill>
                <a:prstClr val="black"/>
              </a:solidFill>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sz="1700" b="1" i="1" u="none" strike="noStrike" kern="1200" cap="none" spc="0" normalizeH="0" baseline="0" noProof="0" dirty="0">
              <a:ln>
                <a:noFill/>
              </a:ln>
              <a:solidFill>
                <a:srgbClr val="000000"/>
              </a:solidFill>
              <a:effectLst/>
              <a:uLnTx/>
              <a:uFillTx/>
              <a:latin typeface="Calibri (MS) Bold Italics"/>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Comprendre l’intersectionnalité</a:t>
            </a:r>
            <a:b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L’idée d’intersectionnalité a été développée par la juriste américaine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Kimberlé</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Crenshaw</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dans les années 1980. Elle s’inspire aussi des travaux de la penseuse féministe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bell</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hooks</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r>
              <a:rPr lang="fr-CA" sz="1600"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sz="1600"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p:txBody>
      </p:sp>
      <p:grpSp>
        <p:nvGrpSpPr>
          <p:cNvPr id="14" name="Group 14">
            <a:extLst>
              <a:ext uri="{FF2B5EF4-FFF2-40B4-BE49-F238E27FC236}">
                <a16:creationId xmlns:a16="http://schemas.microsoft.com/office/drawing/2014/main" id="{C5E31727-79B5-7611-4942-469EF7A8FBB2}"/>
              </a:ext>
            </a:extLst>
          </p:cNvPr>
          <p:cNvGrpSpPr/>
          <p:nvPr>
            <p:custDataLst>
              <p:tags r:id="rId7"/>
            </p:custDataLst>
          </p:nvPr>
        </p:nvGrpSpPr>
        <p:grpSpPr>
          <a:xfrm>
            <a:off x="13396167" y="3652345"/>
            <a:ext cx="4266361" cy="1885493"/>
            <a:chOff x="0" y="0"/>
            <a:chExt cx="1123651" cy="496591"/>
          </a:xfrm>
        </p:grpSpPr>
        <p:sp>
          <p:nvSpPr>
            <p:cNvPr id="15" name="Freeform 15">
              <a:extLst>
                <a:ext uri="{FF2B5EF4-FFF2-40B4-BE49-F238E27FC236}">
                  <a16:creationId xmlns:a16="http://schemas.microsoft.com/office/drawing/2014/main" id="{F10FFC53-43F7-5645-E8E4-080FFFF82E2E}"/>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C7276712-8BF3-F46C-959C-9AE3733FC140}"/>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CB95B59C-1B3F-B52D-CF6C-4B54F6854027}"/>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1B364767-B459-72A8-BA5D-1691806C3D5F}"/>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4</a:t>
            </a:r>
          </a:p>
        </p:txBody>
      </p:sp>
      <p:sp>
        <p:nvSpPr>
          <p:cNvPr id="20" name="TextBox 18">
            <a:extLst>
              <a:ext uri="{FF2B5EF4-FFF2-40B4-BE49-F238E27FC236}">
                <a16:creationId xmlns:a16="http://schemas.microsoft.com/office/drawing/2014/main" id="{D1818CEA-D83E-8220-4E18-781463415AD0}"/>
              </a:ext>
            </a:extLst>
          </p:cNvPr>
          <p:cNvSpPr txBox="1"/>
          <p:nvPr>
            <p:custDataLst>
              <p:tags r:id="rId10"/>
            </p:custDataLst>
          </p:nvPr>
        </p:nvSpPr>
        <p:spPr>
          <a:xfrm>
            <a:off x="13470935" y="3737568"/>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2908742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7458" y="70829"/>
            <a:ext cx="16080063" cy="1279779"/>
          </a:xfrm>
          <a:prstGeom prst="rect">
            <a:avLst/>
          </a:prstGeom>
        </p:spPr>
        <p:txBody>
          <a:bodyPr lIns="0" tIns="0" rIns="0" bIns="0" rtlCol="0" anchor="t">
            <a:spAutoFit/>
          </a:bodyPr>
          <a:lstStyle/>
          <a:p>
            <a:pPr algn="ctr">
              <a:lnSpc>
                <a:spcPts val="3332"/>
              </a:lnSpc>
            </a:pPr>
            <a:r>
              <a:rPr lang="fr-CA" sz="2800" b="1" noProof="0" dirty="0">
                <a:solidFill>
                  <a:srgbClr val="000000"/>
                </a:solidFill>
                <a:latin typeface="Calibri (MS) Bold"/>
                <a:ea typeface="Calibri (MS) Bold"/>
                <a:cs typeface="Calibri (MS) Bold"/>
                <a:sym typeface="Calibri (MS) Bold"/>
              </a:rPr>
              <a:t>.</a:t>
            </a:r>
          </a:p>
          <a:p>
            <a:pPr algn="ctr">
              <a:lnSpc>
                <a:spcPts val="3332"/>
              </a:lnSpc>
            </a:pPr>
            <a:r>
              <a:rPr lang="fr-CA" sz="2800" b="1" noProof="0" dirty="0">
                <a:solidFill>
                  <a:srgbClr val="000000"/>
                </a:solidFill>
                <a:latin typeface="Calibri (MS) Bold"/>
                <a:ea typeface="Calibri (MS) Bold"/>
                <a:cs typeface="Calibri (MS) Bold"/>
                <a:sym typeface="Calibri (MS) Bold"/>
              </a:rPr>
              <a:t> Mythe 4 – intersectionnalité : </a:t>
            </a:r>
          </a:p>
          <a:p>
            <a:pPr algn="ctr">
              <a:lnSpc>
                <a:spcPts val="3094"/>
              </a:lnSpc>
            </a:pPr>
            <a:r>
              <a:rPr lang="fr-CA" sz="2600" noProof="0" dirty="0">
                <a:solidFill>
                  <a:srgbClr val="000000"/>
                </a:solidFill>
                <a:latin typeface="Calibri (MS)"/>
                <a:ea typeface="Calibri (MS)"/>
                <a:cs typeface="Calibri (MS)"/>
                <a:sym typeface="Calibri (MS)"/>
              </a:rPr>
              <a:t>« Le féminisme discrimine les hommes </a:t>
            </a:r>
            <a:r>
              <a:rPr lang="en-US" sz="2600" dirty="0">
                <a:solidFill>
                  <a:srgbClr val="000000"/>
                </a:solidFill>
                <a:latin typeface="Calibri (MS)"/>
                <a:ea typeface="Calibri (MS)"/>
                <a:cs typeface="Calibri (MS)"/>
                <a:sym typeface="Calibri (MS)"/>
              </a:rPr>
              <a:t>»</a:t>
            </a:r>
          </a:p>
        </p:txBody>
      </p:sp>
      <p:sp>
        <p:nvSpPr>
          <p:cNvPr id="4" name="AutoShape 4"/>
          <p:cNvSpPr/>
          <p:nvPr>
            <p:custDataLst>
              <p:tags r:id="rId3"/>
            </p:custDataLst>
          </p:nvPr>
        </p:nvSpPr>
        <p:spPr>
          <a:xfrm>
            <a:off x="4699682" y="1663536"/>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Freeform 14"/>
          <p:cNvSpPr/>
          <p:nvPr>
            <p:custDataLst>
              <p:tags r:id="rId7"/>
            </p:custDataLst>
          </p:nvPr>
        </p:nvSpPr>
        <p:spPr>
          <a:xfrm>
            <a:off x="9174480" y="8314457"/>
            <a:ext cx="1752600" cy="1848459"/>
          </a:xfrm>
          <a:custGeom>
            <a:avLst/>
            <a:gdLst/>
            <a:ahLst/>
            <a:cxnLst/>
            <a:rect l="l" t="t" r="r" b="b"/>
            <a:pathLst>
              <a:path w="1994487" h="2142515">
                <a:moveTo>
                  <a:pt x="0" y="0"/>
                </a:moveTo>
                <a:lnTo>
                  <a:pt x="1994487" y="0"/>
                </a:lnTo>
                <a:lnTo>
                  <a:pt x="1994487" y="2142515"/>
                </a:lnTo>
                <a:lnTo>
                  <a:pt x="0" y="2142515"/>
                </a:lnTo>
                <a:lnTo>
                  <a:pt x="0" y="0"/>
                </a:lnTo>
                <a:close/>
              </a:path>
            </a:pathLst>
          </a:custGeom>
          <a:blipFill>
            <a:blip r:embed="rId12"/>
            <a:stretch>
              <a:fillRect/>
            </a:stretch>
          </a:blipFill>
        </p:spPr>
        <p:txBody>
          <a:bodyPr/>
          <a:lstStyle/>
          <a:p>
            <a:endParaRPr lang="fr-FR" dirty="0"/>
          </a:p>
        </p:txBody>
      </p:sp>
      <p:sp>
        <p:nvSpPr>
          <p:cNvPr id="15" name="TextBox 15"/>
          <p:cNvSpPr txBox="1"/>
          <p:nvPr>
            <p:custDataLst>
              <p:tags r:id="rId8"/>
            </p:custDataLst>
          </p:nvPr>
        </p:nvSpPr>
        <p:spPr>
          <a:xfrm>
            <a:off x="1290835" y="2247900"/>
            <a:ext cx="16659395" cy="8793689"/>
          </a:xfrm>
          <a:prstGeom prst="rect">
            <a:avLst/>
          </a:prstGeom>
        </p:spPr>
        <p:txBody>
          <a:bodyPr wrap="square" lIns="0" tIns="0" rIns="0" bIns="0" rtlCol="0" anchor="t">
            <a:spAutoFit/>
          </a:bodyPr>
          <a:lstStyle/>
          <a:p>
            <a:pPr algn="l">
              <a:lnSpc>
                <a:spcPts val="2511"/>
              </a:lnSpc>
            </a:pPr>
            <a:r>
              <a:rPr lang="fr-CA" sz="2092" noProof="0" dirty="0">
                <a:solidFill>
                  <a:srgbClr val="000000"/>
                </a:solidFill>
                <a:latin typeface="Calibri (MS)"/>
                <a:ea typeface="Calibri (MS)"/>
                <a:cs typeface="Calibri (MS)"/>
                <a:sym typeface="Calibri (MS)"/>
              </a:rPr>
              <a:t>Toutes les femmes – et les minorités de genre, n’ont pas les mêmes expériences en matière de revenus.</a:t>
            </a:r>
          </a:p>
          <a:p>
            <a:pPr algn="l">
              <a:lnSpc>
                <a:spcPts val="2511"/>
              </a:lnSpc>
            </a:pPr>
            <a:endParaRPr lang="fr-CA" sz="2092" noProof="0" dirty="0">
              <a:solidFill>
                <a:srgbClr val="000000"/>
              </a:solidFill>
              <a:latin typeface="Calibri (MS)"/>
              <a:ea typeface="Calibri (MS)"/>
              <a:cs typeface="Calibri (MS)"/>
              <a:sym typeface="Calibri (MS)"/>
            </a:endParaRPr>
          </a:p>
          <a:p>
            <a:pPr algn="l">
              <a:lnSpc>
                <a:spcPts val="2511"/>
              </a:lnSpc>
            </a:pPr>
            <a:r>
              <a:rPr lang="fr-CA" sz="2092" noProof="0" dirty="0">
                <a:solidFill>
                  <a:srgbClr val="000000"/>
                </a:solidFill>
                <a:latin typeface="Calibri (MS)"/>
                <a:ea typeface="Calibri (MS)"/>
                <a:cs typeface="Calibri (MS)"/>
                <a:sym typeface="Calibri (MS)"/>
              </a:rPr>
              <a:t>Au Canada, par exemple, les femmes âgées de 15 ans et plus qui ne sont pas racisées gagnent en moyenne 88 cents pour chaque dollar gagné par les hommes.</a:t>
            </a:r>
          </a:p>
          <a:p>
            <a:pPr algn="l">
              <a:lnSpc>
                <a:spcPts val="2511"/>
              </a:lnSpc>
            </a:pPr>
            <a:r>
              <a:rPr lang="fr-CA" sz="2092" noProof="0" dirty="0">
                <a:solidFill>
                  <a:srgbClr val="000000"/>
                </a:solidFill>
                <a:latin typeface="Calibri (MS)"/>
                <a:ea typeface="Calibri (MS)"/>
                <a:cs typeface="Calibri (MS)"/>
                <a:sym typeface="Calibri (MS)"/>
              </a:rPr>
              <a:t>Cependant, les femmes racisées font face à un écart encore plus important. Elles gagnent en moyenne 78 cents pour chaque dollar gagné par les hommes non autochtones et non racisés. Les femmes autochtones gagnent quant à elles environ 79 cents pour chaque dollar gagné par les hommes non autochtones et non racisés.</a:t>
            </a:r>
          </a:p>
          <a:p>
            <a:pPr algn="l">
              <a:lnSpc>
                <a:spcPts val="2511"/>
              </a:lnSpc>
              <a:spcBef>
                <a:spcPct val="0"/>
              </a:spcBef>
            </a:pPr>
            <a:endParaRPr lang="fr-CA" sz="2092" noProof="0" dirty="0">
              <a:solidFill>
                <a:srgbClr val="000000"/>
              </a:solidFill>
              <a:latin typeface="Calibri (MS)"/>
              <a:ea typeface="Calibri (MS)"/>
              <a:cs typeface="Calibri (MS)"/>
              <a:sym typeface="Calibri (MS)"/>
            </a:endParaRPr>
          </a:p>
          <a:p>
            <a:pPr algn="r">
              <a:lnSpc>
                <a:spcPts val="1883"/>
              </a:lnSpc>
              <a:spcBef>
                <a:spcPct val="0"/>
              </a:spcBef>
            </a:pPr>
            <a:r>
              <a:rPr lang="fr-CA" sz="1569" noProof="0" dirty="0">
                <a:solidFill>
                  <a:srgbClr val="000000"/>
                </a:solidFill>
                <a:latin typeface="Calibri (MS)"/>
                <a:ea typeface="Calibri (MS)"/>
                <a:cs typeface="Calibri (MS)"/>
                <a:sym typeface="Calibri (MS)"/>
              </a:rPr>
              <a:t> Source : Statistique Canada (2026)</a:t>
            </a:r>
          </a:p>
          <a:p>
            <a:pPr algn="r">
              <a:lnSpc>
                <a:spcPts val="1883"/>
              </a:lnSpc>
              <a:spcBef>
                <a:spcPct val="0"/>
              </a:spcBef>
            </a:pPr>
            <a:endParaRPr lang="fr-CA" sz="1569" noProof="0" dirty="0">
              <a:solidFill>
                <a:srgbClr val="000000"/>
              </a:solidFill>
              <a:latin typeface="Calibri (MS)"/>
              <a:ea typeface="Calibri (MS)"/>
              <a:cs typeface="Calibri (MS)"/>
              <a:sym typeface="Calibri (MS)"/>
            </a:endParaRPr>
          </a:p>
          <a:p>
            <a:pPr algn="l">
              <a:lnSpc>
                <a:spcPts val="2511"/>
              </a:lnSpc>
            </a:pPr>
            <a:r>
              <a:rPr lang="fr-CA" sz="2092" noProof="0" dirty="0">
                <a:solidFill>
                  <a:srgbClr val="000000"/>
                </a:solidFill>
                <a:latin typeface="Calibri (MS)"/>
                <a:ea typeface="Calibri (MS)"/>
                <a:cs typeface="Calibri (MS)"/>
                <a:sym typeface="Calibri (MS)"/>
              </a:rPr>
              <a:t>Cela se voit aussi lorsqu’on regarde le nombre de femmes racisées dans des postes de pouvoir. Si les femmes sont déjà désavantagées par rapport aux hommes — puisqu’elles occupent encore aujourd’hui seulement environ un tiers des postes de gestion (35,6 %) et environ 30,9 % des postes de haute direction  — les écarts sont encore plus marqués pour certaines femmes.</a:t>
            </a:r>
          </a:p>
          <a:p>
            <a:pPr algn="l">
              <a:lnSpc>
                <a:spcPts val="2511"/>
              </a:lnSpc>
            </a:pPr>
            <a:endParaRPr lang="fr-CA" sz="2092" noProof="0" dirty="0">
              <a:solidFill>
                <a:srgbClr val="000000"/>
              </a:solidFill>
              <a:latin typeface="Calibri (MS)"/>
              <a:ea typeface="Calibri (MS)"/>
              <a:cs typeface="Calibri (MS)"/>
              <a:sym typeface="Calibri (MS)"/>
            </a:endParaRPr>
          </a:p>
          <a:p>
            <a:pPr algn="l">
              <a:lnSpc>
                <a:spcPts val="2511"/>
              </a:lnSpc>
            </a:pPr>
            <a:r>
              <a:rPr lang="fr-CA" sz="2092" noProof="0" dirty="0">
                <a:solidFill>
                  <a:srgbClr val="000000"/>
                </a:solidFill>
                <a:latin typeface="Calibri (MS)"/>
                <a:ea typeface="Calibri (MS)"/>
                <a:cs typeface="Calibri (MS)"/>
                <a:sym typeface="Calibri (MS)"/>
              </a:rPr>
              <a:t>En effet, seulement 6,2 % des femmes qui siègent à un conseil d’administration occupent un poste de cadre dirigeant ou figurent parmi les candidates à des postes de direction sont des femmes racisées. De plus, moins de 1 % des femmes occupant ou aspirant à ces postes s’identifient comme des personnes noires, autochtones, vivant avec un handicap ou membres de la communauté </a:t>
            </a:r>
            <a:r>
              <a:rPr lang="fr-CA" sz="2092" dirty="0">
                <a:solidFill>
                  <a:srgbClr val="000000"/>
                </a:solidFill>
                <a:latin typeface="Calibri (MS)"/>
                <a:ea typeface="Calibri (MS)"/>
                <a:cs typeface="Calibri (MS)"/>
                <a:sym typeface="Calibri (MS)"/>
              </a:rPr>
              <a:t>2E</a:t>
            </a:r>
            <a:r>
              <a:rPr lang="fr-CA" sz="2092" noProof="0" dirty="0">
                <a:solidFill>
                  <a:srgbClr val="000000"/>
                </a:solidFill>
                <a:latin typeface="Calibri (MS)"/>
                <a:ea typeface="Calibri (MS)"/>
                <a:cs typeface="Calibri (MS)"/>
                <a:sym typeface="Calibri (MS)"/>
              </a:rPr>
              <a:t>LGBTQIA+.</a:t>
            </a:r>
          </a:p>
          <a:p>
            <a:pPr algn="l">
              <a:lnSpc>
                <a:spcPts val="2577"/>
              </a:lnSpc>
              <a:spcBef>
                <a:spcPct val="0"/>
              </a:spcBef>
            </a:pPr>
            <a:endParaRPr lang="en-US" sz="2092" dirty="0">
              <a:solidFill>
                <a:srgbClr val="000000"/>
              </a:solidFill>
              <a:latin typeface="Calibri (MS)"/>
              <a:ea typeface="Calibri (MS)"/>
              <a:cs typeface="Calibri (MS)"/>
              <a:sym typeface="Calibri (MS)"/>
            </a:endParaRPr>
          </a:p>
          <a:p>
            <a:pPr algn="r">
              <a:lnSpc>
                <a:spcPts val="1693"/>
              </a:lnSpc>
              <a:spcBef>
                <a:spcPct val="0"/>
              </a:spcBef>
            </a:pPr>
            <a:r>
              <a:rPr lang="en-US" sz="1410" dirty="0">
                <a:solidFill>
                  <a:srgbClr val="000000"/>
                </a:solidFill>
                <a:latin typeface="Calibri (MS)"/>
                <a:ea typeface="Calibri (MS)"/>
                <a:cs typeface="Calibri (MS)"/>
                <a:sym typeface="Calibri (MS)"/>
              </a:rPr>
              <a:t>Source : </a:t>
            </a:r>
            <a:r>
              <a:rPr lang="en-US" sz="1410" dirty="0">
                <a:solidFill>
                  <a:srgbClr val="000000"/>
                </a:solidFill>
                <a:latin typeface="Calibri (MS)"/>
                <a:ea typeface="Calibri (MS)"/>
                <a:cs typeface="Calibri (MS)"/>
                <a:sym typeface="Calibri (MS)"/>
                <a:hlinkClick r:id="rId13"/>
              </a:rPr>
              <a:t>www.canadianwomen.org/fr/les-faits/leadership/</a:t>
            </a: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r">
              <a:lnSpc>
                <a:spcPts val="1567"/>
              </a:lnSpc>
              <a:spcBef>
                <a:spcPct val="0"/>
              </a:spcBef>
            </a:pPr>
            <a:endParaRPr lang="en-US" sz="1410" dirty="0">
              <a:solidFill>
                <a:srgbClr val="000000"/>
              </a:solidFill>
              <a:latin typeface="Calibri (MS)"/>
              <a:ea typeface="Calibri (MS)"/>
              <a:cs typeface="Calibri (MS)"/>
              <a:sym typeface="Calibri (MS)"/>
            </a:endParaRPr>
          </a:p>
          <a:p>
            <a:pPr algn="ctr">
              <a:lnSpc>
                <a:spcPts val="2446"/>
              </a:lnSpc>
              <a:spcBef>
                <a:spcPct val="0"/>
              </a:spcBef>
            </a:pPr>
            <a:endParaRPr lang="en-US" sz="1410" dirty="0">
              <a:solidFill>
                <a:srgbClr val="000000"/>
              </a:solidFill>
              <a:latin typeface="Calibri (MS)"/>
              <a:ea typeface="Calibri (MS)"/>
              <a:cs typeface="Calibri (MS)"/>
              <a:sym typeface="Calibri (MS)"/>
            </a:endParaRPr>
          </a:p>
        </p:txBody>
      </p:sp>
      <p:sp>
        <p:nvSpPr>
          <p:cNvPr id="16" name="ZoneTexte 15">
            <a:extLst>
              <a:ext uri="{FF2B5EF4-FFF2-40B4-BE49-F238E27FC236}">
                <a16:creationId xmlns:a16="http://schemas.microsoft.com/office/drawing/2014/main" id="{E071AFE9-07EC-BFB3-FCDF-99C7E2599B32}"/>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4</a:t>
            </a:r>
          </a:p>
        </p:txBody>
      </p:sp>
    </p:spTree>
  </p:cSld>
  <p:clrMapOvr>
    <a:masterClrMapping/>
  </p:clrMapOvr>
  <p:extLst>
    <p:ext uri="{6950BFC3-D8DA-4A85-94F7-54DA5524770B}">
      <p188:commentRel xmlns:p188="http://schemas.microsoft.com/office/powerpoint/2018/8/main" r:id="rId11"/>
    </p:ext>
  </p:extLs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DE33176B-54E5-932F-DDE8-24F688C6F3B2}"/>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FE5D376-727C-9F3F-ACCF-C91C30C00B6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BA566796-00BC-8253-14B9-146BD52615D0}"/>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479964E2-579C-7459-AEAB-84A2FFCEBF9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3D2D199-E55D-AE33-87E7-EC9DBBE0D7C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9937F768-0F73-4066-A53F-37B8F693A058}"/>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B4C3D55C-0C3F-E463-4A49-4B5EB0ED882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AF24566B-8BD1-A26B-C99B-8625706F367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EFA98670-B163-4DC1-0A8E-FCD3709736BC}"/>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E2FFD9D4-8ED6-999B-D496-8E6A72F99FF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1F36564A-B442-283B-A6FA-54112A786D3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4E7867B0-5F4F-311C-CD8A-DB81A29D02ED}"/>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0E6CDCDE-4705-160C-53F5-A02E04FDC9A4}"/>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017C98DA-2280-BFF2-7CB5-C6BEBFC82265}"/>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091C9E53-C0B3-FDB3-FD05-3304B579DFEC}"/>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D995AC97-7AE3-5144-A007-9F6BC485F767}"/>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620818A9-1E9D-C607-CE54-75BFD8CB40B0}"/>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B0FE3B72-7E8A-F634-E36B-4CA79B3BE003}"/>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5E6AC062-163E-02B3-260D-6B26BAB2B0AC}"/>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C8745874-F2D3-2A50-DB95-FD27C5245BF0}"/>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952E4D68-6E96-DA56-AAB3-323CC8F302B6}"/>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A5C0A1FF-E0F7-5658-0331-E1CC3AF62D18}"/>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909A6EC1-43DC-5457-68F1-0DEA71FE038A}"/>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66F949D3-6660-FBDD-1ADF-02228CF8DEF5}"/>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FE2EE0C7-5A49-7570-83C1-2181B3E3E1DA}"/>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0B8D766E-67DF-C607-DC9F-F4AC59F31354}"/>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B8643E31-8219-5891-4D00-463DF305792C}"/>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5D669599-07F1-A7C2-9AEC-7EA717317C32}"/>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8959AFE5-E4B2-E586-7677-4434BCDCC8F6}"/>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4669C1B1-1018-92A8-3C7A-02EBA6364340}"/>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1A513377-0E17-01A2-E37C-A5F2A356CD1A}"/>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11F6D156-16DC-87A5-8009-8CCABD604F9A}"/>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C5C6D210-E0D7-D13E-C51E-09D4A0ADF5CA}"/>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30DDB101-8B15-0BF5-3F9A-3D1E01D9B9ED}"/>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174F0E56-5358-2794-E632-10A477B435C2}"/>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61922F84-8D3A-C63B-646D-82A56C789B03}"/>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11CE5180-FF48-8A1C-FB20-59D99236BFCA}"/>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76DB9753-06A4-8A9C-33B8-020A05E51A42}"/>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214B7AAB-0999-41ED-6C2E-E4C66E9C1432}"/>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F1101F30-E4C1-8815-0E5B-1A37C589B3FA}"/>
              </a:ext>
            </a:extLst>
          </p:cNvPr>
          <p:cNvSpPr txBox="1"/>
          <p:nvPr>
            <p:custDataLst>
              <p:tags r:id="rId12"/>
            </p:custDataLst>
          </p:nvPr>
        </p:nvSpPr>
        <p:spPr>
          <a:xfrm>
            <a:off x="16879740" y="124541"/>
            <a:ext cx="1876654" cy="461665"/>
          </a:xfrm>
          <a:prstGeom prst="rect">
            <a:avLst/>
          </a:prstGeom>
          <a:noFill/>
        </p:spPr>
        <p:txBody>
          <a:bodyPr wrap="square" rtlCol="0">
            <a:spAutoFit/>
          </a:bodyPr>
          <a:lstStyle/>
          <a:p>
            <a:r>
              <a:rPr lang="fr-CA" sz="2400" dirty="0"/>
              <a:t>Mythe 4</a:t>
            </a:r>
          </a:p>
        </p:txBody>
      </p:sp>
    </p:spTree>
    <p:extLst>
      <p:ext uri="{BB962C8B-B14F-4D97-AF65-F5344CB8AC3E}">
        <p14:creationId xmlns:p14="http://schemas.microsoft.com/office/powerpoint/2010/main" val="3028187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5</a:t>
            </a:r>
          </a:p>
        </p:txBody>
      </p:sp>
      <p:sp>
        <p:nvSpPr>
          <p:cNvPr id="35" name="TextBox 35"/>
          <p:cNvSpPr txBox="1"/>
          <p:nvPr>
            <p:custDataLst>
              <p:tags r:id="rId12"/>
            </p:custDataLst>
          </p:nvPr>
        </p:nvSpPr>
        <p:spPr>
          <a:xfrm>
            <a:off x="5501600" y="5124741"/>
            <a:ext cx="6823831" cy="1829434"/>
          </a:xfrm>
          <a:prstGeom prst="rect">
            <a:avLst/>
          </a:prstGeom>
        </p:spPr>
        <p:txBody>
          <a:bodyPr lIns="0" tIns="0" rIns="0" bIns="0" rtlCol="0" anchor="t">
            <a:spAutoFit/>
          </a:bodyPr>
          <a:lstStyle/>
          <a:p>
            <a:pPr algn="ctr">
              <a:lnSpc>
                <a:spcPts val="3640"/>
              </a:lnSpc>
            </a:pPr>
            <a:r>
              <a:rPr lang="en-US" sz="2600">
                <a:solidFill>
                  <a:srgbClr val="FFFFFF"/>
                </a:solidFill>
                <a:latin typeface="Cloud Soft"/>
                <a:ea typeface="Cloud Soft"/>
                <a:cs typeface="Cloud Soft"/>
                <a:sym typeface="Cloud Soft"/>
              </a:rPr>
              <a:t>« Tu les changeras pas : c’est des gars, ils sont comme ça. Fais-toi-en pas. »</a:t>
            </a:r>
          </a:p>
          <a:p>
            <a:pPr algn="ctr">
              <a:lnSpc>
                <a:spcPts val="3640"/>
              </a:lnSpc>
            </a:pPr>
            <a:endParaRPr lang="en-US" sz="2600">
              <a:solidFill>
                <a:srgbClr val="FFFFFF"/>
              </a:solidFill>
              <a:latin typeface="Cloud Soft"/>
              <a:ea typeface="Cloud Soft"/>
              <a:cs typeface="Cloud Soft"/>
              <a:sym typeface="Cloud Soft"/>
            </a:endParaRPr>
          </a:p>
          <a:p>
            <a:pPr algn="ctr">
              <a:lnSpc>
                <a:spcPts val="3640"/>
              </a:lnSpc>
            </a:pPr>
            <a:endParaRPr lang="en-US" sz="2600">
              <a:solidFill>
                <a:srgbClr val="FFFFFF"/>
              </a:solidFill>
              <a:latin typeface="Cloud Soft"/>
              <a:ea typeface="Cloud Soft"/>
              <a:cs typeface="Cloud Soft"/>
              <a:sym typeface="Cloud Sof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863306" y="187675"/>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863306" y="1311138"/>
            <a:ext cx="17231230" cy="4923151"/>
          </a:xfrm>
          <a:prstGeom prst="rect">
            <a:avLst/>
          </a:prstGeom>
        </p:spPr>
        <p:txBody>
          <a:bodyPr lIns="0" tIns="0" rIns="0" bIns="0" rtlCol="0" anchor="t">
            <a:spAutoFit/>
          </a:bodyPr>
          <a:lstStyle/>
          <a:p>
            <a:pPr algn="l">
              <a:lnSpc>
                <a:spcPts val="2029"/>
              </a:lnSpc>
            </a:pPr>
            <a:r>
              <a:rPr lang="fr-CA" sz="1933" noProof="0" dirty="0">
                <a:solidFill>
                  <a:srgbClr val="000000"/>
                </a:solidFill>
                <a:latin typeface="Calibri (MS)"/>
                <a:ea typeface="Calibri (MS)"/>
                <a:cs typeface="Calibri (MS)"/>
                <a:sym typeface="Calibri (MS)"/>
              </a:rPr>
              <a:t>Cette phrase, dans sa forme actuelle, est une version moderne d'une idée très vieille : que les comportements masculins tels que le détachement émotif, la domination, voire l’agression seraient biologiques, donc fixes, et par conséquent excusables. Pourtant, ce n’est pas une vérité scientifique. C’est plutôt une idée que les sociétés ont fini par se raconter et répéter au point qu’elle s’est installée comme un « sens commun » !</a:t>
            </a:r>
          </a:p>
          <a:p>
            <a:pPr algn="l">
              <a:lnSpc>
                <a:spcPts val="2029"/>
              </a:lnSpc>
            </a:pPr>
            <a:endParaRPr lang="fr-CA" sz="1933" noProof="0" dirty="0">
              <a:solidFill>
                <a:srgbClr val="000000"/>
              </a:solidFill>
              <a:latin typeface="Calibri (MS)"/>
              <a:ea typeface="Calibri (MS)"/>
              <a:cs typeface="Calibri (MS)"/>
              <a:sym typeface="Calibri (MS)"/>
            </a:endParaRPr>
          </a:p>
          <a:p>
            <a:pPr algn="l">
              <a:lnSpc>
                <a:spcPts val="2029"/>
              </a:lnSpc>
            </a:pPr>
            <a:r>
              <a:rPr lang="fr-CA" sz="1933" noProof="0" dirty="0">
                <a:solidFill>
                  <a:srgbClr val="000000"/>
                </a:solidFill>
                <a:latin typeface="Calibri (MS)"/>
                <a:ea typeface="Calibri (MS)"/>
                <a:cs typeface="Calibri (MS)"/>
                <a:sym typeface="Calibri (MS)"/>
              </a:rPr>
              <a:t>Plusieurs sociologues et scientifiques ont théorisé et montré que la masculinité n'est pas biologique, mais construite. On apprend aux garçons dès l'enfance à ne pas pleurer, à ne pas demander d'aide, à être forts... C'est un conditionnement actif, pas une nature. </a:t>
            </a:r>
          </a:p>
          <a:p>
            <a:pPr>
              <a:lnSpc>
                <a:spcPts val="2029"/>
              </a:lnSpc>
            </a:pPr>
            <a:r>
              <a:rPr lang="fr-CA" sz="1933" noProof="0" dirty="0">
                <a:solidFill>
                  <a:srgbClr val="000000"/>
                </a:solidFill>
                <a:latin typeface="Calibri (MS)"/>
                <a:ea typeface="Calibri (MS)"/>
                <a:cs typeface="Calibri (MS)"/>
                <a:sym typeface="Calibri (MS)"/>
              </a:rPr>
              <a:t>La sociologue </a:t>
            </a:r>
            <a:r>
              <a:rPr lang="fr-CA" sz="1933" noProof="0" dirty="0" err="1">
                <a:solidFill>
                  <a:srgbClr val="000000"/>
                </a:solidFill>
                <a:latin typeface="Calibri (MS)"/>
                <a:ea typeface="Calibri (MS)"/>
                <a:cs typeface="Calibri (MS)"/>
                <a:sym typeface="Calibri (MS)"/>
              </a:rPr>
              <a:t>Raewyn</a:t>
            </a:r>
            <a:r>
              <a:rPr lang="fr-CA" sz="1933" noProof="0" dirty="0">
                <a:solidFill>
                  <a:srgbClr val="000000"/>
                </a:solidFill>
                <a:latin typeface="Calibri (MS)"/>
                <a:ea typeface="Calibri (MS)"/>
                <a:cs typeface="Calibri (MS)"/>
                <a:sym typeface="Calibri (MS)"/>
              </a:rPr>
              <a:t> </a:t>
            </a:r>
            <a:r>
              <a:rPr lang="fr-CA" sz="1933" noProof="0" dirty="0" err="1">
                <a:solidFill>
                  <a:srgbClr val="000000"/>
                </a:solidFill>
                <a:latin typeface="Calibri (MS)"/>
                <a:ea typeface="Calibri (MS)"/>
                <a:cs typeface="Calibri (MS)"/>
                <a:sym typeface="Calibri (MS)"/>
              </a:rPr>
              <a:t>Connell</a:t>
            </a:r>
            <a:r>
              <a:rPr lang="fr-CA" sz="1933" noProof="0" dirty="0">
                <a:solidFill>
                  <a:srgbClr val="000000"/>
                </a:solidFill>
                <a:latin typeface="Calibri (MS)"/>
                <a:ea typeface="Calibri (MS)"/>
                <a:cs typeface="Calibri (MS)"/>
                <a:sym typeface="Calibri (MS)"/>
              </a:rPr>
              <a:t> appelle ça la « masculinité hégémonique » — ce modèle dominant de l'homme fort, contrôlé, peu émotif. Un idéal masculin que la société a construit et qui enferme les personnes dans </a:t>
            </a:r>
            <a:r>
              <a:rPr lang="fr-CA" sz="1933" dirty="0">
                <a:solidFill>
                  <a:srgbClr val="000000"/>
                </a:solidFill>
                <a:latin typeface="Calibri (MS)"/>
                <a:ea typeface="Calibri (MS)"/>
                <a:cs typeface="Calibri (MS)"/>
                <a:sym typeface="Calibri (MS)"/>
              </a:rPr>
              <a:t>des attentes et des rôles </a:t>
            </a:r>
            <a:r>
              <a:rPr lang="fr-CA" sz="1933" noProof="0" dirty="0">
                <a:solidFill>
                  <a:srgbClr val="000000"/>
                </a:solidFill>
                <a:latin typeface="Calibri (MS)"/>
                <a:ea typeface="Calibri (MS)"/>
                <a:cs typeface="Calibri (MS)"/>
                <a:sym typeface="Calibri (MS)"/>
              </a:rPr>
              <a:t>très rigides et étouffants.</a:t>
            </a:r>
          </a:p>
          <a:p>
            <a:pPr algn="l">
              <a:lnSpc>
                <a:spcPts val="2029"/>
              </a:lnSpc>
            </a:pPr>
            <a:r>
              <a:rPr lang="fr-CA" sz="1933" noProof="0" dirty="0">
                <a:solidFill>
                  <a:srgbClr val="000000"/>
                </a:solidFill>
                <a:latin typeface="Calibri (MS)"/>
                <a:ea typeface="Calibri (MS)"/>
                <a:cs typeface="Calibri (MS)"/>
                <a:sym typeface="Calibri (MS)"/>
              </a:rPr>
              <a:t>.</a:t>
            </a:r>
          </a:p>
          <a:p>
            <a:pPr algn="l">
              <a:lnSpc>
                <a:spcPts val="2029"/>
              </a:lnSpc>
            </a:pPr>
            <a:r>
              <a:rPr lang="fr-CA" sz="1933" noProof="0" dirty="0">
                <a:solidFill>
                  <a:srgbClr val="000000"/>
                </a:solidFill>
                <a:latin typeface="Calibri (MS)"/>
                <a:ea typeface="Calibri (MS)"/>
                <a:cs typeface="Calibri (MS)"/>
                <a:sym typeface="Calibri (MS)"/>
              </a:rPr>
              <a:t>La biologie existe, bien sûr, mais elle n’explique pas à elle seule les comportements. Ce que l’on considère comme « typiquement masculin » au Québec aujourd’hui n’est pas la même chose qu’en 1850, ni qu’en Suède ou en Tanzanie. Si ces comportements étaient inscrits dans les gènes, ils ne changeraient pas autant selon les cultures et les époques. Le sexe biologique et le genre ne sont pas la même chose, et c’est souvent cette confusion qui contribue à maintenir ce mythe.</a:t>
            </a:r>
          </a:p>
          <a:p>
            <a:pPr algn="l">
              <a:lnSpc>
                <a:spcPts val="2029"/>
              </a:lnSpc>
            </a:pPr>
            <a:endParaRPr lang="fr-CA" sz="1933" noProof="0" dirty="0">
              <a:solidFill>
                <a:srgbClr val="000000"/>
              </a:solidFill>
              <a:latin typeface="Calibri (MS)"/>
              <a:ea typeface="Calibri (MS)"/>
              <a:cs typeface="Calibri (MS)"/>
              <a:sym typeface="Calibri (MS)"/>
            </a:endParaRPr>
          </a:p>
          <a:p>
            <a:pPr algn="l">
              <a:lnSpc>
                <a:spcPts val="2029"/>
              </a:lnSpc>
            </a:pPr>
            <a:r>
              <a:rPr lang="fr-CA" sz="1933" noProof="0" dirty="0">
                <a:solidFill>
                  <a:srgbClr val="000000"/>
                </a:solidFill>
                <a:latin typeface="Calibri (MS)"/>
                <a:ea typeface="Calibri (MS)"/>
                <a:cs typeface="Calibri (MS)"/>
                <a:sym typeface="Calibri (MS)"/>
              </a:rPr>
              <a:t>Comment cette idée s’est-elle installée dans nos façons de penser ? Ce phénomène s’appelle la naturalisation. Il s’agit de la tendance à présenter comme naturel ou inévitable quelque chose qui est en réalité socialement construit. Autrement dit, on transforme des comportements appris en caractéristiques supposément naturelles liées à la personne, plutôt que de reconnaître qu’ils sont le produit d’une éducation et de normes sociales. Quand on dit « c’est des gars, ils sont comme ça », on ferme  la discussion et on évite de remettre en question certains comportements ou certaines attentes.</a:t>
            </a:r>
          </a:p>
          <a:p>
            <a:pPr algn="r">
              <a:lnSpc>
                <a:spcPts val="1504"/>
              </a:lnSpc>
            </a:pPr>
            <a:endParaRPr lang="en-US" sz="1933" dirty="0">
              <a:solidFill>
                <a:srgbClr val="000000"/>
              </a:solidFill>
              <a:latin typeface="Calibri (MS)"/>
              <a:ea typeface="Calibri (MS)"/>
              <a:cs typeface="Calibri (MS)"/>
              <a:sym typeface="Calibri (MS)"/>
            </a:endParaRPr>
          </a:p>
          <a:p>
            <a:pPr algn="r">
              <a:lnSpc>
                <a:spcPts val="1504"/>
              </a:lnSpc>
            </a:pPr>
            <a:r>
              <a:rPr lang="en-US" sz="1433" dirty="0">
                <a:solidFill>
                  <a:srgbClr val="000000"/>
                </a:solidFill>
                <a:latin typeface="Calibri (MS)"/>
                <a:ea typeface="Calibri (MS)"/>
                <a:cs typeface="Calibri (MS)"/>
                <a:sym typeface="Calibri (MS)"/>
              </a:rPr>
              <a:t>Source: Connell, R. (1995). </a:t>
            </a:r>
            <a:r>
              <a:rPr lang="en-US" sz="1433" i="1" dirty="0">
                <a:solidFill>
                  <a:srgbClr val="000000"/>
                </a:solidFill>
                <a:latin typeface="Calibri (MS)"/>
                <a:ea typeface="Calibri (MS)"/>
                <a:cs typeface="Calibri (MS)"/>
                <a:sym typeface="Calibri (MS)"/>
              </a:rPr>
              <a:t>Masculinities</a:t>
            </a:r>
            <a:r>
              <a:rPr lang="en-US" sz="1433" dirty="0">
                <a:solidFill>
                  <a:srgbClr val="000000"/>
                </a:solidFill>
                <a:latin typeface="Calibri (MS)"/>
                <a:ea typeface="Calibri (MS)"/>
                <a:cs typeface="Calibri (MS)"/>
                <a:sym typeface="Calibri (MS)"/>
              </a:rPr>
              <a:t>. University of California Press. Butler, J. (1990). </a:t>
            </a:r>
            <a:r>
              <a:rPr lang="en-US" sz="1433" i="1" dirty="0">
                <a:solidFill>
                  <a:srgbClr val="000000"/>
                </a:solidFill>
                <a:latin typeface="Calibri (MS)"/>
                <a:ea typeface="Calibri (MS)"/>
                <a:cs typeface="Calibri (MS)"/>
                <a:sym typeface="Calibri (MS)"/>
              </a:rPr>
              <a:t>Gender Trouble</a:t>
            </a:r>
            <a:r>
              <a:rPr lang="en-US" sz="1433" dirty="0">
                <a:solidFill>
                  <a:srgbClr val="000000"/>
                </a:solidFill>
                <a:latin typeface="Calibri (MS)"/>
                <a:ea typeface="Calibri (MS)"/>
                <a:cs typeface="Calibri (MS)"/>
                <a:sym typeface="Calibri (MS)"/>
              </a:rPr>
              <a:t>. Routledge.</a:t>
            </a:r>
          </a:p>
          <a:p>
            <a:pPr algn="l">
              <a:lnSpc>
                <a:spcPts val="979"/>
              </a:lnSpc>
            </a:pPr>
            <a:endParaRPr lang="en-US" sz="1433" dirty="0">
              <a:solidFill>
                <a:srgbClr val="000000"/>
              </a:solidFill>
              <a:latin typeface="Calibri (MS)"/>
              <a:ea typeface="Calibri (MS)"/>
              <a:cs typeface="Calibri (MS)"/>
              <a:sym typeface="Calibri (MS)"/>
            </a:endParaRPr>
          </a:p>
        </p:txBody>
      </p:sp>
      <p:grpSp>
        <p:nvGrpSpPr>
          <p:cNvPr id="14" name="Group 14"/>
          <p:cNvGrpSpPr/>
          <p:nvPr>
            <p:custDataLst>
              <p:tags r:id="rId7"/>
            </p:custDataLst>
          </p:nvPr>
        </p:nvGrpSpPr>
        <p:grpSpPr>
          <a:xfrm>
            <a:off x="3584507" y="7145374"/>
            <a:ext cx="11118985" cy="2965049"/>
            <a:chOff x="0" y="0"/>
            <a:chExt cx="2928457" cy="780918"/>
          </a:xfrm>
        </p:grpSpPr>
        <p:sp>
          <p:nvSpPr>
            <p:cNvPr id="15" name="Freeform 15"/>
            <p:cNvSpPr/>
            <p:nvPr/>
          </p:nvSpPr>
          <p:spPr>
            <a:xfrm>
              <a:off x="0" y="0"/>
              <a:ext cx="2928457" cy="780918"/>
            </a:xfrm>
            <a:custGeom>
              <a:avLst/>
              <a:gdLst/>
              <a:ahLst/>
              <a:cxnLst/>
              <a:rect l="l" t="t" r="r" b="b"/>
              <a:pathLst>
                <a:path w="2928457" h="780918">
                  <a:moveTo>
                    <a:pt x="8355" y="0"/>
                  </a:moveTo>
                  <a:lnTo>
                    <a:pt x="2920102" y="0"/>
                  </a:lnTo>
                  <a:cubicBezTo>
                    <a:pt x="2924716" y="0"/>
                    <a:pt x="2928457" y="3741"/>
                    <a:pt x="2928457" y="8355"/>
                  </a:cubicBezTo>
                  <a:lnTo>
                    <a:pt x="2928457" y="772563"/>
                  </a:lnTo>
                  <a:cubicBezTo>
                    <a:pt x="2928457" y="777178"/>
                    <a:pt x="2924716" y="780918"/>
                    <a:pt x="2920102" y="780918"/>
                  </a:cubicBezTo>
                  <a:lnTo>
                    <a:pt x="8355" y="780918"/>
                  </a:lnTo>
                  <a:cubicBezTo>
                    <a:pt x="3741" y="780918"/>
                    <a:pt x="0" y="777178"/>
                    <a:pt x="0" y="772563"/>
                  </a:cubicBezTo>
                  <a:lnTo>
                    <a:pt x="0" y="8355"/>
                  </a:lnTo>
                  <a:cubicBezTo>
                    <a:pt x="0" y="3741"/>
                    <a:pt x="3741" y="0"/>
                    <a:pt x="8355" y="0"/>
                  </a:cubicBezTo>
                  <a:close/>
                </a:path>
              </a:pathLst>
            </a:custGeom>
            <a:solidFill>
              <a:srgbClr val="3F4A9F"/>
            </a:solidFill>
            <a:ln w="38100" cap="sq">
              <a:solidFill>
                <a:srgbClr val="FFFFFF"/>
              </a:solidFill>
              <a:prstDash val="solid"/>
              <a:miter/>
            </a:ln>
          </p:spPr>
          <p:txBody>
            <a:bodyPr/>
            <a:lstStyle/>
            <a:p>
              <a:endParaRPr lang="fr-FR"/>
            </a:p>
          </p:txBody>
        </p:sp>
        <p:sp>
          <p:nvSpPr>
            <p:cNvPr id="16" name="TextBox 16"/>
            <p:cNvSpPr txBox="1"/>
            <p:nvPr/>
          </p:nvSpPr>
          <p:spPr>
            <a:xfrm>
              <a:off x="0" y="-47625"/>
              <a:ext cx="2928457" cy="828543"/>
            </a:xfrm>
            <a:prstGeom prst="rect">
              <a:avLst/>
            </a:prstGeom>
          </p:spPr>
          <p:txBody>
            <a:bodyPr lIns="50800" tIns="50800" rIns="50800" bIns="50800" rtlCol="0" anchor="ctr"/>
            <a:lstStyle/>
            <a:p>
              <a:pPr algn="ctr">
                <a:lnSpc>
                  <a:spcPts val="2399"/>
                </a:lnSpc>
              </a:pPr>
              <a:r>
                <a:rPr lang="en-US" sz="1999" dirty="0" err="1">
                  <a:solidFill>
                    <a:srgbClr val="FFFFFF"/>
                  </a:solidFill>
                  <a:latin typeface="Calibri (MS)"/>
                  <a:ea typeface="Calibri (MS)"/>
                  <a:cs typeface="Calibri (MS)"/>
                  <a:sym typeface="Calibri (MS)"/>
                </a:rPr>
                <a:t>L’expression</a:t>
              </a:r>
              <a:r>
                <a:rPr lang="en-US" sz="1999" dirty="0">
                  <a:solidFill>
                    <a:srgbClr val="FFFFFF"/>
                  </a:solidFill>
                  <a:latin typeface="Calibri (MS)"/>
                  <a:ea typeface="Calibri (MS)"/>
                  <a:cs typeface="Calibri (MS)"/>
                  <a:sym typeface="Calibri (MS)"/>
                </a:rPr>
                <a:t> anglaise « boys will be boys », </a:t>
              </a:r>
              <a:r>
                <a:rPr lang="en-US" sz="1999" dirty="0" err="1">
                  <a:solidFill>
                    <a:srgbClr val="FFFFFF"/>
                  </a:solidFill>
                  <a:latin typeface="Calibri (MS)"/>
                  <a:ea typeface="Calibri (MS)"/>
                  <a:cs typeface="Calibri (MS)"/>
                  <a:sym typeface="Calibri (MS)"/>
                </a:rPr>
                <a:t>en</a:t>
              </a:r>
              <a:r>
                <a:rPr lang="en-US" sz="1999" dirty="0">
                  <a:solidFill>
                    <a:srgbClr val="FFFFFF"/>
                  </a:solidFill>
                  <a:latin typeface="Calibri (MS)"/>
                  <a:ea typeface="Calibri (MS)"/>
                  <a:cs typeface="Calibri (MS)"/>
                  <a:sym typeface="Calibri (MS)"/>
                </a:rPr>
                <a:t> français « les garçons </a:t>
              </a:r>
              <a:r>
                <a:rPr lang="en-US" sz="1999" dirty="0" err="1">
                  <a:solidFill>
                    <a:srgbClr val="FFFFFF"/>
                  </a:solidFill>
                  <a:latin typeface="Calibri (MS)"/>
                  <a:ea typeface="Calibri (MS)"/>
                  <a:cs typeface="Calibri (MS)"/>
                  <a:sym typeface="Calibri (MS)"/>
                </a:rPr>
                <a:t>seront</a:t>
              </a:r>
              <a:r>
                <a:rPr lang="en-US" sz="1999" dirty="0">
                  <a:solidFill>
                    <a:srgbClr val="FFFFFF"/>
                  </a:solidFill>
                  <a:latin typeface="Calibri (MS)"/>
                  <a:ea typeface="Calibri (MS)"/>
                  <a:cs typeface="Calibri (MS)"/>
                  <a:sym typeface="Calibri (MS)"/>
                </a:rPr>
                <a:t> des garçons », a </a:t>
              </a:r>
              <a:r>
                <a:rPr lang="en-US" sz="1999" dirty="0" err="1">
                  <a:solidFill>
                    <a:srgbClr val="FFFFFF"/>
                  </a:solidFill>
                  <a:latin typeface="Calibri (MS)"/>
                  <a:ea typeface="Calibri (MS)"/>
                  <a:cs typeface="Calibri (MS)"/>
                  <a:sym typeface="Calibri (MS)"/>
                </a:rPr>
                <a:t>été</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étudiée</a:t>
              </a:r>
              <a:endParaRPr lang="en-US" sz="1999" dirty="0">
                <a:solidFill>
                  <a:srgbClr val="FFFFFF"/>
                </a:solidFill>
                <a:latin typeface="Calibri (MS)"/>
                <a:ea typeface="Calibri (MS)"/>
                <a:cs typeface="Calibri (MS)"/>
                <a:sym typeface="Calibri (MS)"/>
              </a:endParaRPr>
            </a:p>
            <a:p>
              <a:pPr algn="ctr">
                <a:lnSpc>
                  <a:spcPts val="2399"/>
                </a:lnSpc>
              </a:pPr>
              <a:r>
                <a:rPr lang="en-US" sz="1999" dirty="0" err="1">
                  <a:solidFill>
                    <a:srgbClr val="FFFFFF"/>
                  </a:solidFill>
                  <a:latin typeface="Calibri (MS)"/>
                  <a:ea typeface="Calibri (MS)"/>
                  <a:cs typeface="Calibri (MS)"/>
                  <a:sym typeface="Calibri (MS)"/>
                </a:rPr>
                <a:t>en</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sociologie</a:t>
              </a:r>
              <a:r>
                <a:rPr lang="en-US" sz="1999" dirty="0">
                  <a:solidFill>
                    <a:srgbClr val="FFFFFF"/>
                  </a:solidFill>
                  <a:latin typeface="Calibri (MS)"/>
                  <a:ea typeface="Calibri (MS)"/>
                  <a:cs typeface="Calibri (MS)"/>
                  <a:sym typeface="Calibri (MS)"/>
                </a:rPr>
                <a:t> et </a:t>
              </a:r>
              <a:r>
                <a:rPr lang="en-US" sz="1999" dirty="0" err="1">
                  <a:solidFill>
                    <a:srgbClr val="FFFFFF"/>
                  </a:solidFill>
                  <a:latin typeface="Calibri (MS)"/>
                  <a:ea typeface="Calibri (MS)"/>
                  <a:cs typeface="Calibri (MS)"/>
                  <a:sym typeface="Calibri (MS)"/>
                </a:rPr>
                <a:t>en</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criminologie</a:t>
              </a:r>
              <a:r>
                <a:rPr lang="en-US" sz="1999" dirty="0">
                  <a:solidFill>
                    <a:srgbClr val="FFFFFF"/>
                  </a:solidFill>
                  <a:latin typeface="Calibri (MS)"/>
                  <a:ea typeface="Calibri (MS)"/>
                  <a:cs typeface="Calibri (MS)"/>
                  <a:sym typeface="Calibri (MS)"/>
                </a:rPr>
                <a:t>. Des </a:t>
              </a:r>
              <a:r>
                <a:rPr lang="en-US" sz="1999" dirty="0" err="1">
                  <a:solidFill>
                    <a:srgbClr val="FFFFFF"/>
                  </a:solidFill>
                  <a:latin typeface="Calibri (MS)"/>
                  <a:ea typeface="Calibri (MS)"/>
                  <a:cs typeface="Calibri (MS)"/>
                  <a:sym typeface="Calibri (MS)"/>
                </a:rPr>
                <a:t>recherches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montrent</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qu’elle</a:t>
              </a:r>
              <a:r>
                <a:rPr lang="en-US" sz="1999" dirty="0">
                  <a:solidFill>
                    <a:srgbClr val="FFFFFF"/>
                  </a:solidFill>
                  <a:latin typeface="Calibri (MS)"/>
                  <a:ea typeface="Calibri (MS)"/>
                  <a:cs typeface="Calibri (MS)"/>
                  <a:sym typeface="Calibri (MS)"/>
                </a:rPr>
                <a:t> est </a:t>
              </a:r>
              <a:r>
                <a:rPr lang="en-US" sz="1999" dirty="0" err="1">
                  <a:solidFill>
                    <a:srgbClr val="FFFFFF"/>
                  </a:solidFill>
                  <a:latin typeface="Calibri (MS)"/>
                  <a:ea typeface="Calibri (MS)"/>
                  <a:cs typeface="Calibri (MS)"/>
                  <a:sym typeface="Calibri (MS)"/>
                </a:rPr>
                <a:t>souvent</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utilisée</a:t>
              </a:r>
              <a:r>
                <a:rPr lang="en-US" sz="1999" dirty="0">
                  <a:solidFill>
                    <a:srgbClr val="FFFFFF"/>
                  </a:solidFill>
                  <a:latin typeface="Calibri (MS)"/>
                  <a:ea typeface="Calibri (MS)"/>
                  <a:cs typeface="Calibri (MS)"/>
                  <a:sym typeface="Calibri (MS)"/>
                </a:rPr>
                <a:t> pour excuser </a:t>
              </a:r>
              <a:r>
                <a:rPr lang="en-US" sz="1999" dirty="0" err="1">
                  <a:solidFill>
                    <a:srgbClr val="FFFFFF"/>
                  </a:solidFill>
                  <a:latin typeface="Calibri (MS)"/>
                  <a:ea typeface="Calibri (MS)"/>
                  <a:cs typeface="Calibri (MS)"/>
                  <a:sym typeface="Calibri (MS)"/>
                </a:rPr>
                <a:t>ou</a:t>
              </a:r>
              <a:endParaRPr lang="en-US" sz="1999" dirty="0">
                <a:solidFill>
                  <a:srgbClr val="FFFFFF"/>
                </a:solidFill>
                <a:latin typeface="Calibri (MS)"/>
                <a:ea typeface="Calibri (MS)"/>
                <a:cs typeface="Calibri (MS)"/>
                <a:sym typeface="Calibri (MS)"/>
              </a:endParaRPr>
            </a:p>
            <a:p>
              <a:pPr algn="ctr">
                <a:lnSpc>
                  <a:spcPts val="2399"/>
                </a:lnSpc>
              </a:pPr>
              <a:r>
                <a:rPr lang="en-US" sz="1999" dirty="0" err="1">
                  <a:solidFill>
                    <a:srgbClr val="FFFFFF"/>
                  </a:solidFill>
                  <a:latin typeface="Calibri (MS)"/>
                  <a:ea typeface="Calibri (MS)"/>
                  <a:cs typeface="Calibri (MS)"/>
                  <a:sym typeface="Calibri (MS)"/>
                </a:rPr>
                <a:t>banaliser</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certains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comportements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agressifs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ou</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sexistes</a:t>
              </a:r>
              <a:r>
                <a:rPr lang="en-US" sz="1999" dirty="0">
                  <a:solidFill>
                    <a:srgbClr val="FFFFFF"/>
                  </a:solidFill>
                  <a:latin typeface="Calibri (MS)"/>
                  <a:ea typeface="Calibri (MS)"/>
                  <a:cs typeface="Calibri (MS)"/>
                  <a:sym typeface="Calibri (MS)"/>
                </a:rPr>
                <a:t> chez les garçons, par </a:t>
              </a:r>
              <a:r>
                <a:rPr lang="en-US" sz="1999" dirty="0" err="1">
                  <a:solidFill>
                    <a:srgbClr val="FFFFFF"/>
                  </a:solidFill>
                  <a:latin typeface="Calibri (MS)"/>
                  <a:ea typeface="Calibri (MS)"/>
                  <a:cs typeface="Calibri (MS)"/>
                  <a:sym typeface="Calibri (MS)"/>
                </a:rPr>
                <a:t>exemple</a:t>
              </a:r>
              <a:r>
                <a:rPr lang="en-US" sz="1999" dirty="0">
                  <a:solidFill>
                    <a:srgbClr val="FFFFFF"/>
                  </a:solidFill>
                  <a:latin typeface="Calibri (MS)"/>
                  <a:ea typeface="Calibri (MS)"/>
                  <a:cs typeface="Calibri (MS)"/>
                  <a:sym typeface="Calibri (MS)"/>
                </a:rPr>
                <a:t> le </a:t>
              </a:r>
              <a:r>
                <a:rPr lang="en-US" sz="1999" dirty="0" err="1">
                  <a:solidFill>
                    <a:srgbClr val="FFFFFF"/>
                  </a:solidFill>
                  <a:latin typeface="Calibri (MS)"/>
                  <a:ea typeface="Calibri (MS)"/>
                  <a:cs typeface="Calibri (MS)"/>
                  <a:sym typeface="Calibri (MS)"/>
                </a:rPr>
                <a:t>harcèlement</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scolaire</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ce</a:t>
              </a:r>
              <a:r>
                <a:rPr lang="en-US" sz="1999" dirty="0">
                  <a:solidFill>
                    <a:srgbClr val="FFFFFF"/>
                  </a:solidFill>
                  <a:latin typeface="Calibri (MS)"/>
                  <a:ea typeface="Calibri (MS)"/>
                  <a:cs typeface="Calibri (MS)"/>
                  <a:sym typeface="Calibri (MS)"/>
                </a:rPr>
                <a:t> qui </a:t>
              </a:r>
              <a:r>
                <a:rPr lang="en-US" sz="1999" dirty="0" err="1">
                  <a:solidFill>
                    <a:srgbClr val="FFFFFF"/>
                  </a:solidFill>
                  <a:latin typeface="Calibri (MS)"/>
                  <a:ea typeface="Calibri (MS)"/>
                  <a:cs typeface="Calibri (MS)"/>
                  <a:sym typeface="Calibri (MS)"/>
                </a:rPr>
                <a:t>peut</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contribuer</a:t>
              </a:r>
              <a:r>
                <a:rPr lang="en-US" sz="1999" dirty="0">
                  <a:solidFill>
                    <a:srgbClr val="FFFFFF"/>
                  </a:solidFill>
                  <a:latin typeface="Calibri (MS)"/>
                  <a:ea typeface="Calibri (MS)"/>
                  <a:cs typeface="Calibri (MS)"/>
                  <a:sym typeface="Calibri (MS)"/>
                </a:rPr>
                <a:t> à </a:t>
              </a:r>
              <a:r>
                <a:rPr lang="en-US" sz="1999" dirty="0" err="1">
                  <a:solidFill>
                    <a:srgbClr val="FFFFFF"/>
                  </a:solidFill>
                  <a:latin typeface="Calibri (MS)"/>
                  <a:ea typeface="Calibri (MS)"/>
                  <a:cs typeface="Calibri (MS)"/>
                  <a:sym typeface="Calibri (MS)"/>
                </a:rPr>
                <a:t>normaliser</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ces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comportements</a:t>
              </a:r>
              <a:r>
                <a:rPr lang="en-US" sz="1999" dirty="0">
                  <a:solidFill>
                    <a:srgbClr val="FFFFFF"/>
                  </a:solidFill>
                  <a:latin typeface="Calibri (MS)"/>
                  <a:ea typeface="Calibri (MS)"/>
                  <a:cs typeface="Calibri (MS)"/>
                  <a:sym typeface="Calibri (MS)"/>
                </a:rPr>
                <a:t> et à </a:t>
              </a:r>
              <a:r>
                <a:rPr lang="en-US" sz="1999" dirty="0" err="1">
                  <a:solidFill>
                    <a:srgbClr val="FFFFFF"/>
                  </a:solidFill>
                  <a:latin typeface="Calibri (MS)"/>
                  <a:ea typeface="Calibri (MS)"/>
                  <a:cs typeface="Calibri (MS)"/>
                  <a:sym typeface="Calibri (MS)"/>
                </a:rPr>
                <a:t>réduire</a:t>
              </a:r>
              <a:r>
                <a:rPr lang="en-US" sz="1999" dirty="0">
                  <a:solidFill>
                    <a:srgbClr val="FFFFFF"/>
                  </a:solidFill>
                  <a:latin typeface="Calibri (MS)"/>
                  <a:ea typeface="Calibri (MS)"/>
                  <a:cs typeface="Calibri (MS)"/>
                  <a:sym typeface="Calibri (MS)"/>
                </a:rPr>
                <a:t> la </a:t>
              </a:r>
              <a:r>
                <a:rPr lang="en-US" sz="1999" dirty="0" err="1">
                  <a:solidFill>
                    <a:srgbClr val="FFFFFF"/>
                  </a:solidFill>
                  <a:latin typeface="Calibri (MS)"/>
                  <a:ea typeface="Calibri (MS)"/>
                  <a:cs typeface="Calibri (MS)"/>
                  <a:sym typeface="Calibri (MS)"/>
                </a:rPr>
                <a:t>responsabilité</a:t>
              </a:r>
              <a:r>
                <a:rPr lang="en-US" sz="1999" dirty="0">
                  <a:solidFill>
                    <a:srgbClr val="FFFFFF"/>
                  </a:solidFill>
                  <a:latin typeface="Calibri (MS)"/>
                  <a:ea typeface="Calibri (MS)"/>
                  <a:cs typeface="Calibri (MS)"/>
                  <a:sym typeface="Calibri (MS)"/>
                </a:rPr>
                <a:t> de </a:t>
              </a:r>
              <a:r>
                <a:rPr lang="en-US" sz="1999" dirty="0" err="1">
                  <a:solidFill>
                    <a:srgbClr val="FFFFFF"/>
                  </a:solidFill>
                  <a:latin typeface="Calibri (MS)"/>
                  <a:ea typeface="Calibri (MS)"/>
                  <a:cs typeface="Calibri (MS)"/>
                  <a:sym typeface="Calibri (MS)"/>
                </a:rPr>
                <a:t>leurs</a:t>
              </a:r>
              <a:r>
                <a:rPr lang="en-US" sz="1999" dirty="0">
                  <a:solidFill>
                    <a:srgbClr val="FFFFFF"/>
                  </a:solidFill>
                  <a:latin typeface="Calibri (MS)"/>
                  <a:ea typeface="Calibri (MS)"/>
                  <a:cs typeface="Calibri (MS)"/>
                  <a:sym typeface="Calibri (MS)"/>
                </a:rPr>
                <a:t> auteurs.</a:t>
              </a:r>
            </a:p>
            <a:p>
              <a:pPr algn="ctr">
                <a:lnSpc>
                  <a:spcPts val="2759"/>
                </a:lnSpc>
              </a:pPr>
              <a:endParaRPr lang="en-US" sz="1999" dirty="0">
                <a:solidFill>
                  <a:srgbClr val="FFFFFF"/>
                </a:solidFill>
                <a:latin typeface="Calibri (MS)"/>
                <a:ea typeface="Calibri (MS)"/>
                <a:cs typeface="Calibri (MS)"/>
                <a:sym typeface="Calibri (MS)"/>
              </a:endParaRPr>
            </a:p>
            <a:p>
              <a:pPr algn="r">
                <a:lnSpc>
                  <a:spcPts val="1320"/>
                </a:lnSpc>
              </a:pPr>
              <a:r>
                <a:rPr lang="en-US" sz="1100" dirty="0">
                  <a:solidFill>
                    <a:srgbClr val="FFFFFF"/>
                  </a:solidFill>
                  <a:latin typeface="Calibri (MS)"/>
                  <a:ea typeface="Calibri (MS)"/>
                  <a:cs typeface="Calibri (MS)"/>
                  <a:sym typeface="Calibri (MS)"/>
                </a:rPr>
                <a:t>Weiss, Karen G. (2009)</a:t>
              </a:r>
              <a:r>
                <a:rPr lang="en-US" sz="1100" i="1" dirty="0">
                  <a:solidFill>
                    <a:srgbClr val="FFFFFF"/>
                  </a:solidFill>
                  <a:latin typeface="Calibri (MS)"/>
                  <a:ea typeface="Calibri (MS)"/>
                  <a:cs typeface="Calibri (MS)"/>
                  <a:sym typeface="Calibri (MS)"/>
                </a:rPr>
                <a:t>. “Boys Will Be Boys” and Other Gendered Accounts: An Exploration of Victim Excuses and Justifications for Unwanted Sexual Contact and Coercion</a:t>
              </a:r>
              <a:r>
                <a:rPr lang="en-US" sz="1100" dirty="0">
                  <a:solidFill>
                    <a:srgbClr val="FFFFFF"/>
                  </a:solidFill>
                  <a:latin typeface="Calibri (MS)"/>
                  <a:ea typeface="Calibri (MS)"/>
                  <a:cs typeface="Calibri (MS)"/>
                  <a:sym typeface="Calibri (MS)"/>
                </a:rPr>
                <a:t>. Journal Violence Against Women.</a:t>
              </a:r>
            </a:p>
            <a:p>
              <a:pPr algn="r">
                <a:lnSpc>
                  <a:spcPts val="1320"/>
                </a:lnSpc>
              </a:pPr>
              <a:endParaRPr lang="en-US" sz="1100" dirty="0">
                <a:solidFill>
                  <a:srgbClr val="FFFFFF"/>
                </a:solidFill>
                <a:latin typeface="Calibri (MS)"/>
                <a:ea typeface="Calibri (MS)"/>
                <a:cs typeface="Calibri (MS)"/>
                <a:sym typeface="Calibri (MS)"/>
              </a:endParaRPr>
            </a:p>
          </p:txBody>
        </p:sp>
      </p:grpSp>
      <p:sp>
        <p:nvSpPr>
          <p:cNvPr id="17" name="Freeform 17"/>
          <p:cNvSpPr/>
          <p:nvPr>
            <p:custDataLst>
              <p:tags r:id="rId8"/>
            </p:custDataLst>
          </p:nvPr>
        </p:nvSpPr>
        <p:spPr>
          <a:xfrm rot="6570433">
            <a:off x="10610951" y="6460645"/>
            <a:ext cx="736347" cy="560962"/>
          </a:xfrm>
          <a:custGeom>
            <a:avLst/>
            <a:gdLst/>
            <a:ahLst/>
            <a:cxnLst/>
            <a:rect l="l" t="t" r="r" b="b"/>
            <a:pathLst>
              <a:path w="736347" h="560962">
                <a:moveTo>
                  <a:pt x="0" y="0"/>
                </a:moveTo>
                <a:lnTo>
                  <a:pt x="736346" y="0"/>
                </a:lnTo>
                <a:lnTo>
                  <a:pt x="736346" y="560963"/>
                </a:lnTo>
                <a:lnTo>
                  <a:pt x="0" y="56096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8" name="TextBox 18"/>
          <p:cNvSpPr txBox="1"/>
          <p:nvPr>
            <p:custDataLst>
              <p:tags r:id="rId9"/>
            </p:custDataLst>
          </p:nvPr>
        </p:nvSpPr>
        <p:spPr>
          <a:xfrm>
            <a:off x="264076" y="6411098"/>
            <a:ext cx="17231230" cy="487313"/>
          </a:xfrm>
          <a:prstGeom prst="rect">
            <a:avLst/>
          </a:prstGeom>
        </p:spPr>
        <p:txBody>
          <a:bodyPr lIns="0" tIns="0" rIns="0" bIns="0" rtlCol="0" anchor="t">
            <a:spAutoFit/>
          </a:bodyPr>
          <a:lstStyle/>
          <a:p>
            <a:pPr algn="ctr">
              <a:lnSpc>
                <a:spcPts val="3839"/>
              </a:lnSpc>
              <a:spcBef>
                <a:spcPct val="0"/>
              </a:spcBef>
            </a:pPr>
            <a:r>
              <a:rPr lang="en-US" sz="3199" b="1" dirty="0" err="1">
                <a:solidFill>
                  <a:srgbClr val="000000"/>
                </a:solidFill>
                <a:latin typeface="Calibri (MS) Bold"/>
                <a:ea typeface="Calibri (MS) Bold"/>
                <a:cs typeface="Calibri (MS) Bold"/>
                <a:sym typeface="Calibri (MS) Bold"/>
              </a:rPr>
              <a:t>Saviez</a:t>
            </a:r>
            <a:r>
              <a:rPr lang="en-US" sz="3199" b="1" dirty="0">
                <a:solidFill>
                  <a:srgbClr val="000000"/>
                </a:solidFill>
                <a:latin typeface="Calibri (MS) Bold"/>
                <a:ea typeface="Calibri (MS) Bold"/>
                <a:cs typeface="Calibri (MS) Bold"/>
                <a:sym typeface="Calibri (MS) Bold"/>
              </a:rPr>
              <a:t>-vous </a:t>
            </a:r>
            <a:r>
              <a:rPr lang="en-US" sz="3199" b="1" dirty="0" err="1">
                <a:solidFill>
                  <a:srgbClr val="000000"/>
                </a:solidFill>
                <a:latin typeface="Calibri (MS) Bold"/>
                <a:ea typeface="Calibri (MS) Bold"/>
                <a:cs typeface="Calibri (MS) Bold"/>
                <a:sym typeface="Calibri (MS) Bold"/>
              </a:rPr>
              <a:t>que</a:t>
            </a:r>
            <a:r>
              <a:rPr lang="en-US" sz="3199" b="1" dirty="0">
                <a:solidFill>
                  <a:srgbClr val="000000"/>
                </a:solidFill>
                <a:latin typeface="Calibri (MS) Bold"/>
                <a:ea typeface="Calibri (MS) Bold"/>
                <a:cs typeface="Calibri (MS) Bold"/>
                <a:sym typeface="Calibri (MS) Bold"/>
              </a:rPr>
              <a:t> ?</a:t>
            </a:r>
          </a:p>
        </p:txBody>
      </p:sp>
      <p:sp>
        <p:nvSpPr>
          <p:cNvPr id="19" name="ZoneTexte 18">
            <a:extLst>
              <a:ext uri="{FF2B5EF4-FFF2-40B4-BE49-F238E27FC236}">
                <a16:creationId xmlns:a16="http://schemas.microsoft.com/office/drawing/2014/main" id="{A9F9F69C-05C8-97E7-F66F-ABF606AE3718}"/>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cSld>
  <p:clrMapOvr>
    <a:masterClrMapping/>
  </p:clrMapOvr>
  <p:extLst>
    <p:ext uri="{6950BFC3-D8DA-4A85-94F7-54DA5524770B}">
      <p188:commentRel xmlns:p188="http://schemas.microsoft.com/office/powerpoint/2018/8/main" r:id="rId12"/>
    </p:ext>
  </p:extLs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597FAB1E-D055-275D-9B89-447997358B54}"/>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48F4946A-E4C4-F969-D11D-207FFF22E7E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1470BFE4-7871-1B7A-B4CE-C9214BD37A42}"/>
              </a:ext>
            </a:extLst>
          </p:cNvPr>
          <p:cNvGraphicFramePr>
            <a:graphicFrameLocks noGrp="1"/>
          </p:cNvGraphicFramePr>
          <p:nvPr>
            <p:custDataLst>
              <p:tags r:id="rId2"/>
            </p:custDataLst>
            <p:extLst>
              <p:ext uri="{D42A27DB-BD31-4B8C-83A1-F6EECF244321}">
                <p14:modId xmlns:p14="http://schemas.microsoft.com/office/powerpoint/2010/main" val="1054217935"/>
              </p:ext>
            </p:extLst>
          </p:nvPr>
        </p:nvGraphicFramePr>
        <p:xfrm>
          <a:off x="1190907" y="1104900"/>
          <a:ext cx="16873105" cy="8722792"/>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632393">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90399">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F585A0B4-4786-96B1-2EE3-34C9C01562ED}"/>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E5017180-5C42-846D-2BE5-8170C33C5D41}"/>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3F62CB79-183C-EB5B-95FA-DC6C654E5D8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3ED768C6-8963-2A18-9AA6-E00AC580890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28576BFC-739E-B3CE-DA3B-B9255A77DDC3}"/>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3431E212-DF03-D99D-C98C-8797D96280E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C98A4E80-C9E2-4437-B023-8A1382F98FC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E0DA3865-7A70-6DF1-0485-C3D1BB19D1C5}"/>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5C767C0D-E990-E6A9-C9DA-F4D36E9FADF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2A54ED68-7B67-691A-982A-B70B9C182E0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48D99149-FB46-1490-1EE6-07EBFB6EF00E}"/>
              </a:ext>
            </a:extLst>
          </p:cNvPr>
          <p:cNvSpPr txBox="1"/>
          <p:nvPr>
            <p:custDataLst>
              <p:tags r:id="rId7"/>
            </p:custDataLst>
          </p:nvPr>
        </p:nvSpPr>
        <p:spPr>
          <a:xfrm>
            <a:off x="1208013" y="264488"/>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6B8EBC53-984F-E564-1BA0-4A62731E961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extLst>
      <p:ext uri="{BB962C8B-B14F-4D97-AF65-F5344CB8AC3E}">
        <p14:creationId xmlns:p14="http://schemas.microsoft.com/office/powerpoint/2010/main" val="3454252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5"/>
            </p:custDataLst>
          </p:nvPr>
        </p:nvSpPr>
        <p:spPr>
          <a:xfrm>
            <a:off x="601774" y="1289141"/>
            <a:ext cx="17203743" cy="8258223"/>
          </a:xfrm>
          <a:prstGeom prst="rect">
            <a:avLst/>
          </a:prstGeom>
        </p:spPr>
        <p:txBody>
          <a:bodyPr wrap="square" lIns="0" tIns="0" rIns="0" bIns="0" rtlCol="0" anchor="t">
            <a:spAutoFit/>
          </a:bodyPr>
          <a:lstStyle/>
          <a:p>
            <a:pPr algn="just">
              <a:lnSpc>
                <a:spcPts val="3000"/>
              </a:lnSpc>
            </a:pPr>
            <a:r>
              <a:rPr lang="fr-CA" sz="1911" noProof="0" dirty="0">
                <a:solidFill>
                  <a:srgbClr val="000000"/>
                </a:solidFill>
                <a:latin typeface="Calibri (MS)"/>
                <a:ea typeface="Calibri (MS)"/>
                <a:cs typeface="Calibri (MS)"/>
                <a:sym typeface="Calibri (MS)"/>
              </a:rPr>
              <a:t>On entend parfois des phrases comme « Fais-toi-en pas, ce sont des gars, ils sont comme ça ». Elles peuvent sembler bienveillantes au premier abord, comme si on cherchait à excuser un comportement pour éviter un conflit. Pourtant, ces mots ont des effets bien réels.</a:t>
            </a:r>
          </a:p>
          <a:p>
            <a:pPr algn="just">
              <a:lnSpc>
                <a:spcPts val="3000"/>
              </a:lnSpc>
            </a:pPr>
            <a:r>
              <a:rPr lang="fr-CA" sz="1911" noProof="0" dirty="0">
                <a:solidFill>
                  <a:srgbClr val="000000"/>
                </a:solidFill>
                <a:latin typeface="Calibri (MS)"/>
                <a:ea typeface="Calibri (MS)"/>
                <a:cs typeface="Calibri (MS)"/>
                <a:sym typeface="Calibri (MS)"/>
              </a:rPr>
              <a:t>D’abord, ce type de phrase peut banaliser certains comportements nuisibles. Lorsqu’on présente des attitudes comme l’agressivité, le manque d’écoute ou le harcèlement comme quelque chose de « normal chez les garçons », on réduit la responsabilité des personnes qui les adoptent. D’un autre côté, les personnes qui subissent ces comportements peuvent avoir l’impression que leurs expériences sont minimisées ou que personne ne prend la situation au sérieux.</a:t>
            </a:r>
          </a:p>
          <a:p>
            <a:pPr algn="just">
              <a:lnSpc>
                <a:spcPts val="3000"/>
              </a:lnSpc>
            </a:pPr>
            <a:r>
              <a:rPr lang="fr-CA" sz="1911" noProof="0" dirty="0">
                <a:solidFill>
                  <a:srgbClr val="000000"/>
                </a:solidFill>
                <a:latin typeface="Calibri (MS)"/>
                <a:ea typeface="Calibri (MS)"/>
                <a:cs typeface="Calibri (MS)"/>
                <a:sym typeface="Calibri (MS)"/>
              </a:rPr>
              <a:t>Ce genre de discours nuit également aux garçons eux-mêmes. En normalisant ce type de propos, on renforce des attentes rigides : être toujours fort, ne pas montrer ses émotions, avoir du contrôle, etc., et cela peut entraîner des conséquences importantes sur leur santé mentale. Par exemple, certains chercheurs québécois ont observé que les hommes qui adhèrent fortement aux rôles masculins traditionnels sont plus</a:t>
            </a:r>
            <a:r>
              <a:rPr lang="fr-CA" sz="1911" u="none" noProof="0" dirty="0">
                <a:solidFill>
                  <a:srgbClr val="000000"/>
                </a:solidFill>
                <a:latin typeface="Calibri (MS)"/>
                <a:ea typeface="Calibri (MS)"/>
                <a:cs typeface="Calibri (MS)"/>
                <a:sym typeface="Calibri (MS)"/>
              </a:rPr>
              <a:t> à</a:t>
            </a:r>
            <a:r>
              <a:rPr lang="fr-CA" sz="1911" noProof="0" dirty="0">
                <a:solidFill>
                  <a:srgbClr val="000000"/>
                </a:solidFill>
                <a:latin typeface="Calibri (MS)"/>
                <a:ea typeface="Calibri (MS)"/>
                <a:cs typeface="Calibri (MS)"/>
                <a:sym typeface="Calibri (MS)"/>
              </a:rPr>
              <a:t> risque de vivre de la détresse psychologique</a:t>
            </a:r>
            <a:r>
              <a:rPr lang="fr-CA" sz="1911" u="none" noProof="0" dirty="0">
                <a:solidFill>
                  <a:srgbClr val="000000"/>
                </a:solidFill>
                <a:latin typeface="Calibri (MS)"/>
                <a:ea typeface="Calibri (MS)"/>
                <a:cs typeface="Calibri (MS)"/>
                <a:sym typeface="Calibri (MS)"/>
              </a:rPr>
              <a:t> sans demand</a:t>
            </a:r>
            <a:r>
              <a:rPr lang="fr-CA" sz="1911" noProof="0" dirty="0">
                <a:solidFill>
                  <a:srgbClr val="000000"/>
                </a:solidFill>
                <a:latin typeface="Calibri (MS)"/>
                <a:ea typeface="Calibri (MS)"/>
                <a:cs typeface="Calibri (MS)"/>
                <a:sym typeface="Calibri (MS)"/>
              </a:rPr>
              <a:t>er de s</a:t>
            </a:r>
            <a:r>
              <a:rPr lang="fr-CA" sz="1911" u="none" noProof="0" dirty="0">
                <a:solidFill>
                  <a:srgbClr val="000000"/>
                </a:solidFill>
                <a:latin typeface="Calibri (MS)"/>
                <a:ea typeface="Calibri (MS)"/>
                <a:cs typeface="Calibri (MS)"/>
                <a:sym typeface="Calibri (MS)"/>
              </a:rPr>
              <a:t>out</a:t>
            </a:r>
            <a:r>
              <a:rPr lang="fr-CA" sz="1911" noProof="0" dirty="0">
                <a:solidFill>
                  <a:srgbClr val="000000"/>
                </a:solidFill>
                <a:latin typeface="Calibri (MS)"/>
                <a:ea typeface="Calibri (MS)"/>
                <a:cs typeface="Calibri (MS)"/>
                <a:sym typeface="Calibri (MS)"/>
              </a:rPr>
              <a:t>ien. Au Québec, le taux de suicide chez les hommes est environ trois fois plus élevé que chez les femmes, ce qui est souvent lié, entre autres, à la difficulté à demander de l’aide, elle-même influencée par les normes de masculinité qui valorisent l’autonomie et la retenue émotionnelle. Cette prévalence du suicide chez les hommes s’observe également dans plusieurs autres pays du monde.</a:t>
            </a:r>
          </a:p>
          <a:p>
            <a:pPr algn="just">
              <a:lnSpc>
                <a:spcPts val="3000"/>
              </a:lnSpc>
            </a:pPr>
            <a:r>
              <a:rPr lang="fr-CA" sz="1911" noProof="0" dirty="0">
                <a:solidFill>
                  <a:srgbClr val="000000"/>
                </a:solidFill>
                <a:latin typeface="Calibri (MS)"/>
                <a:ea typeface="Calibri (MS)"/>
                <a:cs typeface="Calibri (MS)"/>
                <a:sym typeface="Calibri (MS)"/>
              </a:rPr>
              <a:t>Cette façon de voir les choses peut aussi affecter les relations. Si certains comportements sont constamment excusés, il devient plus difficile de poser des limites ou d’attendre des changements. Les relations peuvent alors devenir déséquilibrées, où une personne doit continuellement s’adapter à l’autre, par exemple en tolérant des paroles blessantes, un manque d’écoute ou des comportements irrespectueux parce qu’on les considère comme « normaux ».</a:t>
            </a:r>
          </a:p>
          <a:p>
            <a:pPr algn="just">
              <a:lnSpc>
                <a:spcPts val="3000"/>
              </a:lnSpc>
            </a:pPr>
            <a:endParaRPr lang="fr-CA" sz="1911" noProof="0" dirty="0">
              <a:solidFill>
                <a:srgbClr val="000000"/>
              </a:solidFill>
              <a:latin typeface="Calibri (MS)"/>
              <a:ea typeface="Calibri (MS)"/>
              <a:cs typeface="Calibri (MS)"/>
              <a:sym typeface="Calibri (MS)"/>
            </a:endParaRPr>
          </a:p>
          <a:p>
            <a:pPr algn="just">
              <a:lnSpc>
                <a:spcPts val="3000"/>
              </a:lnSpc>
            </a:pPr>
            <a:r>
              <a:rPr lang="fr-CA" sz="1911" noProof="0" dirty="0">
                <a:solidFill>
                  <a:srgbClr val="000000"/>
                </a:solidFill>
                <a:latin typeface="Calibri (MS)"/>
                <a:ea typeface="Calibri (MS)"/>
                <a:cs typeface="Calibri (MS)"/>
                <a:sym typeface="Calibri (MS)"/>
              </a:rPr>
              <a:t>Enfin, banaliser certains comportements associés aux normes masculines traditionnelles entraîne aussi des conséquences pour l’ensemble de la société. Des comportements comme la violence, la prise de risque excessive ou le refus de demander de l’aide entraînent des coûts importants pour les systèmes de santé, de justice et de services sociaux.</a:t>
            </a:r>
          </a:p>
          <a:p>
            <a:pPr algn="just">
              <a:lnSpc>
                <a:spcPts val="3000"/>
              </a:lnSpc>
            </a:pPr>
            <a:r>
              <a:rPr lang="fr-CA" sz="1911" noProof="0" dirty="0">
                <a:solidFill>
                  <a:srgbClr val="000000"/>
                </a:solidFill>
                <a:latin typeface="Calibri (MS)"/>
                <a:ea typeface="Calibri (MS)"/>
                <a:cs typeface="Calibri (MS)"/>
                <a:sym typeface="Calibri (MS)"/>
              </a:rPr>
              <a:t>En effet, des études internationales estiment que la violence liée au genre représente des centaines de milliards de dollars par année pour les États.</a:t>
            </a:r>
            <a:br>
              <a:rPr lang="fr-CA" sz="1911" noProof="0" dirty="0">
                <a:solidFill>
                  <a:srgbClr val="000000"/>
                </a:solidFill>
                <a:latin typeface="Calibri (MS)"/>
                <a:ea typeface="Calibri (MS)"/>
                <a:cs typeface="Calibri (MS)"/>
                <a:sym typeface="Calibri (MS)"/>
              </a:rPr>
            </a:br>
            <a:r>
              <a:rPr lang="fr-CA" sz="1911" noProof="0" dirty="0">
                <a:solidFill>
                  <a:srgbClr val="000000"/>
                </a:solidFill>
                <a:latin typeface="Calibri (MS)"/>
                <a:ea typeface="Calibri (MS)"/>
                <a:cs typeface="Calibri (MS)"/>
                <a:sym typeface="Calibri (MS)"/>
              </a:rPr>
              <a:t> Enfin, lorsque des comportements nuisibles sont régulièrement excusés, cela peut entretenir une culture où ils sont moins remis en question. </a:t>
            </a:r>
          </a:p>
          <a:p>
            <a:pPr algn="just">
              <a:lnSpc>
                <a:spcPts val="2843"/>
              </a:lnSpc>
            </a:pPr>
            <a:endParaRPr lang="en-US" sz="1911" dirty="0">
              <a:solidFill>
                <a:srgbClr val="000000"/>
              </a:solidFill>
              <a:latin typeface="Calibri (MS)"/>
              <a:ea typeface="Calibri (MS)"/>
              <a:cs typeface="Calibri (MS)"/>
              <a:sym typeface="Calibri (MS)"/>
            </a:endParaRPr>
          </a:p>
          <a:p>
            <a:pPr algn="just">
              <a:lnSpc>
                <a:spcPts val="2358"/>
              </a:lnSpc>
            </a:pPr>
            <a:r>
              <a:rPr lang="en-US" sz="1502" dirty="0">
                <a:solidFill>
                  <a:srgbClr val="000000"/>
                </a:solidFill>
                <a:latin typeface="Calibri (MS)"/>
                <a:ea typeface="Calibri (MS)"/>
                <a:cs typeface="Calibri (MS)"/>
                <a:sym typeface="Calibri (MS)"/>
              </a:rPr>
              <a:t>Sources : </a:t>
            </a:r>
            <a:r>
              <a:rPr lang="en-US" sz="1502" dirty="0">
                <a:solidFill>
                  <a:srgbClr val="000000"/>
                </a:solidFill>
                <a:latin typeface="Calibri (MS)"/>
                <a:ea typeface="Calibri (MS)"/>
                <a:cs typeface="Calibri (MS)"/>
                <a:sym typeface="Calibri (MS)"/>
                <a:hlinkClick r:id="rId10"/>
              </a:rPr>
              <a:t>crise.ca/wp-content/uploads/2019/11/jhoule_these_2005-1.pdf? </a:t>
            </a:r>
            <a:endParaRPr lang="en-US" sz="1502" dirty="0">
              <a:solidFill>
                <a:srgbClr val="000000"/>
              </a:solidFill>
              <a:latin typeface="Calibri (MS)"/>
              <a:ea typeface="Calibri (MS)"/>
              <a:cs typeface="Calibri (MS)"/>
              <a:sym typeface="Calibri (MS)"/>
            </a:endParaRPr>
          </a:p>
          <a:p>
            <a:pPr algn="just">
              <a:lnSpc>
                <a:spcPts val="2358"/>
              </a:lnSpc>
            </a:pPr>
            <a:r>
              <a:rPr lang="en-US" sz="1502" dirty="0">
                <a:solidFill>
                  <a:srgbClr val="000000"/>
                </a:solidFill>
                <a:latin typeface="Calibri (MS)"/>
                <a:ea typeface="Calibri (MS)"/>
                <a:cs typeface="Calibri (MS)"/>
                <a:sym typeface="Calibri (MS)"/>
              </a:rPr>
              <a:t>ONU Femmes (UN Women). </a:t>
            </a:r>
            <a:r>
              <a:rPr lang="en-US" sz="1502" i="1" dirty="0">
                <a:solidFill>
                  <a:srgbClr val="000000"/>
                </a:solidFill>
                <a:latin typeface="Calibri (MS)"/>
                <a:ea typeface="Calibri (MS)"/>
                <a:cs typeface="Calibri (MS)"/>
                <a:sym typeface="Calibri (MS)"/>
              </a:rPr>
              <a:t>The Economic Costs of Violence Against Women</a:t>
            </a:r>
            <a:r>
              <a:rPr lang="en-US" sz="1502" dirty="0">
                <a:solidFill>
                  <a:srgbClr val="000000"/>
                </a:solidFill>
                <a:latin typeface="Calibri (MS)"/>
                <a:ea typeface="Calibri (MS)"/>
                <a:cs typeface="Calibri (MS)"/>
                <a:sym typeface="Calibri (MS)"/>
              </a:rPr>
              <a:t>.</a:t>
            </a:r>
          </a:p>
        </p:txBody>
      </p:sp>
      <p:sp>
        <p:nvSpPr>
          <p:cNvPr id="14" name="Freeform 14"/>
          <p:cNvSpPr/>
          <p:nvPr>
            <p:custDataLst>
              <p:tags r:id="rId6"/>
            </p:custDataLst>
          </p:nvPr>
        </p:nvSpPr>
        <p:spPr>
          <a:xfrm>
            <a:off x="15319602" y="8535472"/>
            <a:ext cx="1382115" cy="1751528"/>
          </a:xfrm>
          <a:custGeom>
            <a:avLst/>
            <a:gdLst/>
            <a:ahLst/>
            <a:cxnLst/>
            <a:rect l="l" t="t" r="r" b="b"/>
            <a:pathLst>
              <a:path w="1382115" h="1751528">
                <a:moveTo>
                  <a:pt x="0" y="0"/>
                </a:moveTo>
                <a:lnTo>
                  <a:pt x="1382115" y="0"/>
                </a:lnTo>
                <a:lnTo>
                  <a:pt x="1382115" y="1751528"/>
                </a:lnTo>
                <a:lnTo>
                  <a:pt x="0" y="1751528"/>
                </a:lnTo>
                <a:lnTo>
                  <a:pt x="0" y="0"/>
                </a:lnTo>
                <a:close/>
              </a:path>
            </a:pathLst>
          </a:custGeom>
          <a:blipFill>
            <a:blip r:embed="rId11"/>
            <a:stretch>
              <a:fillRect/>
            </a:stretch>
          </a:blipFill>
        </p:spPr>
        <p:txBody>
          <a:bodyPr/>
          <a:lstStyle/>
          <a:p>
            <a:endParaRPr lang="fr-FR"/>
          </a:p>
        </p:txBody>
      </p:sp>
      <p:sp>
        <p:nvSpPr>
          <p:cNvPr id="15" name="TextBox 15"/>
          <p:cNvSpPr txBox="1"/>
          <p:nvPr>
            <p:custDataLst>
              <p:tags r:id="rId7"/>
            </p:custDataLst>
          </p:nvPr>
        </p:nvSpPr>
        <p:spPr>
          <a:xfrm>
            <a:off x="601774" y="449263"/>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sp>
        <p:nvSpPr>
          <p:cNvPr id="12" name="ZoneTexte 11">
            <a:extLst>
              <a:ext uri="{FF2B5EF4-FFF2-40B4-BE49-F238E27FC236}">
                <a16:creationId xmlns:a16="http://schemas.microsoft.com/office/drawing/2014/main" id="{8CEFAEBB-0231-3334-24F0-B98E892DBC95}"/>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5"/>
            </p:custDataLst>
          </p:nvPr>
        </p:nvGrpSpPr>
        <p:grpSpPr>
          <a:xfrm>
            <a:off x="1523910" y="1880073"/>
            <a:ext cx="15685876" cy="4476508"/>
            <a:chOff x="0" y="0"/>
            <a:chExt cx="4131260" cy="1178998"/>
          </a:xfrm>
        </p:grpSpPr>
        <p:sp>
          <p:nvSpPr>
            <p:cNvPr id="14" name="Freeform 14"/>
            <p:cNvSpPr/>
            <p:nvPr/>
          </p:nvSpPr>
          <p:spPr>
            <a:xfrm>
              <a:off x="0" y="0"/>
              <a:ext cx="4131259" cy="1178998"/>
            </a:xfrm>
            <a:custGeom>
              <a:avLst/>
              <a:gdLst/>
              <a:ahLst/>
              <a:cxnLst/>
              <a:rect l="l" t="t" r="r" b="b"/>
              <a:pathLst>
                <a:path w="4131259" h="1178998">
                  <a:moveTo>
                    <a:pt x="5923" y="0"/>
                  </a:moveTo>
                  <a:lnTo>
                    <a:pt x="4125337" y="0"/>
                  </a:lnTo>
                  <a:cubicBezTo>
                    <a:pt x="4126907" y="0"/>
                    <a:pt x="4128414" y="624"/>
                    <a:pt x="4129525" y="1735"/>
                  </a:cubicBezTo>
                  <a:cubicBezTo>
                    <a:pt x="4130635" y="2845"/>
                    <a:pt x="4131259" y="4352"/>
                    <a:pt x="4131259" y="5923"/>
                  </a:cubicBezTo>
                  <a:lnTo>
                    <a:pt x="4131259" y="1173075"/>
                  </a:lnTo>
                  <a:cubicBezTo>
                    <a:pt x="4131259" y="1176346"/>
                    <a:pt x="4128608" y="1178998"/>
                    <a:pt x="4125337" y="1178998"/>
                  </a:cubicBezTo>
                  <a:lnTo>
                    <a:pt x="5923" y="1178998"/>
                  </a:lnTo>
                  <a:cubicBezTo>
                    <a:pt x="2652" y="1178998"/>
                    <a:pt x="0" y="1176346"/>
                    <a:pt x="0" y="1173075"/>
                  </a:cubicBezTo>
                  <a:lnTo>
                    <a:pt x="0" y="5923"/>
                  </a:lnTo>
                  <a:cubicBezTo>
                    <a:pt x="0" y="2652"/>
                    <a:pt x="2652" y="0"/>
                    <a:pt x="5923"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47625"/>
              <a:ext cx="4131260" cy="1226623"/>
            </a:xfrm>
            <a:prstGeom prst="rect">
              <a:avLst/>
            </a:prstGeom>
          </p:spPr>
          <p:txBody>
            <a:bodyPr lIns="50800" tIns="50800" rIns="50800" bIns="50800" rtlCol="0" anchor="ctr"/>
            <a:lstStyle/>
            <a:p>
              <a:pPr algn="ctr">
                <a:lnSpc>
                  <a:spcPts val="2759"/>
                </a:lnSpc>
              </a:pPr>
              <a:r>
                <a:rPr lang="fr-CA" sz="2299" noProof="0" dirty="0">
                  <a:solidFill>
                    <a:srgbClr val="FFFFFF"/>
                  </a:solidFill>
                  <a:latin typeface="Calibri (MS)"/>
                  <a:ea typeface="Calibri (MS)"/>
                  <a:cs typeface="Calibri (MS)"/>
                  <a:sym typeface="Calibri (MS)"/>
                </a:rPr>
                <a:t>Une étude de l'Université de Californie a montré que les hommes participant à des programmes de sensibilisation à la masculinité positive rapportent une amélioration significative de leur bien-être mental et de la qualité de leurs relations — tant professionnelles que personnelles. Le changement est possible, mesurable et surtout positif pour tout le monde !</a:t>
              </a:r>
            </a:p>
            <a:p>
              <a:pPr algn="ctr">
                <a:lnSpc>
                  <a:spcPts val="2759"/>
                </a:lnSpc>
              </a:pPr>
              <a:endParaRPr lang="en-US" sz="2299" dirty="0">
                <a:solidFill>
                  <a:srgbClr val="FFFFFF"/>
                </a:solidFill>
                <a:latin typeface="Calibri (MS)"/>
                <a:ea typeface="Calibri (MS)"/>
                <a:cs typeface="Calibri (MS)"/>
                <a:sym typeface="Calibri (MS)"/>
              </a:endParaRPr>
            </a:p>
            <a:p>
              <a:pPr algn="r">
                <a:lnSpc>
                  <a:spcPts val="1680"/>
                </a:lnSpc>
              </a:pPr>
              <a:r>
                <a:rPr lang="en-US" sz="1400" i="1" dirty="0">
                  <a:solidFill>
                    <a:srgbClr val="FFFFFF"/>
                  </a:solidFill>
                  <a:latin typeface="Calibri (MS)"/>
                  <a:ea typeface="Calibri (MS)"/>
                  <a:cs typeface="Calibri (MS)"/>
                  <a:sym typeface="Calibri (MS)"/>
                </a:rPr>
                <a:t>The Men’s Story Project: A Program Evaluation</a:t>
              </a:r>
              <a:r>
                <a:rPr lang="en-US" sz="1400" dirty="0">
                  <a:solidFill>
                    <a:srgbClr val="FFFFFF"/>
                  </a:solidFill>
                  <a:latin typeface="Calibri (MS)"/>
                  <a:ea typeface="Calibri (MS)"/>
                  <a:cs typeface="Calibri (MS)"/>
                  <a:sym typeface="Calibri (MS)"/>
                </a:rPr>
                <a:t>.</a:t>
              </a:r>
            </a:p>
            <a:p>
              <a:pPr algn="r">
                <a:lnSpc>
                  <a:spcPts val="1680"/>
                </a:lnSpc>
              </a:pPr>
              <a:r>
                <a:rPr lang="en-US" sz="1400" dirty="0">
                  <a:solidFill>
                    <a:srgbClr val="FFFFFF"/>
                  </a:solidFill>
                  <a:latin typeface="Calibri (MS)"/>
                  <a:ea typeface="Calibri (MS)"/>
                  <a:cs typeface="Calibri (MS)"/>
                  <a:sym typeface="Calibri (MS)"/>
                </a:rPr>
                <a:t> Université de </a:t>
              </a:r>
              <a:r>
                <a:rPr lang="en-US" sz="1400" dirty="0" err="1">
                  <a:solidFill>
                    <a:srgbClr val="FFFFFF"/>
                  </a:solidFill>
                  <a:latin typeface="Calibri (MS)"/>
                  <a:ea typeface="Calibri (MS)"/>
                  <a:cs typeface="Calibri (MS)"/>
                  <a:sym typeface="Calibri (MS)"/>
                </a:rPr>
                <a:t>Californie</a:t>
              </a:r>
              <a:r>
                <a:rPr lang="en-US" sz="1400" dirty="0">
                  <a:solidFill>
                    <a:srgbClr val="FFFFFF"/>
                  </a:solidFill>
                  <a:latin typeface="Calibri (MS)"/>
                  <a:ea typeface="Calibri (MS)"/>
                  <a:cs typeface="Calibri (MS)"/>
                  <a:sym typeface="Calibri (MS)"/>
                </a:rPr>
                <a:t> / UC Berkeley.</a:t>
              </a:r>
            </a:p>
          </p:txBody>
        </p:sp>
      </p:grpSp>
      <p:sp>
        <p:nvSpPr>
          <p:cNvPr id="16" name="Freeform 16"/>
          <p:cNvSpPr/>
          <p:nvPr>
            <p:custDataLst>
              <p:tags r:id="rId6"/>
            </p:custDataLst>
          </p:nvPr>
        </p:nvSpPr>
        <p:spPr>
          <a:xfrm>
            <a:off x="5181600" y="473258"/>
            <a:ext cx="1458201" cy="1110884"/>
          </a:xfrm>
          <a:custGeom>
            <a:avLst/>
            <a:gdLst/>
            <a:ahLst/>
            <a:cxnLst/>
            <a:rect l="l" t="t" r="r" b="b"/>
            <a:pathLst>
              <a:path w="1458201" h="1110884">
                <a:moveTo>
                  <a:pt x="0" y="0"/>
                </a:moveTo>
                <a:lnTo>
                  <a:pt x="1458201" y="0"/>
                </a:lnTo>
                <a:lnTo>
                  <a:pt x="1458201" y="1110884"/>
                </a:lnTo>
                <a:lnTo>
                  <a:pt x="0" y="1110884"/>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7" name="Freeform 17"/>
          <p:cNvSpPr/>
          <p:nvPr>
            <p:custDataLst>
              <p:tags r:id="rId7"/>
            </p:custDataLst>
          </p:nvPr>
        </p:nvSpPr>
        <p:spPr>
          <a:xfrm>
            <a:off x="2190144" y="5143500"/>
            <a:ext cx="2236955" cy="4114800"/>
          </a:xfrm>
          <a:custGeom>
            <a:avLst/>
            <a:gdLst/>
            <a:ahLst/>
            <a:cxnLst/>
            <a:rect l="l" t="t" r="r" b="b"/>
            <a:pathLst>
              <a:path w="2236955" h="4114800">
                <a:moveTo>
                  <a:pt x="0" y="0"/>
                </a:moveTo>
                <a:lnTo>
                  <a:pt x="2236955" y="0"/>
                </a:lnTo>
                <a:lnTo>
                  <a:pt x="2236955" y="4114800"/>
                </a:lnTo>
                <a:lnTo>
                  <a:pt x="0" y="411480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8" name="TextBox 18"/>
          <p:cNvSpPr txBox="1"/>
          <p:nvPr>
            <p:custDataLst>
              <p:tags r:id="rId8"/>
            </p:custDataLst>
          </p:nvPr>
        </p:nvSpPr>
        <p:spPr>
          <a:xfrm>
            <a:off x="1183379" y="494490"/>
            <a:ext cx="13474232" cy="534210"/>
          </a:xfrm>
          <a:prstGeom prst="rect">
            <a:avLst/>
          </a:prstGeom>
        </p:spPr>
        <p:txBody>
          <a:bodyPr lIns="0" tIns="0" rIns="0" bIns="0" rtlCol="0" anchor="t">
            <a:spAutoFit/>
          </a:bodyPr>
          <a:lstStyle/>
          <a:p>
            <a:pPr algn="l">
              <a:lnSpc>
                <a:spcPts val="4144"/>
              </a:lnSpc>
            </a:pPr>
            <a:r>
              <a:rPr lang="en-US" sz="3483" b="1" dirty="0" err="1">
                <a:solidFill>
                  <a:srgbClr val="000000"/>
                </a:solidFill>
                <a:latin typeface="Cloud Soft Bold"/>
                <a:ea typeface="Cloud Soft Bold"/>
                <a:cs typeface="Cloud Soft Bold"/>
                <a:sym typeface="Cloud Soft Bold"/>
              </a:rPr>
              <a:t>Saviez</a:t>
            </a:r>
            <a:r>
              <a:rPr lang="en-US" sz="3483" b="1" dirty="0">
                <a:solidFill>
                  <a:srgbClr val="000000"/>
                </a:solidFill>
                <a:latin typeface="Cloud Soft Bold"/>
                <a:ea typeface="Cloud Soft Bold"/>
                <a:cs typeface="Cloud Soft Bold"/>
                <a:sym typeface="Cloud Soft Bold"/>
              </a:rPr>
              <a:t>-vous </a:t>
            </a:r>
            <a:r>
              <a:rPr lang="en-US" sz="3483" b="1" dirty="0" err="1">
                <a:solidFill>
                  <a:srgbClr val="000000"/>
                </a:solidFill>
                <a:latin typeface="Cloud Soft Bold"/>
                <a:ea typeface="Cloud Soft Bold"/>
                <a:cs typeface="Cloud Soft Bold"/>
                <a:sym typeface="Cloud Soft Bold"/>
              </a:rPr>
              <a:t>que</a:t>
            </a:r>
            <a:r>
              <a:rPr lang="en-US" sz="3483" b="1" dirty="0">
                <a:solidFill>
                  <a:srgbClr val="000000"/>
                </a:solidFill>
                <a:latin typeface="Cloud Soft Bold"/>
                <a:ea typeface="Cloud Soft Bold"/>
                <a:cs typeface="Cloud Soft Bold"/>
                <a:sym typeface="Cloud Soft Bold"/>
              </a:rPr>
              <a:t> ?</a:t>
            </a:r>
          </a:p>
        </p:txBody>
      </p:sp>
      <p:sp>
        <p:nvSpPr>
          <p:cNvPr id="12" name="ZoneTexte 11">
            <a:extLst>
              <a:ext uri="{FF2B5EF4-FFF2-40B4-BE49-F238E27FC236}">
                <a16:creationId xmlns:a16="http://schemas.microsoft.com/office/drawing/2014/main" id="{340DCA83-808D-8BB5-F94A-22CD24BEF965}"/>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0D2F8413-CEED-B69B-2E31-FFA56B107426}"/>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53879085-74A6-9BE5-B8C2-067BF01E8269}"/>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8DB0076F-3250-F8BB-1466-6740697FE3D4}"/>
              </a:ext>
            </a:extLst>
          </p:cNvPr>
          <p:cNvGraphicFramePr>
            <a:graphicFrameLocks noGrp="1"/>
          </p:cNvGraphicFramePr>
          <p:nvPr>
            <p:custDataLst>
              <p:tags r:id="rId2"/>
            </p:custDataLst>
            <p:extLst>
              <p:ext uri="{D42A27DB-BD31-4B8C-83A1-F6EECF244321}">
                <p14:modId xmlns:p14="http://schemas.microsoft.com/office/powerpoint/2010/main" val="2520686668"/>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FCB519CF-FC1A-3F59-EF7D-CA1F5A0FCD63}"/>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AAFE4F38-DBA7-5779-1FDD-80314E038FB1}"/>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CFFB038E-7920-0493-90FE-6D2F2889F8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9E93A0EA-5AE2-F05D-59FB-B32061457BD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1092787A-0B3C-961B-5240-2B7D1220F3A1}"/>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32283BA4-F621-8F3E-2C23-D46141A865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888883E4-F188-A7A7-017F-F7A1167F14F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05737F63-CD32-3531-569E-840E93B22595}"/>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5D4CEC77-FE17-8D42-3A30-C0A3A74A078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E10172CF-3209-2B44-A54B-5D9C05AC4FF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715F4100-BA24-FA50-1691-2CF1C4908E18}"/>
              </a:ext>
            </a:extLst>
          </p:cNvPr>
          <p:cNvSpPr txBox="1"/>
          <p:nvPr>
            <p:custDataLst>
              <p:tags r:id="rId7"/>
            </p:custDataLst>
          </p:nvPr>
        </p:nvSpPr>
        <p:spPr>
          <a:xfrm>
            <a:off x="1750325" y="180855"/>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9D11C7D7-96C5-1457-ADBC-3E8B7AF989AE}"/>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extLst>
      <p:ext uri="{BB962C8B-B14F-4D97-AF65-F5344CB8AC3E}">
        <p14:creationId xmlns:p14="http://schemas.microsoft.com/office/powerpoint/2010/main" val="3056571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133687" y="399450"/>
            <a:ext cx="15835680" cy="1308692"/>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144573" y="1282919"/>
            <a:ext cx="16915194" cy="9271577"/>
          </a:xfrm>
          <a:prstGeom prst="rect">
            <a:avLst/>
          </a:prstGeom>
        </p:spPr>
        <p:txBody>
          <a:bodyPr lIns="0" tIns="0" rIns="0" bIns="0" rtlCol="0" anchor="t">
            <a:spAutoFit/>
          </a:bodyPr>
          <a:lstStyle/>
          <a:p>
            <a:r>
              <a:rPr lang="fr-CA" sz="2000" dirty="0"/>
              <a:t>Vous entendez ou voyez encore passer cette phrase et vous voulez avoir de bons outils en main pour savoir quoi répondre ? Voici quelques pistes pour répondre à ce mythe et à ses différentes variantes.</a:t>
            </a:r>
          </a:p>
          <a:p>
            <a:pPr algn="just">
              <a:lnSpc>
                <a:spcPts val="2448"/>
              </a:lnSpc>
              <a:spcBef>
                <a:spcPct val="0"/>
              </a:spcBef>
            </a:pPr>
            <a:endParaRPr lang="fr-CA" sz="2040" noProof="0" dirty="0">
              <a:solidFill>
                <a:srgbClr val="000000"/>
              </a:solidFill>
              <a:latin typeface="Calibri (MS)"/>
              <a:ea typeface="Calibri (MS)"/>
              <a:cs typeface="Calibri (MS)"/>
              <a:sym typeface="Calibri (MS)"/>
            </a:endParaRPr>
          </a:p>
          <a:p>
            <a:pPr algn="just">
              <a:lnSpc>
                <a:spcPts val="2448"/>
              </a:lnSpc>
              <a:spcBef>
                <a:spcPct val="0"/>
              </a:spcBef>
            </a:pPr>
            <a:r>
              <a:rPr lang="fr-CA" sz="2040" b="1" noProof="0" dirty="0">
                <a:solidFill>
                  <a:srgbClr val="000000"/>
                </a:solidFill>
                <a:latin typeface="Calibri (MS) Bold"/>
                <a:ea typeface="Calibri (MS) Bold"/>
                <a:cs typeface="Calibri (MS) Bold"/>
                <a:sym typeface="Calibri (MS) Bold"/>
              </a:rPr>
              <a:t>« C’est naturel, les gars sont </a:t>
            </a:r>
            <a:r>
              <a:rPr lang="fr-CA" sz="2040" b="1" noProof="0" dirty="0" err="1">
                <a:solidFill>
                  <a:srgbClr val="000000"/>
                </a:solidFill>
                <a:latin typeface="Calibri (MS) Bold"/>
                <a:ea typeface="Calibri (MS) Bold"/>
                <a:cs typeface="Calibri (MS) Bold"/>
                <a:sym typeface="Calibri (MS) Bold"/>
              </a:rPr>
              <a:t>wired</a:t>
            </a:r>
            <a:r>
              <a:rPr lang="fr-CA" sz="2040" b="1" noProof="0" dirty="0">
                <a:solidFill>
                  <a:srgbClr val="000000"/>
                </a:solidFill>
                <a:latin typeface="Calibri (MS) Bold"/>
                <a:ea typeface="Calibri (MS) Bold"/>
                <a:cs typeface="Calibri (MS) Bold"/>
                <a:sym typeface="Calibri (MS) Bold"/>
              </a:rPr>
              <a:t> différemment. »</a:t>
            </a:r>
          </a:p>
          <a:p>
            <a:pPr algn="just">
              <a:lnSpc>
                <a:spcPts val="2448"/>
              </a:lnSpc>
              <a:spcBef>
                <a:spcPct val="0"/>
              </a:spcBef>
            </a:pPr>
            <a:endParaRPr lang="fr-CA" sz="2040" b="1" noProof="0" dirty="0">
              <a:solidFill>
                <a:srgbClr val="000000"/>
              </a:solidFill>
              <a:latin typeface="Calibri (MS) Bold"/>
              <a:ea typeface="Calibri (MS) Bold"/>
              <a:cs typeface="Calibri (MS) Bold"/>
              <a:sym typeface="Calibri (MS) Bold"/>
            </a:endParaRPr>
          </a:p>
          <a:p>
            <a:pPr algn="just">
              <a:lnSpc>
                <a:spcPts val="2448"/>
              </a:lnSpc>
              <a:spcBef>
                <a:spcPct val="0"/>
              </a:spcBef>
            </a:pPr>
            <a:r>
              <a:rPr lang="fr-CA" sz="2040" noProof="0" dirty="0">
                <a:solidFill>
                  <a:srgbClr val="000000"/>
                </a:solidFill>
                <a:latin typeface="Calibri (MS)"/>
                <a:ea typeface="Calibri (MS)"/>
                <a:cs typeface="Calibri (MS)"/>
                <a:sym typeface="Calibri (MS)"/>
              </a:rPr>
              <a:t>Réponse possible  : </a:t>
            </a:r>
            <a:r>
              <a:rPr lang="fr-CA" sz="2040" i="1" noProof="0" dirty="0">
                <a:solidFill>
                  <a:srgbClr val="000000"/>
                </a:solidFill>
                <a:latin typeface="Calibri (MS) Italics"/>
                <a:ea typeface="Calibri (MS) Italics"/>
                <a:cs typeface="Calibri (MS) Italics"/>
                <a:sym typeface="Calibri (MS) Italics"/>
              </a:rPr>
              <a:t>La biologie existe, mais elle ne détermine pas le comportement. Ce qu’on appelle « comportement masculin » varie énormément selon les sociétés et l’éducation.</a:t>
            </a:r>
          </a:p>
          <a:p>
            <a:pPr algn="just">
              <a:lnSpc>
                <a:spcPts val="2448"/>
              </a:lnSpc>
              <a:spcBef>
                <a:spcPct val="0"/>
              </a:spcBef>
            </a:pPr>
            <a:r>
              <a:rPr lang="fr-CA" sz="2040" i="1" noProof="0" dirty="0">
                <a:solidFill>
                  <a:srgbClr val="000000"/>
                </a:solidFill>
                <a:latin typeface="Calibri (MS) Italics"/>
                <a:ea typeface="Calibri (MS) Italics"/>
                <a:cs typeface="Calibri (MS) Italics"/>
                <a:sym typeface="Calibri (MS) Italics"/>
              </a:rPr>
              <a:t>Par exemple, en Suède, les normes sociales encouragent fortement les pères à s’impliquer dans les soins aux enfants. Le pays offre 480 jours de congé parental payé à partager entre les parents. Dans plusieurs pays, les pères prennent très peu de congé parental et sont moins impliqués dans les soins quotidiens aux enfants. En Suède, au contraire, les politiques publiques et les normes sociales valorisent l’image du père actif et engagé dans la famille. </a:t>
            </a:r>
          </a:p>
          <a:p>
            <a:pPr algn="just">
              <a:lnSpc>
                <a:spcPts val="2448"/>
              </a:lnSpc>
              <a:spcBef>
                <a:spcPct val="0"/>
              </a:spcBef>
            </a:pPr>
            <a:r>
              <a:rPr lang="fr-CA" sz="2040" i="1" noProof="0" dirty="0">
                <a:solidFill>
                  <a:srgbClr val="000000"/>
                </a:solidFill>
                <a:latin typeface="Calibri (MS) Italics"/>
                <a:ea typeface="Calibri (MS) Italics"/>
                <a:cs typeface="Calibri (MS) Italics"/>
                <a:sym typeface="Calibri (MS) Italics"/>
              </a:rPr>
              <a:t>Résultat : on observe davantage d’hommes qui s’occupent des enfants, prennent des congés parentaux et participent aux tâches domestiques.</a:t>
            </a:r>
          </a:p>
          <a:p>
            <a:pPr algn="r">
              <a:lnSpc>
                <a:spcPts val="1608"/>
              </a:lnSpc>
              <a:spcBef>
                <a:spcPct val="0"/>
              </a:spcBef>
            </a:pPr>
            <a:endParaRPr lang="fr-CA" sz="2040" i="1" noProof="0" dirty="0">
              <a:solidFill>
                <a:srgbClr val="000000"/>
              </a:solidFill>
              <a:latin typeface="Calibri (MS) Italics"/>
              <a:ea typeface="Calibri (MS) Italics"/>
              <a:cs typeface="Calibri (MS) Italics"/>
              <a:sym typeface="Calibri (MS) Italics"/>
            </a:endParaRPr>
          </a:p>
          <a:p>
            <a:pPr algn="r">
              <a:lnSpc>
                <a:spcPts val="1608"/>
              </a:lnSpc>
              <a:spcBef>
                <a:spcPct val="0"/>
              </a:spcBef>
            </a:pPr>
            <a:r>
              <a:rPr lang="fr-CA" sz="1340" noProof="0" dirty="0">
                <a:solidFill>
                  <a:srgbClr val="000000"/>
                </a:solidFill>
                <a:latin typeface="Calibri (MS) Italics"/>
                <a:ea typeface="Calibri (MS) Italics"/>
                <a:cs typeface="Calibri (MS) Italics"/>
                <a:sym typeface="Calibri (MS) Italics"/>
              </a:rPr>
              <a:t>Source: </a:t>
            </a:r>
            <a:r>
              <a:rPr lang="fr-CA" sz="1340" noProof="0" dirty="0">
                <a:solidFill>
                  <a:srgbClr val="000000"/>
                </a:solidFill>
                <a:latin typeface="Calibri (MS) Italics"/>
                <a:ea typeface="Calibri (MS) Italics"/>
                <a:cs typeface="Calibri (MS) Italics"/>
                <a:sym typeface="Calibri (MS) Italics"/>
                <a:hlinkClick r:id="rId9"/>
              </a:rPr>
              <a:t>www.sweden.se/life/equality/gender-equality?</a:t>
            </a:r>
            <a:endParaRPr lang="fr-CA" sz="1340" noProof="0" dirty="0">
              <a:solidFill>
                <a:srgbClr val="000000"/>
              </a:solidFill>
              <a:latin typeface="Calibri (MS) Italics"/>
              <a:ea typeface="Calibri (MS) Italics"/>
              <a:cs typeface="Calibri (MS) Italics"/>
              <a:sym typeface="Calibri (MS) Italics"/>
            </a:endParaRPr>
          </a:p>
          <a:p>
            <a:pPr algn="just">
              <a:lnSpc>
                <a:spcPts val="2448"/>
              </a:lnSpc>
              <a:spcBef>
                <a:spcPct val="0"/>
              </a:spcBef>
            </a:pPr>
            <a:endParaRPr lang="fr-CA" sz="1340" noProof="0" dirty="0">
              <a:solidFill>
                <a:srgbClr val="000000"/>
              </a:solidFill>
              <a:latin typeface="Calibri (MS) Italics"/>
              <a:ea typeface="Calibri (MS) Italics"/>
              <a:cs typeface="Calibri (MS) Italics"/>
              <a:sym typeface="Calibri (MS) Italics"/>
            </a:endParaRPr>
          </a:p>
          <a:p>
            <a:pPr algn="just">
              <a:lnSpc>
                <a:spcPts val="2448"/>
              </a:lnSpc>
              <a:spcBef>
                <a:spcPct val="0"/>
              </a:spcBef>
            </a:pPr>
            <a:r>
              <a:rPr lang="fr-CA" sz="2040" b="1" noProof="0" dirty="0">
                <a:solidFill>
                  <a:srgbClr val="000000"/>
                </a:solidFill>
                <a:latin typeface="Calibri (MS) Bold"/>
                <a:ea typeface="Calibri (MS) Bold"/>
                <a:cs typeface="Calibri (MS) Bold"/>
                <a:sym typeface="Calibri (MS) Bold"/>
              </a:rPr>
              <a:t>« T’as juste à t’y faire, c’est de même depuis toujours. »</a:t>
            </a:r>
          </a:p>
          <a:p>
            <a:pPr algn="just">
              <a:lnSpc>
                <a:spcPts val="2448"/>
              </a:lnSpc>
              <a:spcBef>
                <a:spcPct val="0"/>
              </a:spcBef>
            </a:pPr>
            <a:endParaRPr lang="fr-CA" sz="2040" b="1" noProof="0" dirty="0">
              <a:solidFill>
                <a:srgbClr val="000000"/>
              </a:solidFill>
              <a:latin typeface="Calibri (MS) Bold"/>
              <a:ea typeface="Calibri (MS) Bold"/>
              <a:cs typeface="Calibri (MS) Bold"/>
              <a:sym typeface="Calibri (MS) Bold"/>
            </a:endParaRPr>
          </a:p>
          <a:p>
            <a:pPr algn="just">
              <a:lnSpc>
                <a:spcPts val="2448"/>
              </a:lnSpc>
              <a:spcBef>
                <a:spcPct val="0"/>
              </a:spcBef>
            </a:pPr>
            <a:r>
              <a:rPr lang="fr-CA" sz="2040" noProof="0" dirty="0">
                <a:solidFill>
                  <a:srgbClr val="000000"/>
                </a:solidFill>
                <a:latin typeface="Calibri (MS)"/>
                <a:ea typeface="Calibri (MS)"/>
                <a:cs typeface="Calibri (MS)"/>
                <a:sym typeface="Calibri (MS)"/>
              </a:rPr>
              <a:t>Réponse possible :  </a:t>
            </a:r>
            <a:r>
              <a:rPr lang="fr-CA" sz="2040" i="1" noProof="0" dirty="0">
                <a:solidFill>
                  <a:srgbClr val="000000"/>
                </a:solidFill>
                <a:latin typeface="Calibri (MS) Italics"/>
                <a:ea typeface="Calibri (MS) Italics"/>
                <a:cs typeface="Calibri (MS) Italics"/>
                <a:sym typeface="Calibri (MS) Italics"/>
              </a:rPr>
              <a:t>Depuis toujours » est un argument d’appel à la tradition, pas un argument de vérité. Le fait que quelque chose existe depuis longtemps ne le rend ni juste ni inévitable. L’esclavage existait depuis longtemps aussi. L’ancienneté ne légitime rien. C’est justement parce que certaines idées ou pratiques sont répétées et normalisées depuis longtemps, et parfois encore aujourd’hui, que des inégalités persistent, comme le sexisme.</a:t>
            </a:r>
          </a:p>
          <a:p>
            <a:pPr algn="just">
              <a:lnSpc>
                <a:spcPts val="2448"/>
              </a:lnSpc>
              <a:spcBef>
                <a:spcPct val="0"/>
              </a:spcBef>
            </a:pPr>
            <a:endParaRPr lang="en-US" sz="2040" i="1" dirty="0">
              <a:solidFill>
                <a:srgbClr val="000000"/>
              </a:solidFill>
              <a:latin typeface="Calibri (MS) Italics"/>
              <a:ea typeface="Calibri (MS) Italics"/>
              <a:cs typeface="Calibri (MS) Italics"/>
              <a:sym typeface="Calibri (MS) Italics"/>
            </a:endParaRPr>
          </a:p>
          <a:p>
            <a:pPr algn="just">
              <a:lnSpc>
                <a:spcPts val="2448"/>
              </a:lnSpc>
              <a:spcBef>
                <a:spcPct val="0"/>
              </a:spcBef>
            </a:pPr>
            <a:r>
              <a:rPr lang="fr-CA" sz="2040" b="1" noProof="0" dirty="0">
                <a:solidFill>
                  <a:srgbClr val="000000"/>
                </a:solidFill>
                <a:latin typeface="Calibri (MS) Bold"/>
                <a:ea typeface="Calibri (MS) Bold"/>
                <a:cs typeface="Calibri (MS) Bold"/>
                <a:sym typeface="Calibri (MS) Bold"/>
              </a:rPr>
              <a:t>« T’exagères, c’est pas si grave. »</a:t>
            </a:r>
          </a:p>
          <a:p>
            <a:pPr algn="just">
              <a:lnSpc>
                <a:spcPts val="2448"/>
              </a:lnSpc>
              <a:spcBef>
                <a:spcPct val="0"/>
              </a:spcBef>
            </a:pPr>
            <a:endParaRPr lang="fr-CA" sz="2040" b="1" noProof="0" dirty="0">
              <a:solidFill>
                <a:srgbClr val="000000"/>
              </a:solidFill>
              <a:latin typeface="Calibri (MS) Bold"/>
              <a:ea typeface="Calibri (MS) Bold"/>
              <a:cs typeface="Calibri (MS) Bold"/>
              <a:sym typeface="Calibri (MS) Bold"/>
            </a:endParaRPr>
          </a:p>
          <a:p>
            <a:pPr algn="just">
              <a:lnSpc>
                <a:spcPts val="2448"/>
              </a:lnSpc>
              <a:spcBef>
                <a:spcPct val="0"/>
              </a:spcBef>
            </a:pPr>
            <a:r>
              <a:rPr lang="fr-CA" sz="2040" noProof="0" dirty="0">
                <a:solidFill>
                  <a:srgbClr val="000000"/>
                </a:solidFill>
                <a:latin typeface="Calibri (MS)"/>
                <a:ea typeface="Calibri (MS)"/>
                <a:cs typeface="Calibri (MS)"/>
                <a:sym typeface="Calibri (MS)"/>
              </a:rPr>
              <a:t> Réponse possible: </a:t>
            </a:r>
            <a:r>
              <a:rPr lang="fr-CA" sz="2040" i="1" noProof="0" dirty="0">
                <a:solidFill>
                  <a:srgbClr val="000000"/>
                </a:solidFill>
                <a:latin typeface="Calibri (MS) Italics"/>
                <a:ea typeface="Calibri (MS) Italics"/>
                <a:cs typeface="Calibri (MS) Italics"/>
                <a:sym typeface="Calibri (MS) Italics"/>
              </a:rPr>
              <a:t>Les recherches montrent que normaliser les comportements nuisibles est précisément ce qui empêche le changement. Ce n’est pas moi qui exagère — c’est toi qui minimises. Et minimiser, c’est une façon de dire que ma réalité compte moins que ton confort.</a:t>
            </a:r>
          </a:p>
          <a:p>
            <a:pPr algn="just">
              <a:lnSpc>
                <a:spcPts val="2448"/>
              </a:lnSpc>
              <a:spcBef>
                <a:spcPct val="0"/>
              </a:spcBef>
            </a:pPr>
            <a:endParaRPr lang="fr-CA" sz="2040" i="1" noProof="0" dirty="0">
              <a:solidFill>
                <a:srgbClr val="000000"/>
              </a:solidFill>
              <a:latin typeface="Calibri (MS) Italics"/>
              <a:ea typeface="Calibri (MS) Italics"/>
              <a:cs typeface="Calibri (MS) Italics"/>
              <a:sym typeface="Calibri (MS) Italics"/>
            </a:endParaRPr>
          </a:p>
          <a:p>
            <a:pPr algn="just">
              <a:lnSpc>
                <a:spcPts val="2448"/>
              </a:lnSpc>
              <a:spcBef>
                <a:spcPct val="0"/>
              </a:spcBef>
            </a:pPr>
            <a:r>
              <a:rPr lang="fr-CA" sz="2040" noProof="0" dirty="0">
                <a:solidFill>
                  <a:srgbClr val="000000"/>
                </a:solidFill>
                <a:latin typeface="Calibri (MS)"/>
                <a:ea typeface="Calibri (MS)"/>
                <a:cs typeface="Calibri (MS)"/>
                <a:sym typeface="Calibri (MS)"/>
              </a:rPr>
              <a:t>Souvent, des phrases comme : « c’est des gars, c’est fait de même », servent à éviter un certain inconfort. Elles permettent de ne pas trop questionner des comportements ou des normes qui semblent aller de soi. C’est compréhensible. Mais il est aussi important de rappeler que les comportements ne sont pas des destins. Ils s’apprennent au fil de la socialisation et de l’éducation. Et ce qui s’apprend peut aussi évoluer et se transformer.</a:t>
            </a:r>
          </a:p>
          <a:p>
            <a:pPr algn="just">
              <a:lnSpc>
                <a:spcPts val="2448"/>
              </a:lnSpc>
              <a:spcBef>
                <a:spcPct val="0"/>
              </a:spcBef>
            </a:pPr>
            <a:endParaRPr lang="en-US" sz="2040" dirty="0">
              <a:solidFill>
                <a:srgbClr val="000000"/>
              </a:solidFill>
              <a:latin typeface="Calibri (MS)"/>
              <a:ea typeface="Calibri (MS)"/>
              <a:cs typeface="Calibri (MS)"/>
              <a:sym typeface="Calibri (MS)"/>
            </a:endParaRPr>
          </a:p>
          <a:p>
            <a:pPr algn="just">
              <a:lnSpc>
                <a:spcPts val="1581"/>
              </a:lnSpc>
              <a:spcBef>
                <a:spcPct val="0"/>
              </a:spcBef>
            </a:pPr>
            <a:endParaRPr lang="en-US" sz="2040" dirty="0">
              <a:solidFill>
                <a:srgbClr val="000000"/>
              </a:solidFill>
              <a:latin typeface="Calibri (MS)"/>
              <a:ea typeface="Calibri (MS)"/>
              <a:cs typeface="Calibri (MS)"/>
              <a:sym typeface="Calibri (MS)"/>
            </a:endParaRPr>
          </a:p>
          <a:p>
            <a:pPr algn="just">
              <a:lnSpc>
                <a:spcPts val="1581"/>
              </a:lnSpc>
              <a:spcBef>
                <a:spcPct val="0"/>
              </a:spcBef>
            </a:pPr>
            <a:endParaRPr lang="en-US" sz="2040" dirty="0">
              <a:solidFill>
                <a:srgbClr val="000000"/>
              </a:solidFill>
              <a:latin typeface="Calibri (MS)"/>
              <a:ea typeface="Calibri (MS)"/>
              <a:cs typeface="Calibri (MS)"/>
              <a:sym typeface="Calibri (MS)"/>
            </a:endParaRPr>
          </a:p>
        </p:txBody>
      </p:sp>
      <p:sp>
        <p:nvSpPr>
          <p:cNvPr id="14" name="ZoneTexte 13">
            <a:extLst>
              <a:ext uri="{FF2B5EF4-FFF2-40B4-BE49-F238E27FC236}">
                <a16:creationId xmlns:a16="http://schemas.microsoft.com/office/drawing/2014/main" id="{F28C8D78-1459-F27A-4439-70AA23EF5734}"/>
              </a:ext>
            </a:extLst>
          </p:cNvPr>
          <p:cNvSpPr txBox="1"/>
          <p:nvPr>
            <p:custDataLst>
              <p:tags r:id="rId7"/>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725702" y="122410"/>
            <a:ext cx="13474232" cy="534210"/>
          </a:xfrm>
          <a:prstGeom prst="rect">
            <a:avLst/>
          </a:prstGeom>
        </p:spPr>
        <p:txBody>
          <a:bodyPr lIns="0" tIns="0" rIns="0" bIns="0" rtlCol="0" anchor="t">
            <a:spAutoFit/>
          </a:bodyPr>
          <a:lstStyle/>
          <a:p>
            <a:pPr algn="l">
              <a:lnSpc>
                <a:spcPts val="4144"/>
              </a:lnSpc>
            </a:pPr>
            <a:r>
              <a:rPr lang="en-US" sz="3483" b="1" dirty="0" err="1">
                <a:solidFill>
                  <a:srgbClr val="000000"/>
                </a:solidFill>
                <a:latin typeface="Cloud Soft Bold"/>
                <a:ea typeface="Cloud Soft Bold"/>
                <a:cs typeface="Cloud Soft Bold"/>
                <a:sym typeface="Cloud Soft Bold"/>
              </a:rPr>
              <a:t>Qu’est-ce</a:t>
            </a:r>
            <a:r>
              <a:rPr lang="en-US" sz="3483" b="1" dirty="0">
                <a:solidFill>
                  <a:srgbClr val="000000"/>
                </a:solidFill>
                <a:latin typeface="Cloud Soft Bold"/>
                <a:ea typeface="Cloud Soft Bold"/>
                <a:cs typeface="Cloud Soft Bold"/>
                <a:sym typeface="Cloud Soft Bold"/>
              </a:rPr>
              <a:t> </a:t>
            </a:r>
            <a:r>
              <a:rPr lang="en-US" sz="3483" b="1" dirty="0" err="1">
                <a:solidFill>
                  <a:srgbClr val="000000"/>
                </a:solidFill>
                <a:latin typeface="Cloud Soft Bold"/>
                <a:ea typeface="Cloud Soft Bold"/>
                <a:cs typeface="Cloud Soft Bold"/>
                <a:sym typeface="Cloud Soft Bold"/>
              </a:rPr>
              <a:t>que</a:t>
            </a:r>
            <a:r>
              <a:rPr lang="en-US" sz="3483" b="1" dirty="0">
                <a:solidFill>
                  <a:srgbClr val="000000"/>
                </a:solidFill>
                <a:latin typeface="Cloud Soft Bold"/>
                <a:ea typeface="Cloud Soft Bold"/>
                <a:cs typeface="Cloud Soft Bold"/>
                <a:sym typeface="Cloud Soft Bold"/>
              </a:rPr>
              <a:t> </a:t>
            </a:r>
            <a:r>
              <a:rPr lang="en-US" sz="3483" b="1" dirty="0" err="1">
                <a:solidFill>
                  <a:srgbClr val="000000"/>
                </a:solidFill>
                <a:latin typeface="Cloud Soft Bold"/>
                <a:ea typeface="Cloud Soft Bold"/>
                <a:cs typeface="Cloud Soft Bold"/>
                <a:sym typeface="Cloud Soft Bold"/>
              </a:rPr>
              <a:t>cette</a:t>
            </a:r>
            <a:r>
              <a:rPr lang="en-US" sz="3483" b="1" dirty="0">
                <a:solidFill>
                  <a:srgbClr val="000000"/>
                </a:solidFill>
                <a:latin typeface="Cloud Soft Bold"/>
                <a:ea typeface="Cloud Soft Bold"/>
                <a:cs typeface="Cloud Soft Bold"/>
                <a:sym typeface="Cloud Soft Bold"/>
              </a:rPr>
              <a:t> idée </a:t>
            </a:r>
            <a:r>
              <a:rPr lang="en-US" sz="3483" b="1" dirty="0" err="1">
                <a:solidFill>
                  <a:srgbClr val="000000"/>
                </a:solidFill>
                <a:latin typeface="Cloud Soft Bold"/>
                <a:ea typeface="Cloud Soft Bold"/>
                <a:cs typeface="Cloud Soft Bold"/>
                <a:sym typeface="Cloud Soft Bold"/>
              </a:rPr>
              <a:t>produit</a:t>
            </a:r>
            <a:r>
              <a:rPr lang="en-US" sz="3483" b="1" dirty="0">
                <a:solidFill>
                  <a:srgbClr val="000000"/>
                </a:solidFill>
                <a:latin typeface="Cloud Soft Bold"/>
                <a:ea typeface="Cloud Soft Bold"/>
                <a:cs typeface="Cloud Soft Bold"/>
                <a:sym typeface="Cloud Soft Bold"/>
              </a:rPr>
              <a:t> </a:t>
            </a:r>
            <a:r>
              <a:rPr lang="en-US" sz="3483" b="1" dirty="0" err="1">
                <a:solidFill>
                  <a:srgbClr val="000000"/>
                </a:solidFill>
                <a:latin typeface="Cloud Soft Bold"/>
                <a:ea typeface="Cloud Soft Bold"/>
                <a:cs typeface="Cloud Soft Bold"/>
                <a:sym typeface="Cloud Soft Bold"/>
              </a:rPr>
              <a:t>comme</a:t>
            </a:r>
            <a:r>
              <a:rPr lang="en-US" sz="3483" b="1" dirty="0">
                <a:solidFill>
                  <a:srgbClr val="000000"/>
                </a:solidFill>
                <a:latin typeface="Cloud Soft Bold"/>
                <a:ea typeface="Cloud Soft Bold"/>
                <a:cs typeface="Cloud Soft Bold"/>
                <a:sym typeface="Cloud Soft Bold"/>
              </a:rPr>
              <a:t> </a:t>
            </a:r>
            <a:r>
              <a:rPr lang="en-US" sz="3483" b="1" dirty="0" err="1">
                <a:solidFill>
                  <a:srgbClr val="000000"/>
                </a:solidFill>
                <a:latin typeface="Cloud Soft Bold"/>
                <a:ea typeface="Cloud Soft Bold"/>
                <a:cs typeface="Cloud Soft Bold"/>
                <a:sym typeface="Cloud Soft Bold"/>
              </a:rPr>
              <a:t>conséquences</a:t>
            </a:r>
            <a:r>
              <a:rPr lang="en-US" sz="3483" b="1" dirty="0">
                <a:solidFill>
                  <a:srgbClr val="000000"/>
                </a:solidFill>
                <a:latin typeface="Cloud Soft Bold"/>
                <a:ea typeface="Cloud Soft Bold"/>
                <a:cs typeface="Cloud Soft Bold"/>
                <a:sym typeface="Cloud Soft Bold"/>
              </a:rPr>
              <a:t> ? </a:t>
            </a: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61268"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725702" y="806351"/>
            <a:ext cx="16836596" cy="1268539"/>
          </a:xfrm>
          <a:prstGeom prst="rect">
            <a:avLst/>
          </a:prstGeom>
        </p:spPr>
        <p:txBody>
          <a:bodyPr lIns="0" tIns="0" rIns="0" bIns="0" rtlCol="0" anchor="t">
            <a:spAutoFit/>
          </a:bodyPr>
          <a:lstStyle/>
          <a:p>
            <a:pPr algn="l">
              <a:lnSpc>
                <a:spcPts val="2413"/>
              </a:lnSpc>
            </a:pPr>
            <a:r>
              <a:rPr lang="fr-CA" sz="1900" noProof="0" dirty="0">
                <a:solidFill>
                  <a:srgbClr val="000000"/>
                </a:solidFill>
                <a:latin typeface="Calibri (MS)"/>
                <a:ea typeface="Calibri (MS)"/>
                <a:cs typeface="Calibri (MS)"/>
                <a:sym typeface="Calibri (MS)"/>
              </a:rPr>
              <a:t>Lorsqu’on pense que les inégalités n’existent plus, il devient plus difficile de les reconnaître, de les nommer et d’agir pour les réduire. Cette perception peut donc aussi contribuer à les maintenir, en minimisant les différentes formes de discriminations que vivent encore les femmes.</a:t>
            </a:r>
          </a:p>
          <a:p>
            <a:pPr algn="l">
              <a:lnSpc>
                <a:spcPts val="2413"/>
              </a:lnSpc>
            </a:pPr>
            <a:r>
              <a:rPr lang="fr-CA" sz="1900" noProof="0" dirty="0">
                <a:solidFill>
                  <a:srgbClr val="000000"/>
                </a:solidFill>
                <a:latin typeface="Calibri (MS)"/>
                <a:ea typeface="Calibri (MS)"/>
                <a:cs typeface="Calibri (MS)"/>
                <a:sym typeface="Calibri (MS)"/>
              </a:rPr>
              <a:t>Voici quelques exemples pour mieux comprendre 👇</a:t>
            </a:r>
          </a:p>
          <a:p>
            <a:pPr algn="l">
              <a:lnSpc>
                <a:spcPts val="2540"/>
              </a:lnSpc>
            </a:pPr>
            <a:endParaRPr lang="en-US" sz="1900" dirty="0">
              <a:solidFill>
                <a:srgbClr val="000000"/>
              </a:solidFill>
              <a:latin typeface="Calibri (MS)"/>
              <a:ea typeface="Calibri (MS)"/>
              <a:cs typeface="Calibri (MS)"/>
              <a:sym typeface="Calibri (MS)"/>
            </a:endParaRPr>
          </a:p>
        </p:txBody>
      </p:sp>
      <p:sp>
        <p:nvSpPr>
          <p:cNvPr id="15" name="TextBox 15"/>
          <p:cNvSpPr txBox="1"/>
          <p:nvPr>
            <p:custDataLst>
              <p:tags r:id="rId7"/>
            </p:custDataLst>
          </p:nvPr>
        </p:nvSpPr>
        <p:spPr>
          <a:xfrm>
            <a:off x="725702" y="1897198"/>
            <a:ext cx="10755067" cy="7954293"/>
          </a:xfrm>
          <a:prstGeom prst="rect">
            <a:avLst/>
          </a:prstGeom>
        </p:spPr>
        <p:txBody>
          <a:bodyPr wrap="square" lIns="0" tIns="0" rIns="0" bIns="0" rtlCol="0" anchor="t">
            <a:spAutoFit/>
          </a:bodyPr>
          <a:lstStyle/>
          <a:p>
            <a:pPr marL="410208" lvl="1" indent="-205104" algn="just">
              <a:lnSpc>
                <a:spcPts val="2279"/>
              </a:lnSpc>
              <a:buFont typeface="Arial"/>
              <a:buChar char="•"/>
            </a:pPr>
            <a:r>
              <a:rPr lang="fr-CA" sz="1899" noProof="0" dirty="0">
                <a:solidFill>
                  <a:srgbClr val="000000"/>
                </a:solidFill>
                <a:latin typeface="Calibri (MS)"/>
                <a:ea typeface="Calibri (MS)"/>
                <a:cs typeface="Calibri (MS)"/>
                <a:sym typeface="Calibri (MS)"/>
              </a:rPr>
              <a:t>Même si les femmes ont légalement le droit de travailler et d’être rémunérées, elles continuent de faire une grande partie du travail domestique et de soins non rémunérés. Elles sont aussi davantage présentes dans des secteurs moins valorisés et moins bien payés. À cela s’ajoutent des obstacles comme les inégalités salariales, la précarité d’emploi, le harcèlement au travail ou encore la sous-représentation des femmes dans les postes de pouvoir. Ces réalités limitent l’accès à une véritable autonomie économique et influencent les possibilités professionnelles.</a:t>
            </a:r>
          </a:p>
          <a:p>
            <a:pPr algn="just">
              <a:lnSpc>
                <a:spcPts val="2279"/>
              </a:lnSpc>
            </a:pPr>
            <a:endParaRPr lang="fr-CA" sz="1899" noProof="0" dirty="0">
              <a:solidFill>
                <a:srgbClr val="000000"/>
              </a:solidFill>
              <a:latin typeface="Calibri (MS)"/>
              <a:ea typeface="Calibri (MS)"/>
              <a:cs typeface="Calibri (MS)"/>
              <a:sym typeface="Calibri (MS)"/>
            </a:endParaRPr>
          </a:p>
          <a:p>
            <a:pPr marL="410208" lvl="1" indent="-205104" algn="just">
              <a:lnSpc>
                <a:spcPts val="2279"/>
              </a:lnSpc>
              <a:buFont typeface="Arial"/>
              <a:buChar char="•"/>
            </a:pPr>
            <a:r>
              <a:rPr lang="fr-CA" sz="1899" noProof="0" dirty="0">
                <a:solidFill>
                  <a:srgbClr val="000000"/>
                </a:solidFill>
                <a:latin typeface="Calibri (MS)"/>
                <a:ea typeface="Calibri (MS)"/>
                <a:cs typeface="Calibri (MS)"/>
                <a:sym typeface="Calibri (MS)"/>
              </a:rPr>
              <a:t>Les femmes sont encore plus susceptibles de vivre certaines formes de violence, comme la violence conjugale, la violence sexuelle, la violence psychologique, le harcèlement ou le contrôle économique. Au Québec, en 2024, 28 560 personnes ont été victimes d’infractions contre la personne en contexte conjugal, dont 21 679 de femmes.</a:t>
            </a:r>
          </a:p>
          <a:p>
            <a:pPr algn="just">
              <a:lnSpc>
                <a:spcPts val="2279"/>
              </a:lnSpc>
            </a:pPr>
            <a:endParaRPr lang="fr-CA" sz="1899" noProof="0" dirty="0">
              <a:solidFill>
                <a:srgbClr val="000000"/>
              </a:solidFill>
              <a:latin typeface="Calibri (MS)"/>
              <a:ea typeface="Calibri (MS)"/>
              <a:cs typeface="Calibri (MS)"/>
              <a:sym typeface="Calibri (MS)"/>
            </a:endParaRPr>
          </a:p>
          <a:p>
            <a:pPr marL="410208" lvl="1" indent="-205104" algn="just">
              <a:lnSpc>
                <a:spcPts val="2279"/>
              </a:lnSpc>
              <a:buFont typeface="Arial"/>
              <a:buChar char="•"/>
            </a:pPr>
            <a:r>
              <a:rPr lang="fr-CA" sz="1899" noProof="0" dirty="0">
                <a:solidFill>
                  <a:srgbClr val="000000"/>
                </a:solidFill>
                <a:latin typeface="Calibri (MS)"/>
                <a:ea typeface="Calibri (MS)"/>
                <a:cs typeface="Calibri (MS)"/>
                <a:sym typeface="Calibri (MS)"/>
              </a:rPr>
              <a:t>Les inégalités entre les genres ne se manifestent pas seulement par des formes évidentes de discrimination, mais aussi par des mécanismes plus subtils. Par exemple, à travers des commentaires dégradants, du harcèlement ou des stéréotypes tels que l’idée que les filles seraient moins compétentes dans certains domaines. Elles peuvent aussi se manifester à travers certaines attentes ou règles qui semblent neutres, mais qui n’ont pas les mêmes effets pour tout le monde. Par exemple, les filles sont souvent encouragées à prendre des rôles d’aide ou d’organisation dans les travaux d’équipe, tandis que les garçons sont davantage valorisés lorsqu’ils prennent la parole ou s’imposent. De même, certaines exigences dans le monde du travail — comme la disponibilité constante ou les longues heures supplémentaires — peuvent désavantager les personnes qui assument davantage de responsabilités familiales – la plupart du temps les mères. Enfin, ces situations s’inscrivent dans un cadre plus large, c’est-à-dire que certaines inégalités sont liées à la manière dont la société et certaines institutions sont organisées. Ensemble, ces différentes formes de sexisme contribuent à maintenir des écarts entre les genres, même dans des contextes où l’égalité est officiellement reconnue.</a:t>
            </a:r>
          </a:p>
          <a:p>
            <a:pPr algn="just">
              <a:lnSpc>
                <a:spcPts val="2279"/>
              </a:lnSpc>
            </a:pPr>
            <a:endParaRPr lang="en-US" sz="1899" dirty="0">
              <a:solidFill>
                <a:srgbClr val="000000"/>
              </a:solidFill>
              <a:latin typeface="Calibri (MS)"/>
              <a:ea typeface="Calibri (MS)"/>
              <a:cs typeface="Calibri (MS)"/>
              <a:sym typeface="Calibri (MS)"/>
            </a:endParaRPr>
          </a:p>
          <a:p>
            <a:pPr algn="just">
              <a:lnSpc>
                <a:spcPts val="2279"/>
              </a:lnSpc>
            </a:pPr>
            <a:endParaRPr lang="en-US" sz="1899" dirty="0">
              <a:solidFill>
                <a:srgbClr val="000000"/>
              </a:solidFill>
              <a:latin typeface="Calibri (MS)"/>
              <a:ea typeface="Calibri (MS)"/>
              <a:cs typeface="Calibri (MS)"/>
              <a:sym typeface="Calibri (MS)"/>
            </a:endParaRPr>
          </a:p>
        </p:txBody>
      </p:sp>
      <p:grpSp>
        <p:nvGrpSpPr>
          <p:cNvPr id="16" name="Group 16"/>
          <p:cNvGrpSpPr/>
          <p:nvPr>
            <p:custDataLst>
              <p:tags r:id="rId8"/>
            </p:custDataLst>
          </p:nvPr>
        </p:nvGrpSpPr>
        <p:grpSpPr>
          <a:xfrm>
            <a:off x="11801130" y="1887940"/>
            <a:ext cx="6207015" cy="7592711"/>
            <a:chOff x="0" y="-12473"/>
            <a:chExt cx="1634769" cy="1999726"/>
          </a:xfrm>
        </p:grpSpPr>
        <p:sp>
          <p:nvSpPr>
            <p:cNvPr id="17" name="Freeform 17"/>
            <p:cNvSpPr/>
            <p:nvPr/>
          </p:nvSpPr>
          <p:spPr>
            <a:xfrm>
              <a:off x="0" y="0"/>
              <a:ext cx="1634769" cy="1923526"/>
            </a:xfrm>
            <a:custGeom>
              <a:avLst/>
              <a:gdLst/>
              <a:ahLst/>
              <a:cxnLst/>
              <a:rect l="l" t="t" r="r" b="b"/>
              <a:pathLst>
                <a:path w="1634769" h="1923526">
                  <a:moveTo>
                    <a:pt x="22451" y="0"/>
                  </a:moveTo>
                  <a:lnTo>
                    <a:pt x="1612318" y="0"/>
                  </a:lnTo>
                  <a:cubicBezTo>
                    <a:pt x="1624718" y="0"/>
                    <a:pt x="1634769" y="10052"/>
                    <a:pt x="1634769" y="22451"/>
                  </a:cubicBezTo>
                  <a:lnTo>
                    <a:pt x="1634769" y="1901075"/>
                  </a:lnTo>
                  <a:cubicBezTo>
                    <a:pt x="1634769" y="1907030"/>
                    <a:pt x="1632404" y="1912740"/>
                    <a:pt x="1628194" y="1916951"/>
                  </a:cubicBezTo>
                  <a:cubicBezTo>
                    <a:pt x="1623983" y="1921161"/>
                    <a:pt x="1618273" y="1923526"/>
                    <a:pt x="1612318" y="1923526"/>
                  </a:cubicBezTo>
                  <a:lnTo>
                    <a:pt x="22451" y="1923526"/>
                  </a:lnTo>
                  <a:cubicBezTo>
                    <a:pt x="16497" y="1923526"/>
                    <a:pt x="10786" y="1921161"/>
                    <a:pt x="6576" y="1916951"/>
                  </a:cubicBezTo>
                  <a:cubicBezTo>
                    <a:pt x="2365" y="1912740"/>
                    <a:pt x="0" y="1907030"/>
                    <a:pt x="0" y="1901075"/>
                  </a:cubicBezTo>
                  <a:lnTo>
                    <a:pt x="0" y="22451"/>
                  </a:lnTo>
                  <a:cubicBezTo>
                    <a:pt x="0" y="16497"/>
                    <a:pt x="2365" y="10786"/>
                    <a:pt x="6576" y="6576"/>
                  </a:cubicBezTo>
                  <a:cubicBezTo>
                    <a:pt x="10786" y="2365"/>
                    <a:pt x="16497" y="0"/>
                    <a:pt x="22451" y="0"/>
                  </a:cubicBezTo>
                  <a:close/>
                </a:path>
              </a:pathLst>
            </a:custGeom>
            <a:solidFill>
              <a:srgbClr val="3F4A9F"/>
            </a:solidFill>
          </p:spPr>
          <p:txBody>
            <a:bodyPr/>
            <a:lstStyle/>
            <a:p>
              <a:endParaRPr lang="fr-FR"/>
            </a:p>
          </p:txBody>
        </p:sp>
        <p:sp>
          <p:nvSpPr>
            <p:cNvPr id="18" name="TextBox 18"/>
            <p:cNvSpPr txBox="1"/>
            <p:nvPr/>
          </p:nvSpPr>
          <p:spPr>
            <a:xfrm>
              <a:off x="0" y="-12473"/>
              <a:ext cx="1634769" cy="1999726"/>
            </a:xfrm>
            <a:prstGeom prst="rect">
              <a:avLst/>
            </a:prstGeom>
          </p:spPr>
          <p:txBody>
            <a:bodyPr lIns="50800" tIns="50800" rIns="50800" bIns="50800" rtlCol="0" anchor="ctr"/>
            <a:lstStyle/>
            <a:p>
              <a:pPr algn="ctr">
                <a:lnSpc>
                  <a:spcPts val="2659"/>
                </a:lnSpc>
              </a:pPr>
              <a:r>
                <a:rPr lang="en-US" sz="1899" b="1" dirty="0">
                  <a:solidFill>
                    <a:srgbClr val="FFFFFF"/>
                  </a:solidFill>
                  <a:latin typeface="Calibri (MS) Bold"/>
                  <a:ea typeface="Calibri (MS) Bold"/>
                  <a:cs typeface="Calibri (MS) Bold"/>
                  <a:sym typeface="Calibri (MS) Bold"/>
                </a:rPr>
                <a:t>👉 Psst…</a:t>
              </a:r>
            </a:p>
            <a:p>
              <a:pPr algn="ctr">
                <a:lnSpc>
                  <a:spcPts val="2659"/>
                </a:lnSpc>
              </a:pPr>
              <a:endParaRPr lang="fr-CA" sz="1899" b="1" noProof="0" dirty="0">
                <a:solidFill>
                  <a:srgbClr val="FFFFFF"/>
                </a:solidFill>
                <a:latin typeface="Calibri (MS) Bold"/>
                <a:ea typeface="Calibri (MS) Bold"/>
                <a:cs typeface="Calibri (MS) Bold"/>
                <a:sym typeface="Calibri (MS) Bold"/>
              </a:endParaRPr>
            </a:p>
            <a:p>
              <a:pPr algn="ctr">
                <a:lnSpc>
                  <a:spcPts val="2380"/>
                </a:lnSpc>
              </a:pPr>
              <a:r>
                <a:rPr lang="fr-CA" sz="1700" noProof="0" dirty="0">
                  <a:solidFill>
                    <a:srgbClr val="FFFFFF"/>
                  </a:solidFill>
                  <a:latin typeface="Calibri (MS)"/>
                  <a:ea typeface="Calibri (MS)"/>
                  <a:cs typeface="Calibri (MS)"/>
                  <a:sym typeface="Calibri (MS)"/>
                </a:rPr>
                <a:t>Il est souvent plus facile de reconnaître une injustice lorsqu’on la vit directement. Lorsqu’on n’est pas personnellement touché, certaines situations peuvent sembler normales ou passer inaperçues. En grandissant dans une société où certaines inégalités existent déjà, on peut finir par les percevoir comme naturelles ou évidentes, parfois sans même s’en rendre compte.</a:t>
              </a:r>
            </a:p>
            <a:p>
              <a:pPr algn="ctr">
                <a:lnSpc>
                  <a:spcPts val="2380"/>
                </a:lnSpc>
              </a:pPr>
              <a:r>
                <a:rPr lang="fr-CA" sz="1700" noProof="0" dirty="0">
                  <a:solidFill>
                    <a:srgbClr val="FFFFFF"/>
                  </a:solidFill>
                  <a:latin typeface="Calibri (MS)"/>
                  <a:ea typeface="Calibri (MS)"/>
                  <a:cs typeface="Calibri (MS)"/>
                  <a:sym typeface="Calibri (MS)"/>
                </a:rPr>
                <a:t>Ainsi, une personne peut, sans intention de nuire, percevoir un genre comme plus compétent, plus sérieux ou plus agréable, et lui accorder inconsciemment un avantage, notamment lors d’une embauche. Si on lui fait remarquer cette situation, sa première réaction peut être de répondre : « Non, je ne suis pas sexiste. »</a:t>
              </a:r>
            </a:p>
            <a:p>
              <a:pPr algn="ctr">
                <a:lnSpc>
                  <a:spcPts val="2380"/>
                </a:lnSpc>
              </a:pPr>
              <a:r>
                <a:rPr lang="fr-CA" sz="1700" noProof="0" dirty="0">
                  <a:solidFill>
                    <a:srgbClr val="FFFFFF"/>
                  </a:solidFill>
                  <a:latin typeface="Calibri (MS)"/>
                  <a:ea typeface="Calibri (MS)"/>
                  <a:cs typeface="Calibri (MS)"/>
                  <a:sym typeface="Calibri (MS)"/>
                </a:rPr>
                <a:t>En réalité, certaines formes de sexisme sont conscientes et volontaires, comme les insultes ou le harcèlement. Mais d’autres s’exercent de manière plus subtile ou implicite. Elles peuvent influencer nos façons de parler, nos perceptions, nos décisions ou même nos préférences, parfois sans que nous en ayons pleinement conscience.</a:t>
              </a:r>
            </a:p>
            <a:p>
              <a:pPr algn="ctr">
                <a:lnSpc>
                  <a:spcPts val="2380"/>
                </a:lnSpc>
              </a:pPr>
              <a:r>
                <a:rPr lang="fr-CA" sz="1700" noProof="0" dirty="0">
                  <a:solidFill>
                    <a:srgbClr val="FFFFFF"/>
                  </a:solidFill>
                  <a:latin typeface="Calibri (MS)"/>
                  <a:ea typeface="Calibri (MS)"/>
                  <a:cs typeface="Calibri (MS)"/>
                  <a:sym typeface="Calibri (MS)"/>
                </a:rPr>
                <a:t>Pour développer de l’empathie et mieux comprendre ces réalités, il n’est pas nécessaire de les avoir vécues soi-même : écouter et prendre au sérieux la parole des personnes concernées constitue déjà une étape importante.</a:t>
              </a:r>
            </a:p>
            <a:p>
              <a:pPr algn="ctr">
                <a:lnSpc>
                  <a:spcPts val="2380"/>
                </a:lnSpc>
              </a:pPr>
              <a:endParaRPr lang="en-US" sz="1700" dirty="0">
                <a:solidFill>
                  <a:srgbClr val="FFFFFF"/>
                </a:solidFill>
                <a:latin typeface="Calibri (MS)"/>
                <a:ea typeface="Calibri (MS)"/>
                <a:cs typeface="Calibri (MS)"/>
                <a:sym typeface="Calibri (MS)"/>
              </a:endParaRPr>
            </a:p>
            <a:p>
              <a:pPr algn="ctr">
                <a:lnSpc>
                  <a:spcPts val="1960"/>
                </a:lnSpc>
                <a:spcBef>
                  <a:spcPct val="0"/>
                </a:spcBef>
              </a:pPr>
              <a:endParaRPr lang="en-US" sz="1700" dirty="0">
                <a:solidFill>
                  <a:srgbClr val="FFFFFF"/>
                </a:solidFill>
                <a:latin typeface="Calibri (MS)"/>
                <a:ea typeface="Calibri (MS)"/>
                <a:cs typeface="Calibri (MS)"/>
                <a:sym typeface="Calibri (MS)"/>
              </a:endParaRPr>
            </a:p>
          </p:txBody>
        </p:sp>
      </p:grpSp>
      <p:sp>
        <p:nvSpPr>
          <p:cNvPr id="14" name="ZoneTexte 13">
            <a:extLst>
              <a:ext uri="{FF2B5EF4-FFF2-40B4-BE49-F238E27FC236}">
                <a16:creationId xmlns:a16="http://schemas.microsoft.com/office/drawing/2014/main" id="{29373479-F3C9-5B45-4BB1-F27ADF64F252}"/>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1</a:t>
            </a:r>
          </a:p>
        </p:txBody>
      </p:sp>
      <p:sp>
        <p:nvSpPr>
          <p:cNvPr id="20" name="ZoneTexte 19">
            <a:extLst>
              <a:ext uri="{FF2B5EF4-FFF2-40B4-BE49-F238E27FC236}">
                <a16:creationId xmlns:a16="http://schemas.microsoft.com/office/drawing/2014/main" id="{BB733CDD-303B-F1D4-504A-8CB2CA3A8A43}"/>
              </a:ext>
            </a:extLst>
          </p:cNvPr>
          <p:cNvSpPr txBox="1"/>
          <p:nvPr>
            <p:custDataLst>
              <p:tags r:id="rId10"/>
            </p:custDataLst>
          </p:nvPr>
        </p:nvSpPr>
        <p:spPr>
          <a:xfrm>
            <a:off x="1067261" y="9579776"/>
            <a:ext cx="13811250" cy="923330"/>
          </a:xfrm>
          <a:prstGeom prst="rect">
            <a:avLst/>
          </a:prstGeom>
          <a:noFill/>
        </p:spPr>
        <p:txBody>
          <a:bodyPr wrap="square">
            <a:spAutoFit/>
          </a:bodyPr>
          <a:lstStyle/>
          <a:p>
            <a:r>
              <a:rPr lang="fr-FR" dirty="0"/>
              <a:t>Source :  </a:t>
            </a:r>
            <a:r>
              <a:rPr lang="fr-FR" dirty="0">
                <a:hlinkClick r:id="rId12"/>
              </a:rPr>
              <a:t>https://statistique.quebec.ca/vitrine/egalite/dimensions-egalite/violence/violence-contexte-conjugal</a:t>
            </a:r>
            <a:endParaRPr lang="fr-FR" dirty="0"/>
          </a:p>
          <a:p>
            <a:endParaRPr lang="fr-FR" dirty="0"/>
          </a:p>
          <a:p>
            <a:endParaRPr lang="fr-F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4175BCA-A4CE-8504-06BA-0E88E0F944A1}"/>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E3486CAE-219E-91C5-41E9-101E6474A92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00F623E6-EF83-3A11-5699-22A1BE1E687A}"/>
              </a:ext>
            </a:extLst>
          </p:cNvPr>
          <p:cNvGraphicFramePr>
            <a:graphicFrameLocks noGrp="1"/>
          </p:cNvGraphicFramePr>
          <p:nvPr>
            <p:custDataLst>
              <p:tags r:id="rId2"/>
            </p:custDataLst>
            <p:extLst>
              <p:ext uri="{D42A27DB-BD31-4B8C-83A1-F6EECF244321}">
                <p14:modId xmlns:p14="http://schemas.microsoft.com/office/powerpoint/2010/main" val="2601294731"/>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83E83582-03B0-9BC2-664B-2A7F93DFE3A5}"/>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7B739EBF-272B-A1D2-20D8-9F25F5423B73}"/>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5A116FD9-539A-6BAC-3DC7-CBFEE4D2D29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6A7D508C-4BDA-43E6-4536-D2B1097C68F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CE6A9CE3-B369-3C4F-335A-78F1B289755B}"/>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3F69B664-F2F1-62A6-C4A6-CD06AA3E1C9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311661E1-3AB2-FEC6-CC64-7278CC35F19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30397B94-8284-1AB7-443C-D0C3EF4B5DE7}"/>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D1F85C99-9680-D3BA-8C1A-D717C7BF0D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4F3E6457-9E78-83E1-940B-B40251312F2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57AF610E-87BA-2E3A-0A7F-36D44DE2F0F6}"/>
              </a:ext>
            </a:extLst>
          </p:cNvPr>
          <p:cNvSpPr txBox="1"/>
          <p:nvPr>
            <p:custDataLst>
              <p:tags r:id="rId7"/>
            </p:custDataLst>
          </p:nvPr>
        </p:nvSpPr>
        <p:spPr>
          <a:xfrm>
            <a:off x="1178633" y="216598"/>
            <a:ext cx="1102699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165CF006-58F7-6461-D4F5-151340FCF841}"/>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extLst>
      <p:ext uri="{BB962C8B-B14F-4D97-AF65-F5344CB8AC3E}">
        <p14:creationId xmlns:p14="http://schemas.microsoft.com/office/powerpoint/2010/main" val="31828487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92C4355-612C-F3DD-E774-33DC82AA771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35EEC012-AFE9-1141-BD35-8CBB4070F809}"/>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54C0F520-0AAB-CC47-8A28-3163B3BE9D71}"/>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06E171FA-541F-1716-2D06-3CC4D89B29E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8D8B6F3B-ECCB-4215-CC55-C26369379C8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6C2D28F5-0D12-FA2C-0E4B-A125491F2F0C}"/>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ECC35678-02B1-5615-CEE2-6EAEBA8D11F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C0284069-D57A-0345-AEAC-661E974917D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D4870636-142D-D9C7-6DF8-5F8B120DD01C}"/>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D2EBAA3A-B394-1E4A-BD52-F03C9A801B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67811549-8FCC-AE47-A9DC-EB6C0315F5D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0CF91926-3839-B14E-007B-441B6C069978}"/>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FC6AEE9A-8123-2EEB-3F8A-2F1AFE273884}"/>
              </a:ext>
            </a:extLst>
          </p:cNvPr>
          <p:cNvSpPr txBox="1"/>
          <p:nvPr>
            <p:custDataLst>
              <p:tags r:id="rId6"/>
            </p:custDataLst>
          </p:nvPr>
        </p:nvSpPr>
        <p:spPr>
          <a:xfrm>
            <a:off x="1158950" y="603567"/>
            <a:ext cx="16633828" cy="10176760"/>
          </a:xfrm>
          <a:prstGeom prst="rect">
            <a:avLst/>
          </a:prstGeom>
        </p:spPr>
        <p:txBody>
          <a:bodyPr wrap="square" lIns="0" tIns="0" rIns="0" bIns="0" rtlCol="0" anchor="t">
            <a:spAutoFit/>
          </a:bodyPr>
          <a:lstStyle/>
          <a:p>
            <a:pPr marL="0" marR="0" lvl="0" indent="0" algn="l" defTabSz="914400" rtl="0" eaLnBrk="1" fontAlgn="auto" latinLnBrk="0" hangingPunct="1">
              <a:lnSpc>
                <a:spcPts val="2380"/>
              </a:lnSpc>
              <a:spcBef>
                <a:spcPts val="0"/>
              </a:spcBef>
              <a:spcAft>
                <a:spcPts val="0"/>
              </a:spcAft>
              <a:buClrTx/>
              <a:buSzTx/>
              <a:buFontTx/>
              <a:buNone/>
              <a:tabLst/>
              <a:defRPr/>
            </a:pPr>
            <a:endParaRPr kumimoji="0" lang="fr-CA" b="0" i="0" u="none" strike="noStrike" kern="1200" cap="none" spc="0" normalizeH="0" baseline="0" noProof="0" dirty="0">
              <a:ln>
                <a:noFill/>
              </a:ln>
              <a:solidFill>
                <a:prstClr val="black"/>
              </a:solidFill>
              <a:effectLst/>
              <a:uLnTx/>
              <a:uFillTx/>
              <a:ea typeface="+mn-ea"/>
              <a:cs typeface="+mn-cs"/>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ACB05C09-EE9E-F446-7220-C9B85EDD6907}"/>
              </a:ext>
            </a:extLst>
          </p:cNvPr>
          <p:cNvGrpSpPr/>
          <p:nvPr>
            <p:custDataLst>
              <p:tags r:id="rId7"/>
            </p:custDataLst>
          </p:nvPr>
        </p:nvGrpSpPr>
        <p:grpSpPr>
          <a:xfrm>
            <a:off x="13396167" y="3652345"/>
            <a:ext cx="4266361" cy="1885493"/>
            <a:chOff x="0" y="0"/>
            <a:chExt cx="1123651" cy="496591"/>
          </a:xfrm>
        </p:grpSpPr>
        <p:sp>
          <p:nvSpPr>
            <p:cNvPr id="15" name="Freeform 15">
              <a:extLst>
                <a:ext uri="{FF2B5EF4-FFF2-40B4-BE49-F238E27FC236}">
                  <a16:creationId xmlns:a16="http://schemas.microsoft.com/office/drawing/2014/main" id="{0F41B9DC-DE34-8BDF-5755-B63826AF3285}"/>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E2808034-3615-5B1D-E58B-F243D80072CF}"/>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08A51BE6-E9CE-A99B-5708-E65F9F3764C2}"/>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77EC9D45-25CE-B048-0CB3-A2107B25C88A}"/>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5</a:t>
            </a:r>
          </a:p>
        </p:txBody>
      </p:sp>
      <p:sp>
        <p:nvSpPr>
          <p:cNvPr id="21" name="TextBox 18">
            <a:extLst>
              <a:ext uri="{FF2B5EF4-FFF2-40B4-BE49-F238E27FC236}">
                <a16:creationId xmlns:a16="http://schemas.microsoft.com/office/drawing/2014/main" id="{DEFFD904-5A32-89CC-3CA5-DEBC94979F89}"/>
              </a:ext>
            </a:extLst>
          </p:cNvPr>
          <p:cNvSpPr txBox="1"/>
          <p:nvPr>
            <p:custDataLst>
              <p:tags r:id="rId10"/>
            </p:custDataLst>
          </p:nvPr>
        </p:nvSpPr>
        <p:spPr>
          <a:xfrm>
            <a:off x="13545704" y="3748705"/>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28875867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430764" y="79470"/>
            <a:ext cx="16080063" cy="1155637"/>
          </a:xfrm>
          <a:prstGeom prst="rect">
            <a:avLst/>
          </a:prstGeom>
        </p:spPr>
        <p:txBody>
          <a:bodyPr lIns="0" tIns="0" rIns="0" bIns="0" rtlCol="0" anchor="t">
            <a:spAutoFit/>
          </a:bodyPr>
          <a:lstStyle/>
          <a:p>
            <a:pPr algn="ctr">
              <a:lnSpc>
                <a:spcPts val="2737"/>
              </a:lnSpc>
            </a:pPr>
            <a:r>
              <a:rPr lang="fr-CA" sz="2300" b="1" noProof="0" dirty="0">
                <a:solidFill>
                  <a:srgbClr val="000000"/>
                </a:solidFill>
                <a:latin typeface="Calibri (MS) Bold"/>
                <a:ea typeface="Calibri (MS) Bold"/>
                <a:cs typeface="Calibri (MS) Bold"/>
                <a:sym typeface="Calibri (MS) Bold"/>
              </a:rPr>
              <a:t>.</a:t>
            </a:r>
          </a:p>
          <a:p>
            <a:pPr algn="ctr">
              <a:lnSpc>
                <a:spcPts val="2975"/>
              </a:lnSpc>
            </a:pPr>
            <a:r>
              <a:rPr lang="fr-CA" sz="2500" b="1" noProof="0" dirty="0">
                <a:solidFill>
                  <a:srgbClr val="000000"/>
                </a:solidFill>
                <a:latin typeface="Calibri (MS) Bold"/>
                <a:ea typeface="Calibri (MS) Bold"/>
                <a:cs typeface="Calibri (MS) Bold"/>
                <a:sym typeface="Calibri (MS) Bold"/>
              </a:rPr>
              <a:t> Mythe 5 – intersectionnalité : </a:t>
            </a:r>
          </a:p>
          <a:p>
            <a:pPr algn="ctr">
              <a:lnSpc>
                <a:spcPts val="3094"/>
              </a:lnSpc>
            </a:pPr>
            <a:r>
              <a:rPr lang="fr-CA" sz="2600" noProof="0" dirty="0">
                <a:solidFill>
                  <a:srgbClr val="000000"/>
                </a:solidFill>
                <a:latin typeface="Calibri (MS)"/>
                <a:ea typeface="Calibri (MS)"/>
                <a:cs typeface="Calibri (MS)"/>
                <a:sym typeface="Calibri (MS)"/>
              </a:rPr>
              <a:t>« Tu les changeras pas : c’est des gars, ils sont comme ça. Fais-toi-en pas. </a:t>
            </a:r>
            <a:r>
              <a:rPr lang="en-US" sz="2600" dirty="0">
                <a:solidFill>
                  <a:srgbClr val="000000"/>
                </a:solidFill>
                <a:latin typeface="Calibri (MS)"/>
                <a:ea typeface="Calibri (MS)"/>
                <a:cs typeface="Calibri (MS)"/>
                <a:sym typeface="Calibri (MS)"/>
              </a:rPr>
              <a:t>»</a:t>
            </a:r>
          </a:p>
        </p:txBody>
      </p:sp>
      <p:sp>
        <p:nvSpPr>
          <p:cNvPr id="4" name="AutoShape 4"/>
          <p:cNvSpPr/>
          <p:nvPr>
            <p:custDataLst>
              <p:tags r:id="rId3"/>
            </p:custDataLst>
          </p:nvPr>
        </p:nvSpPr>
        <p:spPr>
          <a:xfrm>
            <a:off x="5143068" y="1515627"/>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196679" y="2095500"/>
            <a:ext cx="16827245" cy="7691914"/>
          </a:xfrm>
          <a:prstGeom prst="rect">
            <a:avLst/>
          </a:prstGeom>
        </p:spPr>
        <p:txBody>
          <a:bodyPr lIns="0" tIns="0" rIns="0" bIns="0" rtlCol="0" anchor="t">
            <a:spAutoFit/>
          </a:bodyPr>
          <a:lstStyle/>
          <a:p>
            <a:pPr algn="l">
              <a:lnSpc>
                <a:spcPts val="2462"/>
              </a:lnSpc>
              <a:spcBef>
                <a:spcPct val="0"/>
              </a:spcBef>
            </a:pPr>
            <a:r>
              <a:rPr lang="fr-CA" sz="2052" noProof="0" dirty="0">
                <a:solidFill>
                  <a:srgbClr val="000000"/>
                </a:solidFill>
                <a:latin typeface="Calibri (MS)"/>
                <a:ea typeface="Calibri (MS)"/>
                <a:cs typeface="Calibri (MS)"/>
                <a:sym typeface="Calibri (MS)"/>
              </a:rPr>
              <a:t>Comme vous l’avez probablement lu lors de l’analyse de votre mythe, les attentes de genre peuvent créer des pressions importantes chez les hommes. Comme mentionné plus tôt, ces pressions peuvent les rendre plus vulnérables à la détresse psychologique et au suicide.</a:t>
            </a:r>
          </a:p>
          <a:p>
            <a:pPr algn="l">
              <a:lnSpc>
                <a:spcPts val="2462"/>
              </a:lnSpc>
              <a:spcBef>
                <a:spcPct val="0"/>
              </a:spcBef>
            </a:pPr>
            <a:r>
              <a:rPr lang="fr-CA" sz="2052" noProof="0" dirty="0">
                <a:solidFill>
                  <a:srgbClr val="000000"/>
                </a:solidFill>
                <a:latin typeface="Calibri (MS)"/>
                <a:ea typeface="Calibri (MS)"/>
                <a:cs typeface="Calibri (MS)"/>
                <a:sym typeface="Calibri (MS)"/>
              </a:rPr>
              <a:t>Toutefois, lorsqu’on adopte une lunette intersectionnelle, on peut constater que certains groupes sont encore plus à risque. Au Canada, les hommes autochtones ainsi que les personnes appartenant à des minorités sexuelles et de genre présentent des taux plus élevés de comportements suicidaires.</a:t>
            </a:r>
          </a:p>
          <a:p>
            <a:pPr algn="l">
              <a:lnSpc>
                <a:spcPts val="2462"/>
              </a:lnSpc>
              <a:spcBef>
                <a:spcPct val="0"/>
              </a:spcBef>
            </a:pPr>
            <a:r>
              <a:rPr lang="fr-CA" sz="2052" noProof="0" dirty="0">
                <a:solidFill>
                  <a:srgbClr val="000000"/>
                </a:solidFill>
                <a:latin typeface="Calibri (MS)"/>
                <a:ea typeface="Calibri (MS)"/>
                <a:cs typeface="Calibri (MS)"/>
                <a:sym typeface="Calibri (MS)"/>
              </a:rPr>
              <a:t>Par exemple, les personnes appartenant à des minorités sexuelles (p. ex., gais, bisexuels ou queer) sont jusqu’à six fois plus susceptibles d’avoir des idées suicidaires que les hommes hétérosexuels. De plus, les tentatives de suicide sont environ dix fois plus fréquentes chez les jeunes hommes inuits que chez les jeunes hommes non autochtones.</a:t>
            </a:r>
          </a:p>
          <a:p>
            <a:pPr algn="l">
              <a:lnSpc>
                <a:spcPts val="2462"/>
              </a:lnSpc>
              <a:spcBef>
                <a:spcPct val="0"/>
              </a:spcBef>
            </a:pPr>
            <a:r>
              <a:rPr lang="fr-CA" sz="2052" noProof="0" dirty="0">
                <a:solidFill>
                  <a:srgbClr val="000000"/>
                </a:solidFill>
                <a:latin typeface="Calibri (MS)"/>
                <a:ea typeface="Calibri (MS)"/>
                <a:cs typeface="Calibri (MS)"/>
                <a:sym typeface="Calibri (MS)"/>
              </a:rPr>
              <a:t>La situation devient encore plus préoccupante lorsqu’on sait que ces mêmes groupes sont aussi plus susceptibles de vivre de la discrimination, de la violence médicale ou certaines injustices systémiques dans la prise en charge de leur santé, ce qui peut créer des obstacles supplémentaires à l’accès à l’aide et aux services.</a:t>
            </a:r>
          </a:p>
          <a:p>
            <a:pPr algn="l">
              <a:lnSpc>
                <a:spcPts val="2462"/>
              </a:lnSpc>
              <a:spcBef>
                <a:spcPct val="0"/>
              </a:spcBef>
            </a:pPr>
            <a:endParaRPr lang="fr-CA" sz="2052" noProof="0" dirty="0">
              <a:solidFill>
                <a:srgbClr val="000000"/>
              </a:solidFill>
              <a:latin typeface="Calibri (MS)"/>
              <a:ea typeface="Calibri (MS)"/>
              <a:cs typeface="Calibri (MS)"/>
              <a:sym typeface="Calibri (MS)"/>
            </a:endParaRPr>
          </a:p>
          <a:p>
            <a:pPr algn="l">
              <a:lnSpc>
                <a:spcPts val="2462"/>
              </a:lnSpc>
              <a:spcBef>
                <a:spcPct val="0"/>
              </a:spcBef>
            </a:pPr>
            <a:r>
              <a:rPr lang="fr-CA" sz="2052" noProof="0" dirty="0">
                <a:solidFill>
                  <a:srgbClr val="000000"/>
                </a:solidFill>
                <a:latin typeface="Calibri (MS)"/>
                <a:ea typeface="Calibri (MS)"/>
                <a:cs typeface="Calibri (MS)"/>
                <a:sym typeface="Calibri (MS)"/>
              </a:rPr>
              <a:t>Toutefois, si les femmes meurent moins par suicide, cela ne veut pas dire qu’elles vont mieux. Les recherches montrent qu’elles vivent d’autres formes de difficultés liées aux inégalités de genre. Elles sont d’ailleurs plus nombreuses à déclarer de la détresse psychologique, ainsi que des symptômes d’anxiété ou de dépression. Elles continuent aussi d’assumer une plus grande part des tâches domestiques et du travail de soin, ce qui peut avoir des effets importants sur leur santé et leur bien-être. Cela est encore plus marqué pour certaines femmes aux intersections. Par exemple, les femmes racisées ou immigrantes peuvent vivre davantage de stress ou de détresse psychologique en raison de la discrimination et d’autres obstacles sociaux. Des données canadiennes montrent d’ailleurs que les personnes racisées qui vivent de la discrimination sont presque deux fois plus nombreuses à déclarer une mauvaise santé mentale.</a:t>
            </a:r>
          </a:p>
          <a:p>
            <a:pPr algn="l">
              <a:lnSpc>
                <a:spcPts val="2942"/>
              </a:lnSpc>
              <a:spcBef>
                <a:spcPct val="0"/>
              </a:spcBef>
            </a:pPr>
            <a:endParaRPr lang="en-US" sz="2052" dirty="0">
              <a:solidFill>
                <a:srgbClr val="000000"/>
              </a:solidFill>
              <a:latin typeface="Calibri (MS)"/>
              <a:ea typeface="Calibri (MS)"/>
              <a:cs typeface="Calibri (MS)"/>
              <a:sym typeface="Calibri (MS)"/>
            </a:endParaRPr>
          </a:p>
          <a:p>
            <a:pPr algn="l">
              <a:lnSpc>
                <a:spcPts val="2702"/>
              </a:lnSpc>
              <a:spcBef>
                <a:spcPct val="0"/>
              </a:spcBef>
            </a:pPr>
            <a:endParaRPr lang="en-US" sz="2052" dirty="0">
              <a:solidFill>
                <a:srgbClr val="000000"/>
              </a:solidFill>
              <a:latin typeface="Calibri (MS)"/>
              <a:ea typeface="Calibri (MS)"/>
              <a:cs typeface="Calibri (MS)"/>
              <a:sym typeface="Calibri (MS)"/>
            </a:endParaRPr>
          </a:p>
          <a:p>
            <a:pPr algn="l">
              <a:lnSpc>
                <a:spcPts val="2342"/>
              </a:lnSpc>
              <a:spcBef>
                <a:spcPct val="0"/>
              </a:spcBef>
            </a:pPr>
            <a:endParaRPr lang="en-US" sz="2052" dirty="0">
              <a:solidFill>
                <a:srgbClr val="000000"/>
              </a:solidFill>
              <a:latin typeface="Calibri (MS)"/>
              <a:ea typeface="Calibri (MS)"/>
              <a:cs typeface="Calibri (MS)"/>
              <a:sym typeface="Calibri (MS)"/>
            </a:endParaRPr>
          </a:p>
          <a:p>
            <a:pPr algn="r">
              <a:lnSpc>
                <a:spcPts val="1502"/>
              </a:lnSpc>
              <a:spcBef>
                <a:spcPct val="0"/>
              </a:spcBef>
            </a:pPr>
            <a:r>
              <a:rPr lang="en-US" sz="1252" dirty="0">
                <a:solidFill>
                  <a:srgbClr val="000000"/>
                </a:solidFill>
                <a:latin typeface="Calibri (MS)"/>
                <a:ea typeface="Calibri (MS)"/>
                <a:cs typeface="Calibri (MS)"/>
                <a:sym typeface="Calibri (MS)"/>
              </a:rPr>
              <a:t>Sources: </a:t>
            </a:r>
            <a:r>
              <a:rPr lang="en-US" sz="1252" dirty="0">
                <a:solidFill>
                  <a:srgbClr val="000000"/>
                </a:solidFill>
                <a:latin typeface="Calibri (MS)"/>
                <a:ea typeface="Calibri (MS)"/>
                <a:cs typeface="Calibri (MS)"/>
                <a:sym typeface="Calibri (MS)"/>
                <a:hlinkClick r:id="rId10"/>
              </a:rPr>
              <a:t>commissionsantementale.ca/wp-content/uploads/2022/07/La-sante-mentale-et-le-suicide-chez-les-hommes-au-Canada-Faits-saillants.pdf.</a:t>
            </a:r>
            <a:r>
              <a:rPr lang="en-US" sz="1252" dirty="0">
                <a:solidFill>
                  <a:srgbClr val="000000"/>
                </a:solidFill>
                <a:latin typeface="Calibri (MS)"/>
                <a:ea typeface="Calibri (MS)"/>
                <a:cs typeface="Calibri (MS)"/>
                <a:sym typeface="Calibri (MS)"/>
              </a:rPr>
              <a:t> - </a:t>
            </a:r>
            <a:r>
              <a:rPr lang="en-US" sz="1252" dirty="0">
                <a:solidFill>
                  <a:srgbClr val="000000"/>
                </a:solidFill>
                <a:latin typeface="Calibri (MS)"/>
                <a:ea typeface="Calibri (MS)"/>
                <a:cs typeface="Calibri (MS)"/>
                <a:sym typeface="Calibri (MS)"/>
                <a:hlinkClick r:id="rId11"/>
              </a:rPr>
              <a:t>www.150.statcan.gc.ca/n1/pub/75-006-x/2025001/article/00009 </a:t>
            </a:r>
            <a:endParaRPr lang="en-US" sz="1252" dirty="0">
              <a:solidFill>
                <a:srgbClr val="000000"/>
              </a:solidFill>
              <a:latin typeface="Calibri (MS)"/>
              <a:ea typeface="Calibri (MS)"/>
              <a:cs typeface="Calibri (MS)"/>
              <a:sym typeface="Calibri (MS)"/>
            </a:endParaRPr>
          </a:p>
          <a:p>
            <a:pPr algn="l">
              <a:lnSpc>
                <a:spcPts val="2942"/>
              </a:lnSpc>
              <a:spcBef>
                <a:spcPct val="0"/>
              </a:spcBef>
            </a:pPr>
            <a:endParaRPr lang="en-US" sz="1252" dirty="0">
              <a:solidFill>
                <a:srgbClr val="000000"/>
              </a:solidFill>
              <a:latin typeface="Calibri (MS)"/>
              <a:ea typeface="Calibri (MS)"/>
              <a:cs typeface="Calibri (MS)"/>
              <a:sym typeface="Calibri (MS)"/>
            </a:endParaRPr>
          </a:p>
          <a:p>
            <a:pPr algn="l">
              <a:lnSpc>
                <a:spcPts val="2942"/>
              </a:lnSpc>
              <a:spcBef>
                <a:spcPct val="0"/>
              </a:spcBef>
            </a:pPr>
            <a:endParaRPr lang="en-US" sz="1252" dirty="0">
              <a:solidFill>
                <a:srgbClr val="000000"/>
              </a:solidFill>
              <a:latin typeface="Calibri (MS)"/>
              <a:ea typeface="Calibri (MS)"/>
              <a:cs typeface="Calibri (MS)"/>
              <a:sym typeface="Calibri (MS)"/>
            </a:endParaRPr>
          </a:p>
          <a:p>
            <a:pPr algn="ctr">
              <a:lnSpc>
                <a:spcPts val="2577"/>
              </a:lnSpc>
              <a:spcBef>
                <a:spcPct val="0"/>
              </a:spcBef>
            </a:pPr>
            <a:endParaRPr lang="en-US" sz="1252" dirty="0">
              <a:solidFill>
                <a:srgbClr val="000000"/>
              </a:solidFill>
              <a:latin typeface="Calibri (MS)"/>
              <a:ea typeface="Calibri (MS)"/>
              <a:cs typeface="Calibri (MS)"/>
              <a:sym typeface="Calibri (MS)"/>
            </a:endParaRPr>
          </a:p>
        </p:txBody>
      </p:sp>
      <p:sp>
        <p:nvSpPr>
          <p:cNvPr id="15" name="ZoneTexte 14">
            <a:extLst>
              <a:ext uri="{FF2B5EF4-FFF2-40B4-BE49-F238E27FC236}">
                <a16:creationId xmlns:a16="http://schemas.microsoft.com/office/drawing/2014/main" id="{0D845263-D3E1-3960-6AF2-8428813EED58}"/>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BA0BFD1A-202A-D78C-795A-DE206D869A5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938BD96-7B03-F641-9E1A-C88F8DCAAD5B}"/>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42A88D44-DA18-743C-F0EB-AAC1A04EAB79}"/>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DD0DE30F-BAEC-88D8-E03A-460A3B71245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9BE2B98A-241E-785C-3C61-5CE719FEDA8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9054C1D8-4D27-5595-164E-B84A1830307B}"/>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FBD3CEB5-06A7-AE33-F085-EE3E6E0BC4E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B7F79113-07D8-AD0A-6F4B-157C144C0CF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FE18C2E1-2CF3-A619-6E4B-6E5017EA8300}"/>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82C7DEE6-CC13-F456-269B-21C4142CFED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DFBCB1BA-0825-CD39-206D-5CCE8949024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52BC69A1-F61B-D480-7558-EB799606B0F5}"/>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A3FFBAA5-8A27-0E7F-D06E-9E363EB28F9C}"/>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57B02E88-0937-0BD9-6484-43F68FDDED81}"/>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8EA0C048-0296-7980-191C-E1C6DF7AFBBD}"/>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4CBBA267-F56A-9FFC-F6DA-771E69C57088}"/>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B5D33F32-EAEE-21BA-334B-FC85F19A74D0}"/>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608F5CF5-A5AC-D048-24E4-2EE6D7114233}"/>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09A5923D-56BF-9082-B441-D4D56D359E5E}"/>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A9819C36-9585-BA3A-FD3B-122734408067}"/>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F1E67757-B339-205D-A58E-29DB0851CC3D}"/>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4370AA67-E708-1630-D169-6E843FB40CC7}"/>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8319BA34-D1AC-6DD3-C5A7-847D4F33E367}"/>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CB1A2C80-6EDE-7466-526E-B3DA537491D7}"/>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A4682DEF-7D47-EEA0-2308-92CE06DD56F3}"/>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264F04B0-B262-7758-37E4-D9A28C73C4EB}"/>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BC315317-DB46-4DE6-99A9-71941CC6B22A}"/>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D8D25F6D-996D-58FD-9E88-5643C583EB21}"/>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7CDEB974-B777-CFE8-BAB3-4EE8EBBEAF5B}"/>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C8FF0065-0E8B-B9A6-60AE-91EB9C6159DE}"/>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51E0C7B2-42C3-A755-A7AC-99D5FED04BEF}"/>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5B165CF0-F01F-3899-69B8-B32C72018186}"/>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51B9240B-E98C-5DB6-321B-9355BFFF5457}"/>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4297A776-376D-53B8-A1CD-121926CE3150}"/>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BAE2F367-44C7-33FA-5B5B-B4B7AF2E9538}"/>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C3E78290-9028-AE55-4D57-2BF6AD10F260}"/>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DA7CB989-73A0-7C3C-8548-9EAEA753502F}"/>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C715F57D-B543-30E0-D8A1-8924E16C7CBC}"/>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532BE781-2EAC-9323-C595-DFB54E10C7CA}"/>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ED91741F-6804-1D2A-FC29-EDA6ADE0044C}"/>
              </a:ext>
            </a:extLst>
          </p:cNvPr>
          <p:cNvSpPr txBox="1"/>
          <p:nvPr>
            <p:custDataLst>
              <p:tags r:id="rId12"/>
            </p:custDataLst>
          </p:nvPr>
        </p:nvSpPr>
        <p:spPr>
          <a:xfrm>
            <a:off x="16939075" y="124541"/>
            <a:ext cx="1876654" cy="461665"/>
          </a:xfrm>
          <a:prstGeom prst="rect">
            <a:avLst/>
          </a:prstGeom>
          <a:noFill/>
        </p:spPr>
        <p:txBody>
          <a:bodyPr wrap="square" rtlCol="0">
            <a:spAutoFit/>
          </a:bodyPr>
          <a:lstStyle/>
          <a:p>
            <a:r>
              <a:rPr lang="fr-CA" sz="2400" dirty="0"/>
              <a:t>Mythe 5</a:t>
            </a:r>
          </a:p>
        </p:txBody>
      </p:sp>
    </p:spTree>
    <p:extLst>
      <p:ext uri="{BB962C8B-B14F-4D97-AF65-F5344CB8AC3E}">
        <p14:creationId xmlns:p14="http://schemas.microsoft.com/office/powerpoint/2010/main" val="3189054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352975" y="2628887"/>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6</a:t>
            </a:r>
          </a:p>
        </p:txBody>
      </p:sp>
      <p:sp>
        <p:nvSpPr>
          <p:cNvPr id="35" name="TextBox 35"/>
          <p:cNvSpPr txBox="1"/>
          <p:nvPr>
            <p:custDataLst>
              <p:tags r:id="rId12"/>
            </p:custDataLst>
          </p:nvPr>
        </p:nvSpPr>
        <p:spPr>
          <a:xfrm>
            <a:off x="5501600" y="5134266"/>
            <a:ext cx="6823831" cy="1198879"/>
          </a:xfrm>
          <a:prstGeom prst="rect">
            <a:avLst/>
          </a:prstGeom>
        </p:spPr>
        <p:txBody>
          <a:bodyPr lIns="0" tIns="0" rIns="0" bIns="0" rtlCol="0" anchor="t">
            <a:spAutoFit/>
          </a:bodyPr>
          <a:lstStyle/>
          <a:p>
            <a:pPr algn="ctr">
              <a:lnSpc>
                <a:spcPts val="3220"/>
              </a:lnSpc>
            </a:pPr>
            <a:r>
              <a:rPr lang="en-US" sz="2300">
                <a:solidFill>
                  <a:srgbClr val="FFFFFF"/>
                </a:solidFill>
                <a:latin typeface="Cloud Soft"/>
                <a:ea typeface="Cloud Soft"/>
                <a:cs typeface="Cloud Soft"/>
                <a:sym typeface="Cloud Soft"/>
              </a:rPr>
              <a:t> « Le sexisme touche autant les hommes que les femmes. »</a:t>
            </a:r>
          </a:p>
          <a:p>
            <a:pPr algn="ctr">
              <a:lnSpc>
                <a:spcPts val="3220"/>
              </a:lnSpc>
            </a:pPr>
            <a:endParaRPr lang="en-US" sz="2300">
              <a:solidFill>
                <a:srgbClr val="FFFFFF"/>
              </a:solidFill>
              <a:latin typeface="Cloud Soft"/>
              <a:ea typeface="Cloud Soft"/>
              <a:cs typeface="Cloud Soft"/>
              <a:sym typeface="Cloud Sof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4935200" y="5333334"/>
            <a:ext cx="1639775" cy="1402776"/>
          </a:xfrm>
          <a:custGeom>
            <a:avLst/>
            <a:gdLst/>
            <a:ahLst/>
            <a:cxnLst/>
            <a:rect l="l" t="t" r="r" b="b"/>
            <a:pathLst>
              <a:path w="1277515" h="1156151">
                <a:moveTo>
                  <a:pt x="0" y="0"/>
                </a:moveTo>
                <a:lnTo>
                  <a:pt x="1277515" y="0"/>
                </a:lnTo>
                <a:lnTo>
                  <a:pt x="1277515" y="1156151"/>
                </a:lnTo>
                <a:lnTo>
                  <a:pt x="0" y="1156151"/>
                </a:lnTo>
                <a:lnTo>
                  <a:pt x="0" y="0"/>
                </a:lnTo>
                <a:close/>
              </a:path>
            </a:pathLst>
          </a:custGeom>
          <a:blipFill>
            <a:blip r:embed="rId12"/>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4" name="TextBox 4"/>
          <p:cNvSpPr txBox="1"/>
          <p:nvPr>
            <p:custDataLst>
              <p:tags r:id="rId3"/>
            </p:custDataLst>
          </p:nvPr>
        </p:nvSpPr>
        <p:spPr>
          <a:xfrm>
            <a:off x="863305" y="193361"/>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5" name="Group 5"/>
          <p:cNvGrpSpPr/>
          <p:nvPr>
            <p:custDataLst>
              <p:tags r:id="rId4"/>
            </p:custDataLst>
          </p:nvPr>
        </p:nvGrpSpPr>
        <p:grpSpPr>
          <a:xfrm>
            <a:off x="74243"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74243"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74243"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863306" y="1062161"/>
            <a:ext cx="17165221" cy="5677836"/>
          </a:xfrm>
          <a:prstGeom prst="rect">
            <a:avLst/>
          </a:prstGeom>
        </p:spPr>
        <p:txBody>
          <a:bodyPr wrap="square" lIns="0" tIns="0" rIns="0" bIns="0" rtlCol="0" anchor="t">
            <a:spAutoFit/>
          </a:bodyPr>
          <a:lstStyle/>
          <a:p>
            <a:pPr algn="l">
              <a:lnSpc>
                <a:spcPts val="2283"/>
              </a:lnSpc>
            </a:pPr>
            <a:endParaRPr dirty="0"/>
          </a:p>
          <a:p>
            <a:pPr algn="l">
              <a:lnSpc>
                <a:spcPts val="2283"/>
              </a:lnSpc>
            </a:pPr>
            <a:r>
              <a:rPr lang="fr-CA" noProof="0" dirty="0">
                <a:solidFill>
                  <a:srgbClr val="000000"/>
                </a:solidFill>
                <a:ea typeface="Calibri (MS)"/>
                <a:cs typeface="Calibri (MS)"/>
                <a:sym typeface="Calibri (MS)"/>
              </a:rPr>
              <a:t>Ce mythe affirme que les inégalités liées au </a:t>
            </a:r>
            <a:r>
              <a:rPr lang="fr-CA" dirty="0">
                <a:solidFill>
                  <a:srgbClr val="000000"/>
                </a:solidFill>
                <a:ea typeface="Calibri (MS)"/>
                <a:cs typeface="Calibri (MS)"/>
                <a:sym typeface="Calibri (MS)"/>
              </a:rPr>
              <a:t>genre</a:t>
            </a:r>
            <a:r>
              <a:rPr lang="fr-CA" noProof="0" dirty="0">
                <a:solidFill>
                  <a:srgbClr val="000000"/>
                </a:solidFill>
                <a:ea typeface="Calibri (MS)"/>
                <a:cs typeface="Calibri (MS)"/>
                <a:sym typeface="Calibri (MS)"/>
              </a:rPr>
              <a:t> affecteraient les hommes et les femmes de manière équivalente. Il laisse entendre que le sexisme serait symétrique et que parler spécifiquement des inégalités vécues par les femmes exagérerait la situation. Cette idée peut sembler plausible parce que certaines expériences individuelles montrent que les garçons et les hommes subissent aussi des désavantages liés aux stéréotypes de genre. Par exemple, les garçons peuvent être découragés d’exprimer leurs émotions, moqués s’ils choisissent des métiers traditionnellement associés aux femmes, ou subir des pressions liées à la performance et à la virilité.</a:t>
            </a:r>
          </a:p>
          <a:p>
            <a:pPr>
              <a:lnSpc>
                <a:spcPts val="2283"/>
              </a:lnSpc>
            </a:pPr>
            <a:r>
              <a:rPr lang="fr-CA" noProof="0" dirty="0">
                <a:solidFill>
                  <a:srgbClr val="000000"/>
                </a:solidFill>
                <a:ea typeface="Calibri (MS)"/>
                <a:cs typeface="Calibri (MS)"/>
                <a:sym typeface="Calibri (MS)"/>
              </a:rPr>
              <a:t>Ces réalités sont bien réelles et relèvent des stéréotypes de genre, qui imposent des attentes différentes selon</a:t>
            </a:r>
            <a:r>
              <a:rPr lang="fr-CA" dirty="0">
                <a:solidFill>
                  <a:srgbClr val="000000"/>
                </a:solidFill>
                <a:ea typeface="Calibri (MS)"/>
                <a:cs typeface="Calibri (MS)"/>
                <a:sym typeface="Calibri (MS)"/>
              </a:rPr>
              <a:t> le sexe et le genre.</a:t>
            </a:r>
            <a:r>
              <a:rPr lang="fr-CA" noProof="0" dirty="0">
                <a:solidFill>
                  <a:srgbClr val="000000"/>
                </a:solidFill>
                <a:ea typeface="Calibri (MS)"/>
                <a:cs typeface="Calibri (MS)"/>
                <a:sym typeface="Calibri (MS)"/>
              </a:rPr>
              <a:t> Comme ces contraintes existent des deux côtés, certaines personnes en concluent que le sexisme affecte « autant » les hommes que les femmes.</a:t>
            </a:r>
          </a:p>
          <a:p>
            <a:pPr algn="l">
              <a:lnSpc>
                <a:spcPts val="2283"/>
              </a:lnSpc>
            </a:pPr>
            <a:endParaRPr lang="fr-CA" noProof="0" dirty="0">
              <a:solidFill>
                <a:srgbClr val="000000"/>
              </a:solidFill>
              <a:ea typeface="Calibri (MS)"/>
              <a:cs typeface="Calibri (MS)"/>
              <a:sym typeface="Calibri (MS)"/>
            </a:endParaRPr>
          </a:p>
          <a:p>
            <a:pPr algn="l">
              <a:lnSpc>
                <a:spcPts val="2283"/>
              </a:lnSpc>
            </a:pPr>
            <a:r>
              <a:rPr lang="fr-CA" noProof="0" dirty="0">
                <a:solidFill>
                  <a:srgbClr val="000000"/>
                </a:solidFill>
                <a:ea typeface="Calibri (MS)"/>
                <a:cs typeface="Calibri (MS)"/>
                <a:sym typeface="Calibri (MS)"/>
              </a:rPr>
              <a:t>Certaines personnes peuvent aussi avoir l’impression que les hommes sont aujourd’hui autant touchés par le sexisme. Par exemple, lorsque les femmes prennent davantage la parole, dénoncent des injustices ou critiquent certains comportements, cela peut être perçu comme une attaque contre les hommes, ou comme une forme de « sexisme envers eux ».</a:t>
            </a:r>
          </a:p>
          <a:p>
            <a:pPr algn="l">
              <a:lnSpc>
                <a:spcPts val="2283"/>
              </a:lnSpc>
            </a:pPr>
            <a:endParaRPr lang="fr-CA" noProof="0" dirty="0">
              <a:solidFill>
                <a:srgbClr val="000000"/>
              </a:solidFill>
              <a:ea typeface="Calibri (MS)"/>
              <a:cs typeface="Calibri (MS)"/>
              <a:sym typeface="Calibri (MS)"/>
            </a:endParaRPr>
          </a:p>
          <a:p>
            <a:pPr algn="l">
              <a:lnSpc>
                <a:spcPts val="2283"/>
              </a:lnSpc>
            </a:pPr>
            <a:r>
              <a:rPr lang="fr-CA" noProof="0" dirty="0">
                <a:solidFill>
                  <a:srgbClr val="000000"/>
                </a:solidFill>
                <a:ea typeface="Calibri (MS)"/>
                <a:cs typeface="Calibri (MS)"/>
                <a:sym typeface="Calibri (MS)"/>
              </a:rPr>
              <a:t>Cependant, le sexisme ne se limite pas à des paroles ou à des conflits entre individus. Il renvoie aussi à des inégalités plus larges dans la société, liées aux rapports de pouvoir entre les groupes.</a:t>
            </a:r>
          </a:p>
          <a:p>
            <a:pPr algn="l">
              <a:lnSpc>
                <a:spcPts val="1449"/>
              </a:lnSpc>
            </a:pPr>
            <a:endParaRPr lang="en-US" dirty="0">
              <a:solidFill>
                <a:srgbClr val="000000"/>
              </a:solidFill>
              <a:ea typeface="Calibri (MS)"/>
              <a:cs typeface="Calibri (MS)"/>
              <a:sym typeface="Calibri (MS)"/>
            </a:endParaRPr>
          </a:p>
          <a:p>
            <a:pPr algn="l">
              <a:lnSpc>
                <a:spcPts val="1449"/>
              </a:lnSpc>
            </a:pPr>
            <a:endParaRPr lang="en-US" dirty="0">
              <a:solidFill>
                <a:srgbClr val="000000"/>
              </a:solidFill>
              <a:ea typeface="Calibri (MS)"/>
              <a:cs typeface="Calibri (MS)"/>
              <a:sym typeface="Calibri (MS)"/>
            </a:endParaRPr>
          </a:p>
          <a:p>
            <a:pPr algn="l">
              <a:lnSpc>
                <a:spcPts val="1669"/>
              </a:lnSpc>
            </a:pPr>
            <a:endParaRPr lang="en-US" dirty="0">
              <a:solidFill>
                <a:srgbClr val="000000"/>
              </a:solidFill>
              <a:ea typeface="Calibri (MS)"/>
              <a:cs typeface="Calibri (MS)"/>
              <a:sym typeface="Calibri (MS)"/>
            </a:endParaRPr>
          </a:p>
          <a:p>
            <a:pPr algn="l">
              <a:lnSpc>
                <a:spcPts val="1669"/>
              </a:lnSpc>
            </a:pPr>
            <a:endParaRPr lang="en-US" dirty="0">
              <a:solidFill>
                <a:srgbClr val="000000"/>
              </a:solidFill>
              <a:ea typeface="Calibri (MS)"/>
              <a:cs typeface="Calibri (MS)"/>
              <a:sym typeface="Calibri (MS)"/>
            </a:endParaRPr>
          </a:p>
          <a:p>
            <a:pPr algn="l">
              <a:lnSpc>
                <a:spcPts val="1669"/>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p:txBody>
      </p:sp>
      <p:sp>
        <p:nvSpPr>
          <p:cNvPr id="15" name="TextBox 15"/>
          <p:cNvSpPr txBox="1"/>
          <p:nvPr>
            <p:custDataLst>
              <p:tags r:id="rId8"/>
            </p:custDataLst>
          </p:nvPr>
        </p:nvSpPr>
        <p:spPr>
          <a:xfrm>
            <a:off x="827538" y="4839309"/>
            <a:ext cx="10208257" cy="4743450"/>
          </a:xfrm>
          <a:prstGeom prst="rect">
            <a:avLst/>
          </a:prstGeom>
        </p:spPr>
        <p:txBody>
          <a:bodyPr lIns="0" tIns="0" rIns="0" bIns="0" rtlCol="0" anchor="t">
            <a:spAutoFit/>
          </a:bodyPr>
          <a:lstStyle/>
          <a:p>
            <a:pPr algn="just">
              <a:lnSpc>
                <a:spcPts val="2760"/>
              </a:lnSpc>
            </a:pPr>
            <a:endParaRPr dirty="0"/>
          </a:p>
          <a:p>
            <a:pPr algn="just">
              <a:lnSpc>
                <a:spcPts val="2640"/>
              </a:lnSpc>
            </a:pPr>
            <a:r>
              <a:rPr lang="fr-CA" noProof="0" dirty="0">
                <a:solidFill>
                  <a:srgbClr val="000000"/>
                </a:solidFill>
                <a:ea typeface="Calibri (MS)"/>
                <a:cs typeface="Calibri (MS)"/>
                <a:sym typeface="Calibri (MS)"/>
              </a:rPr>
              <a:t>Cette perception repose toutefois sur une confusion entre deux niveaux. Elle peut aussi mener à mettre sur le même plan misogynie et misandrie, comme si elles avaient le même poids social, ce qui contribue à brouiller la compréhension des inégalités.</a:t>
            </a:r>
          </a:p>
          <a:p>
            <a:pPr algn="just">
              <a:lnSpc>
                <a:spcPts val="2640"/>
              </a:lnSpc>
            </a:pPr>
            <a:endParaRPr lang="fr-CA" noProof="0" dirty="0">
              <a:solidFill>
                <a:srgbClr val="000000"/>
              </a:solidFill>
              <a:ea typeface="Calibri (MS)"/>
              <a:cs typeface="Calibri (MS)"/>
              <a:sym typeface="Calibri (MS)"/>
            </a:endParaRPr>
          </a:p>
          <a:p>
            <a:pPr algn="just">
              <a:lnSpc>
                <a:spcPts val="2640"/>
              </a:lnSpc>
            </a:pPr>
            <a:r>
              <a:rPr lang="fr-CA" noProof="0" dirty="0">
                <a:solidFill>
                  <a:srgbClr val="000000"/>
                </a:solidFill>
                <a:ea typeface="Calibri (MS)"/>
                <a:cs typeface="Calibri (MS)"/>
                <a:sym typeface="Calibri (MS)"/>
              </a:rPr>
              <a:t>Il est donc important de distinguer :</a:t>
            </a:r>
          </a:p>
          <a:p>
            <a:pPr algn="just">
              <a:lnSpc>
                <a:spcPts val="2640"/>
              </a:lnSpc>
            </a:pPr>
            <a:endParaRPr lang="fr-CA" noProof="0" dirty="0">
              <a:solidFill>
                <a:srgbClr val="000000"/>
              </a:solidFill>
              <a:ea typeface="Calibri (MS)"/>
              <a:cs typeface="Calibri (MS)"/>
              <a:sym typeface="Calibri (MS)"/>
            </a:endParaRPr>
          </a:p>
          <a:p>
            <a:pPr marL="474981" lvl="1" indent="-237491" algn="just">
              <a:lnSpc>
                <a:spcPts val="2640"/>
              </a:lnSpc>
              <a:buFont typeface="Arial"/>
              <a:buChar char="•"/>
            </a:pPr>
            <a:r>
              <a:rPr lang="fr-CA" noProof="0" dirty="0">
                <a:solidFill>
                  <a:srgbClr val="000000"/>
                </a:solidFill>
                <a:ea typeface="Calibri (MS)"/>
                <a:cs typeface="Calibri (MS)"/>
                <a:sym typeface="Calibri (MS)"/>
              </a:rPr>
              <a:t>Les stéréotypes de genre, qui peuvent toucher tout le monde.</a:t>
            </a:r>
          </a:p>
          <a:p>
            <a:pPr marL="474981" lvl="1" indent="-237491" algn="just">
              <a:lnSpc>
                <a:spcPts val="2640"/>
              </a:lnSpc>
              <a:buFont typeface="Arial"/>
              <a:buChar char="•"/>
            </a:pPr>
            <a:r>
              <a:rPr lang="fr-CA" noProof="0" dirty="0">
                <a:solidFill>
                  <a:srgbClr val="000000"/>
                </a:solidFill>
                <a:ea typeface="Calibri (MS)"/>
                <a:cs typeface="Calibri (MS)"/>
                <a:sym typeface="Calibri (MS)"/>
              </a:rPr>
              <a:t>Le sexisme comme système d’inégalités, qui renvoie à des rapports de pouvoir historiquement défavorables aux femmes.</a:t>
            </a:r>
          </a:p>
          <a:p>
            <a:pPr algn="just">
              <a:lnSpc>
                <a:spcPts val="2640"/>
              </a:lnSpc>
            </a:pPr>
            <a:endParaRPr lang="fr-CA" noProof="0" dirty="0">
              <a:solidFill>
                <a:srgbClr val="000000"/>
              </a:solidFill>
              <a:ea typeface="Calibri (MS)"/>
              <a:cs typeface="Calibri (MS)"/>
              <a:sym typeface="Calibri (MS)"/>
            </a:endParaRPr>
          </a:p>
          <a:p>
            <a:pPr algn="just">
              <a:lnSpc>
                <a:spcPts val="2640"/>
              </a:lnSpc>
            </a:pPr>
            <a:r>
              <a:rPr lang="fr-CA" noProof="0" dirty="0">
                <a:solidFill>
                  <a:srgbClr val="000000"/>
                </a:solidFill>
                <a:ea typeface="Calibri (MS)"/>
                <a:cs typeface="Calibri (MS)"/>
                <a:sym typeface="Calibri (MS)"/>
              </a:rPr>
              <a:t>La confusion entre ces deux niveaux contribue à installer et à maintenir le mythe.</a:t>
            </a:r>
          </a:p>
          <a:p>
            <a:pPr algn="just">
              <a:lnSpc>
                <a:spcPts val="2760"/>
              </a:lnSpc>
            </a:pPr>
            <a:endParaRPr lang="en-US" dirty="0">
              <a:solidFill>
                <a:srgbClr val="000000"/>
              </a:solidFill>
              <a:ea typeface="Calibri (MS)"/>
              <a:cs typeface="Calibri (MS)"/>
              <a:sym typeface="Calibri (MS)"/>
            </a:endParaRPr>
          </a:p>
          <a:p>
            <a:pPr algn="just">
              <a:lnSpc>
                <a:spcPts val="2760"/>
              </a:lnSpc>
              <a:spcBef>
                <a:spcPct val="0"/>
              </a:spcBef>
            </a:pPr>
            <a:endParaRPr lang="en-US" dirty="0">
              <a:solidFill>
                <a:srgbClr val="000000"/>
              </a:solidFill>
              <a:ea typeface="Calibri (MS)"/>
              <a:cs typeface="Calibri (MS)"/>
              <a:sym typeface="Calibri (MS)"/>
            </a:endParaRPr>
          </a:p>
        </p:txBody>
      </p:sp>
      <p:grpSp>
        <p:nvGrpSpPr>
          <p:cNvPr id="16" name="Group 16"/>
          <p:cNvGrpSpPr/>
          <p:nvPr>
            <p:custDataLst>
              <p:tags r:id="rId9"/>
            </p:custDataLst>
          </p:nvPr>
        </p:nvGrpSpPr>
        <p:grpSpPr>
          <a:xfrm>
            <a:off x="11184038" y="6804354"/>
            <a:ext cx="6901639" cy="3023785"/>
            <a:chOff x="0" y="-38100"/>
            <a:chExt cx="1817716" cy="807279"/>
          </a:xfrm>
        </p:grpSpPr>
        <p:sp>
          <p:nvSpPr>
            <p:cNvPr id="17" name="Freeform 17"/>
            <p:cNvSpPr/>
            <p:nvPr/>
          </p:nvSpPr>
          <p:spPr>
            <a:xfrm>
              <a:off x="0" y="-18220"/>
              <a:ext cx="1817716" cy="769179"/>
            </a:xfrm>
            <a:custGeom>
              <a:avLst/>
              <a:gdLst/>
              <a:ahLst/>
              <a:cxnLst/>
              <a:rect l="l" t="t" r="r" b="b"/>
              <a:pathLst>
                <a:path w="1817716" h="769179">
                  <a:moveTo>
                    <a:pt x="13461" y="0"/>
                  </a:moveTo>
                  <a:lnTo>
                    <a:pt x="1804255" y="0"/>
                  </a:lnTo>
                  <a:cubicBezTo>
                    <a:pt x="1807825" y="0"/>
                    <a:pt x="1811249" y="1418"/>
                    <a:pt x="1813773" y="3943"/>
                  </a:cubicBezTo>
                  <a:cubicBezTo>
                    <a:pt x="1816297" y="6467"/>
                    <a:pt x="1817716" y="9891"/>
                    <a:pt x="1817716" y="13461"/>
                  </a:cubicBezTo>
                  <a:lnTo>
                    <a:pt x="1817716" y="755718"/>
                  </a:lnTo>
                  <a:cubicBezTo>
                    <a:pt x="1817716" y="759288"/>
                    <a:pt x="1816297" y="762712"/>
                    <a:pt x="1813773" y="765236"/>
                  </a:cubicBezTo>
                  <a:cubicBezTo>
                    <a:pt x="1811249" y="767760"/>
                    <a:pt x="1807825" y="769179"/>
                    <a:pt x="1804255" y="769179"/>
                  </a:cubicBezTo>
                  <a:lnTo>
                    <a:pt x="13461" y="769179"/>
                  </a:lnTo>
                  <a:cubicBezTo>
                    <a:pt x="9891" y="769179"/>
                    <a:pt x="6467" y="767760"/>
                    <a:pt x="3943" y="765236"/>
                  </a:cubicBezTo>
                  <a:cubicBezTo>
                    <a:pt x="1418" y="762712"/>
                    <a:pt x="0" y="759288"/>
                    <a:pt x="0" y="755718"/>
                  </a:cubicBezTo>
                  <a:lnTo>
                    <a:pt x="0" y="13461"/>
                  </a:lnTo>
                  <a:cubicBezTo>
                    <a:pt x="0" y="9891"/>
                    <a:pt x="1418" y="6467"/>
                    <a:pt x="3943" y="3943"/>
                  </a:cubicBezTo>
                  <a:cubicBezTo>
                    <a:pt x="6467" y="1418"/>
                    <a:pt x="9891" y="0"/>
                    <a:pt x="13461" y="0"/>
                  </a:cubicBezTo>
                  <a:close/>
                </a:path>
              </a:pathLst>
            </a:custGeom>
            <a:solidFill>
              <a:srgbClr val="3F4A9F"/>
            </a:solidFill>
            <a:ln w="38100" cap="sq">
              <a:solidFill>
                <a:srgbClr val="FFFFFF"/>
              </a:solidFill>
              <a:prstDash val="solid"/>
              <a:miter/>
            </a:ln>
          </p:spPr>
          <p:txBody>
            <a:bodyPr/>
            <a:lstStyle/>
            <a:p>
              <a:endParaRPr lang="fr-FR"/>
            </a:p>
          </p:txBody>
        </p:sp>
        <p:sp>
          <p:nvSpPr>
            <p:cNvPr id="18" name="TextBox 18"/>
            <p:cNvSpPr txBox="1"/>
            <p:nvPr/>
          </p:nvSpPr>
          <p:spPr>
            <a:xfrm>
              <a:off x="0" y="-38100"/>
              <a:ext cx="1817716" cy="807279"/>
            </a:xfrm>
            <a:prstGeom prst="rect">
              <a:avLst/>
            </a:prstGeom>
          </p:spPr>
          <p:txBody>
            <a:bodyPr lIns="50800" tIns="50800" rIns="50800" bIns="50800" rtlCol="0" anchor="ctr"/>
            <a:lstStyle/>
            <a:p>
              <a:pPr algn="ctr">
                <a:lnSpc>
                  <a:spcPts val="2279"/>
                </a:lnSpc>
              </a:pPr>
              <a:r>
                <a:rPr lang="en-US" sz="1899" b="1" dirty="0" err="1">
                  <a:solidFill>
                    <a:srgbClr val="FFFFFF"/>
                  </a:solidFill>
                  <a:latin typeface="Calibri (MS) Bold"/>
                  <a:ea typeface="Calibri (MS) Bold"/>
                  <a:cs typeface="Calibri (MS) Bold"/>
                  <a:sym typeface="Calibri (MS) Bold"/>
                </a:rPr>
                <a:t>Saviez</a:t>
              </a:r>
              <a:r>
                <a:rPr lang="en-US" sz="1899" b="1" dirty="0">
                  <a:solidFill>
                    <a:srgbClr val="FFFFFF"/>
                  </a:solidFill>
                  <a:latin typeface="Calibri (MS) Bold"/>
                  <a:ea typeface="Calibri (MS) Bold"/>
                  <a:cs typeface="Calibri (MS) Bold"/>
                  <a:sym typeface="Calibri (MS) Bold"/>
                </a:rPr>
                <a:t>-vous </a:t>
              </a:r>
              <a:r>
                <a:rPr lang="en-US" sz="1899" b="1" dirty="0" err="1">
                  <a:solidFill>
                    <a:srgbClr val="FFFFFF"/>
                  </a:solidFill>
                  <a:latin typeface="Calibri (MS) Bold"/>
                  <a:ea typeface="Calibri (MS) Bold"/>
                  <a:cs typeface="Calibri (MS) Bold"/>
                  <a:sym typeface="Calibri (MS) Bold"/>
                </a:rPr>
                <a:t>que</a:t>
              </a:r>
              <a:r>
                <a:rPr lang="en-US" sz="1899" b="1" dirty="0">
                  <a:solidFill>
                    <a:srgbClr val="FFFFFF"/>
                  </a:solidFill>
                  <a:latin typeface="Calibri (MS) Bold"/>
                  <a:ea typeface="Calibri (MS) Bold"/>
                  <a:cs typeface="Calibri (MS) Bold"/>
                  <a:sym typeface="Calibri (MS) Bold"/>
                </a:rPr>
                <a:t> ... </a:t>
              </a:r>
            </a:p>
            <a:p>
              <a:pPr algn="ctr">
                <a:lnSpc>
                  <a:spcPts val="2160"/>
                </a:lnSpc>
              </a:pPr>
              <a:endParaRPr lang="en-US" sz="1899" b="1" dirty="0">
                <a:solidFill>
                  <a:srgbClr val="FFFFFF"/>
                </a:solidFill>
                <a:latin typeface="Calibri (MS) Bold"/>
                <a:ea typeface="Calibri (MS) Bold"/>
                <a:cs typeface="Calibri (MS) Bold"/>
                <a:sym typeface="Calibri (MS) Bold"/>
              </a:endParaRPr>
            </a:p>
            <a:p>
              <a:pPr algn="ctr">
                <a:lnSpc>
                  <a:spcPts val="2160"/>
                </a:lnSpc>
              </a:pPr>
              <a:r>
                <a:rPr lang="en-US" sz="1800" dirty="0" err="1">
                  <a:solidFill>
                    <a:srgbClr val="FFFFFF"/>
                  </a:solidFill>
                  <a:latin typeface="Calibri (MS)"/>
                  <a:ea typeface="Calibri (MS)"/>
                  <a:cs typeface="Calibri (MS)"/>
                  <a:sym typeface="Calibri (MS)"/>
                </a:rPr>
                <a:t>Selon</a:t>
              </a:r>
              <a:r>
                <a:rPr lang="en-US" sz="1800" dirty="0">
                  <a:solidFill>
                    <a:srgbClr val="FFFFFF"/>
                  </a:solidFill>
                  <a:latin typeface="Calibri (MS)"/>
                  <a:ea typeface="Calibri (MS)"/>
                  <a:cs typeface="Calibri (MS)"/>
                  <a:sym typeface="Calibri (MS)"/>
                </a:rPr>
                <a:t> le Forum </a:t>
              </a:r>
              <a:r>
                <a:rPr lang="en-US" sz="1800" dirty="0" err="1">
                  <a:solidFill>
                    <a:srgbClr val="FFFFFF"/>
                  </a:solidFill>
                  <a:latin typeface="Calibri (MS)"/>
                  <a:ea typeface="Calibri (MS)"/>
                  <a:cs typeface="Calibri (MS)"/>
                  <a:sym typeface="Calibri (MS)"/>
                </a:rPr>
                <a:t>économique</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mondial</a:t>
              </a:r>
              <a:r>
                <a:rPr lang="en-US" sz="1800" dirty="0">
                  <a:solidFill>
                    <a:srgbClr val="FFFFFF"/>
                  </a:solidFill>
                  <a:latin typeface="Calibri (MS)"/>
                  <a:ea typeface="Calibri (MS)"/>
                  <a:cs typeface="Calibri (MS)"/>
                  <a:sym typeface="Calibri (MS)"/>
                </a:rPr>
                <a:t>, au </a:t>
              </a:r>
              <a:r>
                <a:rPr lang="en-US" sz="1800" dirty="0" err="1">
                  <a:solidFill>
                    <a:srgbClr val="FFFFFF"/>
                  </a:solidFill>
                  <a:latin typeface="Calibri (MS)"/>
                  <a:ea typeface="Calibri (MS)"/>
                  <a:cs typeface="Calibri (MS)"/>
                  <a:sym typeface="Calibri (MS)"/>
                </a:rPr>
                <a:t>rythme</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actuel</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l’égalité</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complète</a:t>
              </a:r>
              <a:r>
                <a:rPr lang="en-US" sz="1800" dirty="0">
                  <a:solidFill>
                    <a:srgbClr val="FFFFFF"/>
                  </a:solidFill>
                  <a:latin typeface="Calibri (MS)"/>
                  <a:ea typeface="Calibri (MS)"/>
                  <a:cs typeface="Calibri (MS)"/>
                  <a:sym typeface="Calibri (MS)"/>
                </a:rPr>
                <a:t> entre les femmes et les hommes dans le monde </a:t>
              </a:r>
              <a:r>
                <a:rPr lang="en-US" sz="1800" dirty="0" err="1">
                  <a:solidFill>
                    <a:srgbClr val="FFFFFF"/>
                  </a:solidFill>
                  <a:latin typeface="Calibri (MS)"/>
                  <a:ea typeface="Calibri (MS)"/>
                  <a:cs typeface="Calibri (MS)"/>
                  <a:sym typeface="Calibri (MS)"/>
                </a:rPr>
                <a:t>pourrait</a:t>
              </a:r>
              <a:r>
                <a:rPr lang="en-US" sz="1800" dirty="0">
                  <a:solidFill>
                    <a:srgbClr val="FFFFFF"/>
                  </a:solidFill>
                  <a:latin typeface="Calibri (MS)"/>
                  <a:ea typeface="Calibri (MS)"/>
                  <a:cs typeface="Calibri (MS)"/>
                  <a:sym typeface="Calibri (MS)"/>
                </a:rPr>
                <a:t> prendre plus de 100 ans.</a:t>
              </a:r>
            </a:p>
            <a:p>
              <a:pPr algn="ctr">
                <a:lnSpc>
                  <a:spcPts val="2160"/>
                </a:lnSpc>
              </a:pPr>
              <a:endParaRPr lang="en-US" sz="1800" dirty="0">
                <a:solidFill>
                  <a:srgbClr val="FFFFFF"/>
                </a:solidFill>
                <a:latin typeface="Calibri (MS)"/>
                <a:ea typeface="Calibri (MS)"/>
                <a:cs typeface="Calibri (MS)"/>
                <a:sym typeface="Calibri (MS)"/>
              </a:endParaRPr>
            </a:p>
            <a:p>
              <a:pPr algn="ctr">
                <a:lnSpc>
                  <a:spcPts val="2160"/>
                </a:lnSpc>
              </a:pPr>
              <a:endParaRPr lang="en-US" sz="1800" dirty="0">
                <a:solidFill>
                  <a:srgbClr val="FFFFFF"/>
                </a:solidFill>
                <a:latin typeface="Calibri (MS)"/>
                <a:ea typeface="Calibri (MS)"/>
                <a:cs typeface="Calibri (MS)"/>
                <a:sym typeface="Calibri (MS)"/>
              </a:endParaRPr>
            </a:p>
            <a:p>
              <a:pPr algn="ctr">
                <a:lnSpc>
                  <a:spcPts val="1320"/>
                </a:lnSpc>
              </a:pPr>
              <a:r>
                <a:rPr lang="en-US" sz="1100" dirty="0">
                  <a:solidFill>
                    <a:srgbClr val="FFFFFF"/>
                  </a:solidFill>
                  <a:latin typeface="Calibri (MS)"/>
                  <a:ea typeface="Calibri (MS)"/>
                  <a:cs typeface="Calibri (MS)"/>
                  <a:sym typeface="Calibri (MS)"/>
                </a:rPr>
                <a:t>Source : </a:t>
              </a:r>
              <a:r>
                <a:rPr lang="en-US" sz="1100" dirty="0">
                  <a:solidFill>
                    <a:srgbClr val="FFFFFF"/>
                  </a:solidFill>
                  <a:latin typeface="Calibri (MS)"/>
                  <a:ea typeface="Calibri (MS)"/>
                  <a:cs typeface="Calibri (MS)"/>
                  <a:sym typeface="Calibri (MS)"/>
                  <a:hlinkClick r:id="rId13"/>
                </a:rPr>
                <a:t>https://www.weforum.org/publications/global-gender-gap-report-2023/</a:t>
              </a:r>
              <a:endParaRPr lang="en-US" sz="1100" dirty="0">
                <a:solidFill>
                  <a:srgbClr val="FFFFFF"/>
                </a:solidFill>
                <a:latin typeface="Calibri (MS)"/>
                <a:ea typeface="Calibri (MS)"/>
                <a:cs typeface="Calibri (MS)"/>
                <a:sym typeface="Calibri (MS)"/>
              </a:endParaRPr>
            </a:p>
            <a:p>
              <a:pPr algn="l">
                <a:lnSpc>
                  <a:spcPts val="2160"/>
                </a:lnSpc>
              </a:pPr>
              <a:endParaRPr lang="en-US" sz="1100" dirty="0">
                <a:solidFill>
                  <a:srgbClr val="FFFFFF"/>
                </a:solidFill>
                <a:latin typeface="Calibri (MS)"/>
                <a:ea typeface="Calibri (MS)"/>
                <a:cs typeface="Calibri (MS)"/>
                <a:sym typeface="Calibri (MS)"/>
              </a:endParaRPr>
            </a:p>
          </p:txBody>
        </p:sp>
      </p:grpSp>
      <p:sp>
        <p:nvSpPr>
          <p:cNvPr id="19" name="ZoneTexte 18">
            <a:extLst>
              <a:ext uri="{FF2B5EF4-FFF2-40B4-BE49-F238E27FC236}">
                <a16:creationId xmlns:a16="http://schemas.microsoft.com/office/drawing/2014/main" id="{6F439A23-A51D-FDEB-D289-52F88C15A4C2}"/>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2532472" y="2456934"/>
            <a:ext cx="13223057" cy="6971586"/>
            <a:chOff x="0" y="0"/>
            <a:chExt cx="3482616" cy="1836138"/>
          </a:xfrm>
        </p:grpSpPr>
        <p:sp>
          <p:nvSpPr>
            <p:cNvPr id="27" name="Freeform 27"/>
            <p:cNvSpPr/>
            <p:nvPr/>
          </p:nvSpPr>
          <p:spPr>
            <a:xfrm>
              <a:off x="0" y="0"/>
              <a:ext cx="3482616" cy="1836138"/>
            </a:xfrm>
            <a:custGeom>
              <a:avLst/>
              <a:gdLst/>
              <a:ahLst/>
              <a:cxnLst/>
              <a:rect l="l" t="t" r="r" b="b"/>
              <a:pathLst>
                <a:path w="3482616" h="1836138">
                  <a:moveTo>
                    <a:pt x="7026" y="0"/>
                  </a:moveTo>
                  <a:lnTo>
                    <a:pt x="3475590" y="0"/>
                  </a:lnTo>
                  <a:cubicBezTo>
                    <a:pt x="3477453" y="0"/>
                    <a:pt x="3479240" y="740"/>
                    <a:pt x="3480558" y="2058"/>
                  </a:cubicBezTo>
                  <a:cubicBezTo>
                    <a:pt x="3481875" y="3375"/>
                    <a:pt x="3482616" y="5162"/>
                    <a:pt x="3482616" y="7026"/>
                  </a:cubicBezTo>
                  <a:lnTo>
                    <a:pt x="3482616" y="1829112"/>
                  </a:lnTo>
                  <a:cubicBezTo>
                    <a:pt x="3482616" y="1830975"/>
                    <a:pt x="3481875" y="1832763"/>
                    <a:pt x="3480558" y="1834080"/>
                  </a:cubicBezTo>
                  <a:cubicBezTo>
                    <a:pt x="3479240" y="1835398"/>
                    <a:pt x="3477453" y="1836138"/>
                    <a:pt x="3475590" y="1836138"/>
                  </a:cubicBezTo>
                  <a:lnTo>
                    <a:pt x="7026" y="1836138"/>
                  </a:lnTo>
                  <a:cubicBezTo>
                    <a:pt x="5162" y="1836138"/>
                    <a:pt x="3375" y="1835398"/>
                    <a:pt x="2058" y="1834080"/>
                  </a:cubicBezTo>
                  <a:cubicBezTo>
                    <a:pt x="740" y="1832763"/>
                    <a:pt x="0" y="1830975"/>
                    <a:pt x="0" y="1829112"/>
                  </a:cubicBezTo>
                  <a:lnTo>
                    <a:pt x="0" y="7026"/>
                  </a:lnTo>
                  <a:cubicBezTo>
                    <a:pt x="0" y="5162"/>
                    <a:pt x="740" y="3375"/>
                    <a:pt x="2058" y="2058"/>
                  </a:cubicBezTo>
                  <a:cubicBezTo>
                    <a:pt x="3375" y="740"/>
                    <a:pt x="5162" y="0"/>
                    <a:pt x="7026"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482616" cy="1845663"/>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3429099">
            <a:off x="11322567" y="1303297"/>
            <a:ext cx="1029183" cy="1030425"/>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30" name="TextBox 30"/>
          <p:cNvSpPr txBox="1"/>
          <p:nvPr>
            <p:custDataLst>
              <p:tags r:id="rId7"/>
            </p:custDataLst>
          </p:nvPr>
        </p:nvSpPr>
        <p:spPr>
          <a:xfrm>
            <a:off x="2719197" y="2847102"/>
            <a:ext cx="12849606" cy="6585201"/>
          </a:xfrm>
          <a:prstGeom prst="rect">
            <a:avLst/>
          </a:prstGeom>
        </p:spPr>
        <p:txBody>
          <a:bodyPr lIns="0" tIns="0" rIns="0" bIns="0" rtlCol="0" anchor="t">
            <a:spAutoFit/>
          </a:bodyPr>
          <a:lstStyle/>
          <a:p>
            <a:pPr algn="just">
              <a:lnSpc>
                <a:spcPts val="2494"/>
              </a:lnSpc>
            </a:pPr>
            <a:r>
              <a:rPr lang="fr-CA" sz="2078" noProof="0" dirty="0">
                <a:solidFill>
                  <a:srgbClr val="FFFFFF"/>
                </a:solidFill>
                <a:latin typeface="Calibri (MS)"/>
                <a:ea typeface="Calibri (MS)"/>
                <a:cs typeface="Calibri (MS)"/>
                <a:sym typeface="Calibri (MS)"/>
              </a:rPr>
              <a:t>La philosophe Miranda </a:t>
            </a:r>
            <a:r>
              <a:rPr lang="fr-CA" sz="2078" noProof="0" dirty="0" err="1">
                <a:solidFill>
                  <a:srgbClr val="FFFFFF"/>
                </a:solidFill>
                <a:latin typeface="Calibri (MS)"/>
                <a:ea typeface="Calibri (MS)"/>
                <a:cs typeface="Calibri (MS)"/>
                <a:sym typeface="Calibri (MS)"/>
              </a:rPr>
              <a:t>Fricker</a:t>
            </a:r>
            <a:r>
              <a:rPr lang="fr-CA" sz="2078" noProof="0" dirty="0">
                <a:solidFill>
                  <a:srgbClr val="FFFFFF"/>
                </a:solidFill>
                <a:latin typeface="Calibri (MS)"/>
                <a:ea typeface="Calibri (MS)"/>
                <a:cs typeface="Calibri (MS)"/>
                <a:sym typeface="Calibri (MS)"/>
              </a:rPr>
              <a:t> a développé le concept d’injustice herméneutique pour montrer comment certains groupes sociaux, notamment les femmes, peuvent être désavantagés dans leur capacité à comprendre et à expliquer ce qu’ils vivent.</a:t>
            </a:r>
          </a:p>
          <a:p>
            <a:pPr algn="just">
              <a:lnSpc>
                <a:spcPts val="2494"/>
              </a:lnSpc>
            </a:pPr>
            <a:r>
              <a:rPr lang="fr-CA" sz="2078" noProof="0" dirty="0">
                <a:solidFill>
                  <a:srgbClr val="FFFFFF"/>
                </a:solidFill>
                <a:latin typeface="Calibri (MS)"/>
                <a:ea typeface="Calibri (MS)"/>
                <a:cs typeface="Calibri (MS)"/>
                <a:sym typeface="Calibri (MS)"/>
              </a:rPr>
              <a:t>Mais c’est quoi, l’injustice herméneutique ?</a:t>
            </a:r>
          </a:p>
          <a:p>
            <a:pPr algn="just">
              <a:lnSpc>
                <a:spcPts val="2494"/>
              </a:lnSpc>
            </a:pPr>
            <a:r>
              <a:rPr lang="fr-CA" sz="2078" noProof="0" dirty="0">
                <a:solidFill>
                  <a:srgbClr val="FFFFFF"/>
                </a:solidFill>
                <a:latin typeface="Calibri (MS)"/>
                <a:ea typeface="Calibri (MS)"/>
                <a:cs typeface="Calibri (MS)"/>
                <a:sym typeface="Calibri (MS)"/>
              </a:rPr>
              <a:t>L’injustice herméneutique se produit lorsqu’une personne n’a pas accès aux mots ou aux concepts nécessaires pour comprendre et communiquer son expérience, parce que ces idées ne sont pas encore décrites et étudiées, ou sont peu reconnues dans la société.</a:t>
            </a:r>
          </a:p>
          <a:p>
            <a:pPr algn="just">
              <a:lnSpc>
                <a:spcPts val="2494"/>
              </a:lnSpc>
            </a:pPr>
            <a:endParaRPr lang="fr-CA" sz="2078" noProof="0" dirty="0">
              <a:solidFill>
                <a:srgbClr val="FFFFFF"/>
              </a:solidFill>
              <a:latin typeface="Calibri (MS)"/>
              <a:ea typeface="Calibri (MS)"/>
              <a:cs typeface="Calibri (MS)"/>
              <a:sym typeface="Calibri (MS)"/>
            </a:endParaRPr>
          </a:p>
          <a:p>
            <a:pPr algn="just">
              <a:lnSpc>
                <a:spcPts val="2494"/>
              </a:lnSpc>
            </a:pPr>
            <a:r>
              <a:rPr lang="fr-CA" sz="2078" noProof="0" dirty="0">
                <a:solidFill>
                  <a:srgbClr val="FFFFFF"/>
                </a:solidFill>
                <a:latin typeface="Calibri (MS)"/>
                <a:ea typeface="Calibri (MS)"/>
                <a:cs typeface="Calibri (MS)"/>
                <a:sym typeface="Calibri (MS)"/>
              </a:rPr>
              <a:t>Comment cela peut-il arriver ?</a:t>
            </a:r>
          </a:p>
          <a:p>
            <a:pPr algn="just">
              <a:lnSpc>
                <a:spcPts val="2494"/>
              </a:lnSpc>
            </a:pPr>
            <a:r>
              <a:rPr lang="fr-CA" sz="2078" noProof="0" dirty="0">
                <a:solidFill>
                  <a:srgbClr val="FFFFFF"/>
                </a:solidFill>
                <a:latin typeface="Calibri (MS)"/>
                <a:ea typeface="Calibri (MS)"/>
                <a:cs typeface="Calibri (MS)"/>
                <a:sym typeface="Calibri (MS)"/>
              </a:rPr>
              <a:t>Pendant longtemps, les groupes dominants ont eu plus d’influence sur les savoirs, le langage et les façons de comprendre le monde. Les concepts utilisés pour décrire la réalité ont donc souvent été construits à partir de leurs expériences. Les femmes, qui ont longtemps été exclues de plusieurs lieux de pouvoir et de savoir, ont parfois vécu des situations pour lesquelles il n’existait pas encore de mots pour les décrire.</a:t>
            </a:r>
          </a:p>
          <a:p>
            <a:pPr algn="just">
              <a:lnSpc>
                <a:spcPts val="2494"/>
              </a:lnSpc>
            </a:pPr>
            <a:r>
              <a:rPr lang="fr-CA" sz="2078" noProof="0" dirty="0">
                <a:solidFill>
                  <a:srgbClr val="FFFFFF"/>
                </a:solidFill>
                <a:latin typeface="Calibri (MS)"/>
                <a:ea typeface="Calibri (MS)"/>
                <a:cs typeface="Calibri (MS)"/>
                <a:sym typeface="Calibri (MS)"/>
              </a:rPr>
              <a:t>Un exemple souvent donné est celui du « harcèlement sexuel ». Avant que ce concept soit reconnu dans les années 1970, beaucoup de femmes vivaient ce type de situation. Elles pouvaient reconnaître qu’une injustice se produisait, mais elles n’avaient pas encore les mots pour la nommer ou l’expliquer clairement.</a:t>
            </a:r>
          </a:p>
          <a:p>
            <a:pPr algn="just">
              <a:lnSpc>
                <a:spcPts val="2494"/>
              </a:lnSpc>
            </a:pPr>
            <a:r>
              <a:rPr lang="fr-CA" sz="2078" noProof="0" dirty="0">
                <a:solidFill>
                  <a:srgbClr val="FFFFFF"/>
                </a:solidFill>
                <a:latin typeface="Calibri (MS)"/>
                <a:ea typeface="Calibri (MS)"/>
                <a:cs typeface="Calibri (MS)"/>
                <a:sym typeface="Calibri (MS)"/>
              </a:rPr>
              <a:t>L’injustice n’était donc pas seulement dans ce qu’elles vivaient, mais aussi dans le fait qu’il était difficile de comprendre et de faire reconnaître leur expérience.</a:t>
            </a:r>
          </a:p>
          <a:p>
            <a:pPr algn="l">
              <a:lnSpc>
                <a:spcPts val="2494"/>
              </a:lnSpc>
            </a:pPr>
            <a:endParaRPr lang="en-US" sz="2078" dirty="0">
              <a:solidFill>
                <a:srgbClr val="FFFFFF"/>
              </a:solidFill>
              <a:latin typeface="Calibri (MS)"/>
              <a:ea typeface="Calibri (MS)"/>
              <a:cs typeface="Calibri (MS)"/>
              <a:sym typeface="Calibri (MS)"/>
            </a:endParaRPr>
          </a:p>
          <a:p>
            <a:pPr algn="l">
              <a:lnSpc>
                <a:spcPts val="2494"/>
              </a:lnSpc>
            </a:pPr>
            <a:endParaRPr lang="en-US" sz="2078" dirty="0">
              <a:solidFill>
                <a:srgbClr val="FFFFFF"/>
              </a:solidFill>
              <a:latin typeface="Calibri (MS)"/>
              <a:ea typeface="Calibri (MS)"/>
              <a:cs typeface="Calibri (MS)"/>
              <a:sym typeface="Calibri (MS)"/>
            </a:endParaRPr>
          </a:p>
          <a:p>
            <a:pPr algn="r">
              <a:lnSpc>
                <a:spcPts val="1365"/>
              </a:lnSpc>
              <a:spcBef>
                <a:spcPct val="0"/>
              </a:spcBef>
            </a:pPr>
            <a:r>
              <a:rPr lang="en-US" sz="1137" dirty="0">
                <a:solidFill>
                  <a:srgbClr val="FFFFFF"/>
                </a:solidFill>
                <a:latin typeface="Calibri (MS)"/>
                <a:ea typeface="Calibri (MS)"/>
                <a:cs typeface="Calibri (MS)"/>
                <a:sym typeface="Calibri (MS)"/>
              </a:rPr>
              <a:t>Source : Fricker, M. (2007). </a:t>
            </a:r>
            <a:r>
              <a:rPr lang="en-US" sz="1137" i="1" dirty="0">
                <a:solidFill>
                  <a:srgbClr val="FFFFFF"/>
                </a:solidFill>
                <a:latin typeface="Calibri (MS)"/>
                <a:ea typeface="Calibri (MS)"/>
                <a:cs typeface="Calibri (MS)"/>
                <a:sym typeface="Calibri (MS)"/>
              </a:rPr>
              <a:t>Epistemic Injustice: Power and the Ethics of Knowing. </a:t>
            </a:r>
            <a:r>
              <a:rPr lang="en-US" sz="1137" dirty="0">
                <a:solidFill>
                  <a:srgbClr val="FFFFFF"/>
                </a:solidFill>
                <a:latin typeface="Calibri (MS)"/>
                <a:ea typeface="Calibri (MS)"/>
                <a:cs typeface="Calibri (MS)"/>
                <a:sym typeface="Calibri (MS)"/>
              </a:rPr>
              <a:t>Oxford University Press.</a:t>
            </a:r>
          </a:p>
        </p:txBody>
      </p:sp>
      <p:sp>
        <p:nvSpPr>
          <p:cNvPr id="31" name="TextBox 31"/>
          <p:cNvSpPr txBox="1"/>
          <p:nvPr>
            <p:custDataLst>
              <p:tags r:id="rId8"/>
            </p:custDataLst>
          </p:nvPr>
        </p:nvSpPr>
        <p:spPr>
          <a:xfrm>
            <a:off x="1027054" y="123575"/>
            <a:ext cx="15201362" cy="704850"/>
          </a:xfrm>
          <a:prstGeom prst="rect">
            <a:avLst/>
          </a:prstGeom>
        </p:spPr>
        <p:txBody>
          <a:bodyPr lIns="0" tIns="0" rIns="0" bIns="0" rtlCol="0" anchor="t">
            <a:spAutoFit/>
          </a:bodyPr>
          <a:lstStyle/>
          <a:p>
            <a:pPr algn="l">
              <a:lnSpc>
                <a:spcPts val="4919"/>
              </a:lnSpc>
            </a:pPr>
            <a:r>
              <a:rPr lang="en-US" sz="4099" b="1">
                <a:solidFill>
                  <a:srgbClr val="000000"/>
                </a:solidFill>
                <a:latin typeface="Calibri (MS) Bold"/>
                <a:ea typeface="Calibri (MS) Bold"/>
                <a:cs typeface="Calibri (MS) Bold"/>
                <a:sym typeface="Calibri (MS) Bold"/>
              </a:rPr>
              <a:t>Concept clé !</a:t>
            </a:r>
          </a:p>
        </p:txBody>
      </p:sp>
      <p:sp>
        <p:nvSpPr>
          <p:cNvPr id="2" name="ZoneTexte 1">
            <a:extLst>
              <a:ext uri="{FF2B5EF4-FFF2-40B4-BE49-F238E27FC236}">
                <a16:creationId xmlns:a16="http://schemas.microsoft.com/office/drawing/2014/main" id="{4BB33F51-6FB2-3B18-CD1B-A8D6466F73F2}"/>
              </a:ext>
            </a:extLst>
          </p:cNvPr>
          <p:cNvSpPr txBox="1"/>
          <p:nvPr>
            <p:custDataLst>
              <p:tags r:id="rId9"/>
            </p:custDataLst>
          </p:nvPr>
        </p:nvSpPr>
        <p:spPr>
          <a:xfrm>
            <a:off x="6327073" y="1027076"/>
            <a:ext cx="4601324" cy="584775"/>
          </a:xfrm>
          <a:prstGeom prst="rect">
            <a:avLst/>
          </a:prstGeom>
          <a:noFill/>
        </p:spPr>
        <p:txBody>
          <a:bodyPr wrap="none" rtlCol="0">
            <a:spAutoFit/>
          </a:bodyPr>
          <a:lstStyle/>
          <a:p>
            <a:r>
              <a:rPr lang="fr-CA" sz="3200" b="1" dirty="0"/>
              <a:t>L’injustice herméneutique</a:t>
            </a:r>
          </a:p>
        </p:txBody>
      </p:sp>
      <p:sp>
        <p:nvSpPr>
          <p:cNvPr id="3" name="ZoneTexte 2">
            <a:extLst>
              <a:ext uri="{FF2B5EF4-FFF2-40B4-BE49-F238E27FC236}">
                <a16:creationId xmlns:a16="http://schemas.microsoft.com/office/drawing/2014/main" id="{E7F461CB-0B58-71A3-1C1D-A42727C7ED26}"/>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0D86602-4727-A473-2933-17A873C7A7F8}"/>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42ECF966-2DBC-0D71-A3B8-0DEFF7DE4BF2}"/>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8AE7F4DF-C5F7-6C01-E6EA-1B131A5454D3}"/>
              </a:ext>
            </a:extLst>
          </p:cNvPr>
          <p:cNvGraphicFramePr>
            <a:graphicFrameLocks noGrp="1"/>
          </p:cNvGraphicFramePr>
          <p:nvPr>
            <p:custDataLst>
              <p:tags r:id="rId2"/>
            </p:custDataLst>
            <p:extLst>
              <p:ext uri="{D42A27DB-BD31-4B8C-83A1-F6EECF244321}">
                <p14:modId xmlns:p14="http://schemas.microsoft.com/office/powerpoint/2010/main" val="1935977187"/>
              </p:ext>
            </p:extLst>
          </p:nvPr>
        </p:nvGraphicFramePr>
        <p:xfrm>
          <a:off x="1190907" y="1104900"/>
          <a:ext cx="16873105" cy="8721774"/>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2017079">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04695">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0D9A3071-9456-CFC7-E308-8D708584FD63}"/>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25260B5B-25D8-98A5-65DE-769A7D28BDE1}"/>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9AFC343A-439B-D854-DFD8-592949C6A34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DFE7760E-0DC4-B0DE-E5E1-670B469FE79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4D39CCFE-8C2D-24F2-5551-1B2709FF4C23}"/>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6EEC03BF-4E14-3A75-3424-E2303F66BF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2ADD0BD2-B934-F9D1-256A-111020C3C8A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2542D7AB-E5FD-4418-1457-756EF36B7037}"/>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CF94412B-5951-E20C-7B26-3BBEAD6C25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F4758A15-1655-6B0F-0457-7BE71ED9368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22197603-6FE5-3522-75EB-1D6B1C459BFE}"/>
              </a:ext>
            </a:extLst>
          </p:cNvPr>
          <p:cNvSpPr txBox="1"/>
          <p:nvPr>
            <p:custDataLst>
              <p:tags r:id="rId7"/>
            </p:custDataLst>
          </p:nvPr>
        </p:nvSpPr>
        <p:spPr>
          <a:xfrm>
            <a:off x="1190907" y="227843"/>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98112DDE-82C7-EBCE-95F1-324494175674}"/>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extLst>
      <p:ext uri="{BB962C8B-B14F-4D97-AF65-F5344CB8AC3E}">
        <p14:creationId xmlns:p14="http://schemas.microsoft.com/office/powerpoint/2010/main" val="21541383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3206325" y="4154068"/>
            <a:ext cx="10993609" cy="5902021"/>
            <a:chOff x="0" y="0"/>
            <a:chExt cx="2895436" cy="1554442"/>
          </a:xfrm>
        </p:grpSpPr>
        <p:sp>
          <p:nvSpPr>
            <p:cNvPr id="13" name="Freeform 13"/>
            <p:cNvSpPr/>
            <p:nvPr/>
          </p:nvSpPr>
          <p:spPr>
            <a:xfrm>
              <a:off x="0" y="0"/>
              <a:ext cx="2895436" cy="1554442"/>
            </a:xfrm>
            <a:custGeom>
              <a:avLst/>
              <a:gdLst/>
              <a:ahLst/>
              <a:cxnLst/>
              <a:rect l="l" t="t" r="r" b="b"/>
              <a:pathLst>
                <a:path w="2895436" h="1554442">
                  <a:moveTo>
                    <a:pt x="0" y="0"/>
                  </a:moveTo>
                  <a:lnTo>
                    <a:pt x="2895436" y="0"/>
                  </a:lnTo>
                  <a:lnTo>
                    <a:pt x="2895436" y="1554442"/>
                  </a:lnTo>
                  <a:lnTo>
                    <a:pt x="0" y="1554442"/>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2895436" cy="1563967"/>
            </a:xfrm>
            <a:prstGeom prst="rect">
              <a:avLst/>
            </a:prstGeom>
          </p:spPr>
          <p:txBody>
            <a:bodyPr lIns="50800" tIns="50800" rIns="50800" bIns="50800" rtlCol="0" anchor="ctr"/>
            <a:lstStyle/>
            <a:p>
              <a:pPr algn="ctr">
                <a:lnSpc>
                  <a:spcPts val="2999"/>
                </a:lnSpc>
              </a:pPr>
              <a:endParaRPr/>
            </a:p>
          </p:txBody>
        </p:sp>
      </p:grpSp>
      <p:sp>
        <p:nvSpPr>
          <p:cNvPr id="16" name="Freeform 16"/>
          <p:cNvSpPr/>
          <p:nvPr>
            <p:custDataLst>
              <p:tags r:id="rId6"/>
            </p:custDataLst>
          </p:nvPr>
        </p:nvSpPr>
        <p:spPr>
          <a:xfrm>
            <a:off x="13810433" y="4807858"/>
            <a:ext cx="2593133" cy="2154658"/>
          </a:xfrm>
          <a:custGeom>
            <a:avLst/>
            <a:gdLst/>
            <a:ahLst/>
            <a:cxnLst/>
            <a:rect l="l" t="t" r="r" b="b"/>
            <a:pathLst>
              <a:path w="2593133" h="2154658">
                <a:moveTo>
                  <a:pt x="0" y="0"/>
                </a:moveTo>
                <a:lnTo>
                  <a:pt x="2593133" y="0"/>
                </a:lnTo>
                <a:lnTo>
                  <a:pt x="2593133" y="2154658"/>
                </a:lnTo>
                <a:lnTo>
                  <a:pt x="0" y="215465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7" name="TextBox 17"/>
          <p:cNvSpPr txBox="1"/>
          <p:nvPr>
            <p:custDataLst>
              <p:tags r:id="rId7"/>
            </p:custDataLst>
          </p:nvPr>
        </p:nvSpPr>
        <p:spPr>
          <a:xfrm>
            <a:off x="725702" y="386711"/>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sp>
        <p:nvSpPr>
          <p:cNvPr id="18" name="TextBox 18"/>
          <p:cNvSpPr txBox="1"/>
          <p:nvPr>
            <p:custDataLst>
              <p:tags r:id="rId8"/>
            </p:custDataLst>
          </p:nvPr>
        </p:nvSpPr>
        <p:spPr>
          <a:xfrm>
            <a:off x="599298" y="1245783"/>
            <a:ext cx="17326752" cy="2970108"/>
          </a:xfrm>
          <a:prstGeom prst="rect">
            <a:avLst/>
          </a:prstGeom>
        </p:spPr>
        <p:txBody>
          <a:bodyPr wrap="square" lIns="0" tIns="0" rIns="0" bIns="0" rtlCol="0" anchor="t">
            <a:spAutoFit/>
          </a:bodyPr>
          <a:lstStyle/>
          <a:p>
            <a:pPr algn="just">
              <a:lnSpc>
                <a:spcPts val="3078"/>
              </a:lnSpc>
            </a:pPr>
            <a:r>
              <a:rPr lang="fr-CA" sz="2123" noProof="0" dirty="0">
                <a:solidFill>
                  <a:srgbClr val="000000"/>
                </a:solidFill>
                <a:latin typeface="Calibri (MS)"/>
                <a:ea typeface="Calibri (MS)"/>
                <a:cs typeface="Calibri (MS)"/>
                <a:sym typeface="Calibri (MS)"/>
              </a:rPr>
              <a:t>Affirmer que le sexisme touche autant les hommes que les femmes peut sembler équitable à première vue, mais cette idée a pour effet de minimiser les inégalités structurelles persistantes. En présentant le sexisme comme une réalité symétrique, on brouille la distinction entre des stéréotypes contraignants vécus par tous et des désavantages systémiques qui touchent principalement les femmes. Cette perception peut affaiblir la reconnaissance des écarts bien documentés en matière de revenus, de représentation dans les postes décisionnels, de partage des responsabilités familiales ou d’exposition aux violences sexuelles et conjugales. Elle peut également freiner la mise en place de mesures correctrices, en donnant l’impression que les inégalités seraient équilibrées. En somme, cette idée contribue à invisibiliser les dynamiques de pouvoir qui structurent encore les rapports sociaux de genre et surtout, elle brouille la dist</a:t>
            </a:r>
            <a:r>
              <a:rPr lang="fr-CA" sz="2123" u="none" noProof="0" dirty="0">
                <a:solidFill>
                  <a:srgbClr val="000000"/>
                </a:solidFill>
                <a:latin typeface="Calibri (MS)"/>
                <a:ea typeface="Calibri (MS)"/>
                <a:cs typeface="Calibri (MS)"/>
                <a:sym typeface="Calibri (MS)"/>
              </a:rPr>
              <a:t>inc</a:t>
            </a:r>
            <a:r>
              <a:rPr lang="fr-CA" sz="2123" noProof="0" dirty="0">
                <a:solidFill>
                  <a:srgbClr val="000000"/>
                </a:solidFill>
                <a:latin typeface="Calibri (MS)"/>
                <a:ea typeface="Calibri (MS)"/>
                <a:cs typeface="Calibri (MS)"/>
                <a:sym typeface="Calibri (MS)"/>
              </a:rPr>
              <a:t>t</a:t>
            </a:r>
            <a:r>
              <a:rPr lang="fr-CA" sz="2123" u="none" noProof="0" dirty="0">
                <a:solidFill>
                  <a:srgbClr val="000000"/>
                </a:solidFill>
                <a:latin typeface="Calibri (MS)"/>
                <a:ea typeface="Calibri (MS)"/>
                <a:cs typeface="Calibri (MS)"/>
                <a:sym typeface="Calibri (MS)"/>
              </a:rPr>
              <a:t>ion</a:t>
            </a:r>
            <a:r>
              <a:rPr lang="fr-CA" sz="2123" noProof="0" dirty="0">
                <a:solidFill>
                  <a:srgbClr val="000000"/>
                </a:solidFill>
                <a:latin typeface="Calibri (MS)"/>
                <a:ea typeface="Calibri (MS)"/>
                <a:cs typeface="Calibri (MS)"/>
                <a:sym typeface="Calibri (MS)"/>
              </a:rPr>
              <a:t> </a:t>
            </a:r>
            <a:r>
              <a:rPr lang="fr-CA" sz="2123" u="none" noProof="0" dirty="0">
                <a:solidFill>
                  <a:srgbClr val="000000"/>
                </a:solidFill>
                <a:latin typeface="Calibri (MS)"/>
                <a:ea typeface="Calibri (MS)"/>
                <a:cs typeface="Calibri (MS)"/>
                <a:sym typeface="Calibri (MS)"/>
              </a:rPr>
              <a:t>en</a:t>
            </a:r>
            <a:r>
              <a:rPr lang="fr-CA" sz="2123" noProof="0" dirty="0">
                <a:solidFill>
                  <a:srgbClr val="000000"/>
                </a:solidFill>
                <a:latin typeface="Calibri (MS)"/>
                <a:ea typeface="Calibri (MS)"/>
                <a:cs typeface="Calibri (MS)"/>
                <a:sym typeface="Calibri (MS)"/>
              </a:rPr>
              <a:t>t</a:t>
            </a:r>
            <a:r>
              <a:rPr lang="fr-CA" sz="2123" u="none" noProof="0" dirty="0">
                <a:solidFill>
                  <a:srgbClr val="000000"/>
                </a:solidFill>
                <a:latin typeface="Calibri (MS)"/>
                <a:ea typeface="Calibri (MS)"/>
                <a:cs typeface="Calibri (MS)"/>
                <a:sym typeface="Calibri (MS)"/>
              </a:rPr>
              <a:t>re</a:t>
            </a:r>
            <a:r>
              <a:rPr lang="fr-CA" sz="2123" noProof="0" dirty="0">
                <a:solidFill>
                  <a:srgbClr val="000000"/>
                </a:solidFill>
                <a:latin typeface="Calibri (MS)"/>
                <a:ea typeface="Calibri (MS)"/>
                <a:cs typeface="Calibri (MS)"/>
                <a:sym typeface="Calibri (MS)"/>
              </a:rPr>
              <a:t> sté</a:t>
            </a:r>
            <a:r>
              <a:rPr lang="fr-CA" sz="2123" u="none" noProof="0" dirty="0">
                <a:solidFill>
                  <a:srgbClr val="000000"/>
                </a:solidFill>
                <a:latin typeface="Calibri (MS)"/>
                <a:ea typeface="Calibri (MS)"/>
                <a:cs typeface="Calibri (MS)"/>
                <a:sym typeface="Calibri (MS)"/>
              </a:rPr>
              <a:t>r</a:t>
            </a:r>
            <a:r>
              <a:rPr lang="fr-CA" sz="2123" noProof="0" dirty="0">
                <a:solidFill>
                  <a:srgbClr val="000000"/>
                </a:solidFill>
                <a:latin typeface="Calibri (MS)"/>
                <a:ea typeface="Calibri (MS)"/>
                <a:cs typeface="Calibri (MS)"/>
                <a:sym typeface="Calibri (MS)"/>
              </a:rPr>
              <a:t>éot</a:t>
            </a:r>
            <a:r>
              <a:rPr lang="fr-CA" sz="2123" u="none" noProof="0" dirty="0">
                <a:solidFill>
                  <a:srgbClr val="000000"/>
                </a:solidFill>
                <a:latin typeface="Calibri (MS)"/>
                <a:ea typeface="Calibri (MS)"/>
                <a:cs typeface="Calibri (MS)"/>
                <a:sym typeface="Calibri (MS)"/>
              </a:rPr>
              <a:t>y</a:t>
            </a:r>
            <a:r>
              <a:rPr lang="fr-CA" sz="2123" noProof="0" dirty="0">
                <a:solidFill>
                  <a:srgbClr val="000000"/>
                </a:solidFill>
                <a:latin typeface="Calibri (MS)"/>
                <a:ea typeface="Calibri (MS)"/>
                <a:cs typeface="Calibri (MS)"/>
                <a:sym typeface="Calibri (MS)"/>
              </a:rPr>
              <a:t>p</a:t>
            </a:r>
            <a:r>
              <a:rPr lang="fr-CA" sz="2123" u="none" noProof="0" dirty="0">
                <a:solidFill>
                  <a:srgbClr val="000000"/>
                </a:solidFill>
                <a:latin typeface="Calibri (MS)"/>
                <a:ea typeface="Calibri (MS)"/>
                <a:cs typeface="Calibri (MS)"/>
                <a:sym typeface="Calibri (MS)"/>
              </a:rPr>
              <a:t>es</a:t>
            </a:r>
            <a:r>
              <a:rPr lang="fr-CA" sz="2123" noProof="0" dirty="0">
                <a:solidFill>
                  <a:srgbClr val="000000"/>
                </a:solidFill>
                <a:latin typeface="Calibri (MS)"/>
                <a:ea typeface="Calibri (MS)"/>
                <a:cs typeface="Calibri (MS)"/>
                <a:sym typeface="Calibri (MS)"/>
              </a:rPr>
              <a:t> con</a:t>
            </a:r>
            <a:r>
              <a:rPr lang="fr-CA" sz="2123" u="none" noProof="0" dirty="0">
                <a:solidFill>
                  <a:srgbClr val="000000"/>
                </a:solidFill>
                <a:latin typeface="Calibri (MS)"/>
                <a:ea typeface="Calibri (MS)"/>
                <a:cs typeface="Calibri (MS)"/>
                <a:sym typeface="Calibri (MS)"/>
              </a:rPr>
              <a:t>trai</a:t>
            </a:r>
            <a:r>
              <a:rPr lang="fr-CA" sz="2123" noProof="0" dirty="0">
                <a:solidFill>
                  <a:srgbClr val="000000"/>
                </a:solidFill>
                <a:latin typeface="Calibri (MS)"/>
                <a:ea typeface="Calibri (MS)"/>
                <a:cs typeface="Calibri (MS)"/>
                <a:sym typeface="Calibri (MS)"/>
              </a:rPr>
              <a:t>gnan</a:t>
            </a:r>
            <a:r>
              <a:rPr lang="fr-CA" sz="2123" u="none" noProof="0" dirty="0">
                <a:solidFill>
                  <a:srgbClr val="000000"/>
                </a:solidFill>
                <a:latin typeface="Calibri (MS)"/>
                <a:ea typeface="Calibri (MS)"/>
                <a:cs typeface="Calibri (MS)"/>
                <a:sym typeface="Calibri (MS)"/>
              </a:rPr>
              <a:t>ts</a:t>
            </a:r>
            <a:r>
              <a:rPr lang="fr-CA" sz="2123" noProof="0" dirty="0">
                <a:solidFill>
                  <a:srgbClr val="000000"/>
                </a:solidFill>
                <a:latin typeface="Calibri (MS)"/>
                <a:ea typeface="Calibri (MS)"/>
                <a:cs typeface="Calibri (MS)"/>
                <a:sym typeface="Calibri (MS)"/>
              </a:rPr>
              <a:t> e</a:t>
            </a:r>
            <a:r>
              <a:rPr lang="fr-CA" sz="2123" u="none" noProof="0" dirty="0">
                <a:solidFill>
                  <a:srgbClr val="000000"/>
                </a:solidFill>
                <a:latin typeface="Calibri (MS)"/>
                <a:ea typeface="Calibri (MS)"/>
                <a:cs typeface="Calibri (MS)"/>
                <a:sym typeface="Calibri (MS)"/>
              </a:rPr>
              <a:t>t</a:t>
            </a:r>
            <a:r>
              <a:rPr lang="fr-CA" sz="2123" noProof="0" dirty="0">
                <a:solidFill>
                  <a:srgbClr val="000000"/>
                </a:solidFill>
                <a:latin typeface="Calibri (MS)"/>
                <a:ea typeface="Calibri (MS)"/>
                <a:cs typeface="Calibri (MS)"/>
                <a:sym typeface="Calibri (MS)"/>
              </a:rPr>
              <a:t> dé</a:t>
            </a:r>
            <a:r>
              <a:rPr lang="fr-CA" sz="2123" u="none" noProof="0" dirty="0">
                <a:solidFill>
                  <a:srgbClr val="000000"/>
                </a:solidFill>
                <a:latin typeface="Calibri (MS)"/>
                <a:ea typeface="Calibri (MS)"/>
                <a:cs typeface="Calibri (MS)"/>
                <a:sym typeface="Calibri (MS)"/>
              </a:rPr>
              <a:t>s</a:t>
            </a:r>
            <a:r>
              <a:rPr lang="fr-CA" sz="2123" noProof="0" dirty="0">
                <a:solidFill>
                  <a:srgbClr val="000000"/>
                </a:solidFill>
                <a:latin typeface="Calibri (MS)"/>
                <a:ea typeface="Calibri (MS)"/>
                <a:cs typeface="Calibri (MS)"/>
                <a:sym typeface="Calibri (MS)"/>
              </a:rPr>
              <a:t>av</a:t>
            </a:r>
            <a:r>
              <a:rPr lang="fr-CA" sz="2123" u="none" noProof="0" dirty="0">
                <a:solidFill>
                  <a:srgbClr val="000000"/>
                </a:solidFill>
                <a:latin typeface="Calibri (MS)"/>
                <a:ea typeface="Calibri (MS)"/>
                <a:cs typeface="Calibri (MS)"/>
                <a:sym typeface="Calibri (MS)"/>
              </a:rPr>
              <a:t>a</a:t>
            </a:r>
            <a:r>
              <a:rPr lang="fr-CA" sz="2123" noProof="0" dirty="0">
                <a:solidFill>
                  <a:srgbClr val="000000"/>
                </a:solidFill>
                <a:latin typeface="Calibri (MS)"/>
                <a:ea typeface="Calibri (MS)"/>
                <a:cs typeface="Calibri (MS)"/>
                <a:sym typeface="Calibri (MS)"/>
              </a:rPr>
              <a:t>n</a:t>
            </a:r>
            <a:r>
              <a:rPr lang="fr-CA" sz="2123" u="none" noProof="0" dirty="0">
                <a:solidFill>
                  <a:srgbClr val="000000"/>
                </a:solidFill>
                <a:latin typeface="Calibri (MS)"/>
                <a:ea typeface="Calibri (MS)"/>
                <a:cs typeface="Calibri (MS)"/>
                <a:sym typeface="Calibri (MS)"/>
              </a:rPr>
              <a:t>tag</a:t>
            </a:r>
            <a:r>
              <a:rPr lang="fr-CA" sz="2123" noProof="0" dirty="0">
                <a:solidFill>
                  <a:srgbClr val="000000"/>
                </a:solidFill>
                <a:latin typeface="Calibri (MS)"/>
                <a:ea typeface="Calibri (MS)"/>
                <a:cs typeface="Calibri (MS)"/>
                <a:sym typeface="Calibri (MS)"/>
              </a:rPr>
              <a:t>es sys</a:t>
            </a:r>
            <a:r>
              <a:rPr lang="fr-CA" sz="2123" u="none" noProof="0" dirty="0">
                <a:solidFill>
                  <a:srgbClr val="000000"/>
                </a:solidFill>
                <a:latin typeface="Calibri (MS)"/>
                <a:ea typeface="Calibri (MS)"/>
                <a:cs typeface="Calibri (MS)"/>
                <a:sym typeface="Calibri (MS)"/>
              </a:rPr>
              <a:t>t</a:t>
            </a:r>
            <a:r>
              <a:rPr lang="fr-CA" sz="2123" noProof="0" dirty="0">
                <a:solidFill>
                  <a:srgbClr val="000000"/>
                </a:solidFill>
                <a:latin typeface="Calibri (MS)"/>
                <a:ea typeface="Calibri (MS)"/>
                <a:cs typeface="Calibri (MS)"/>
                <a:sym typeface="Calibri (MS)"/>
              </a:rPr>
              <a:t>ém</a:t>
            </a:r>
            <a:r>
              <a:rPr lang="fr-CA" sz="2123" u="none" noProof="0" dirty="0">
                <a:solidFill>
                  <a:srgbClr val="000000"/>
                </a:solidFill>
                <a:latin typeface="Calibri (MS)"/>
                <a:ea typeface="Calibri (MS)"/>
                <a:cs typeface="Calibri (MS)"/>
                <a:sym typeface="Calibri (MS)"/>
              </a:rPr>
              <a:t>i</a:t>
            </a:r>
            <a:r>
              <a:rPr lang="fr-CA" sz="2123" noProof="0" dirty="0">
                <a:solidFill>
                  <a:srgbClr val="000000"/>
                </a:solidFill>
                <a:latin typeface="Calibri (MS)"/>
                <a:ea typeface="Calibri (MS)"/>
                <a:cs typeface="Calibri (MS)"/>
                <a:sym typeface="Calibri (MS)"/>
              </a:rPr>
              <a:t>qu</a:t>
            </a:r>
            <a:r>
              <a:rPr lang="fr-CA" sz="2123" u="none" noProof="0" dirty="0">
                <a:solidFill>
                  <a:srgbClr val="000000"/>
                </a:solidFill>
                <a:latin typeface="Calibri (MS)"/>
                <a:ea typeface="Calibri (MS)"/>
                <a:cs typeface="Calibri (MS)"/>
                <a:sym typeface="Calibri (MS)"/>
              </a:rPr>
              <a:t>e</a:t>
            </a:r>
            <a:r>
              <a:rPr lang="fr-CA" sz="2123" noProof="0" dirty="0">
                <a:solidFill>
                  <a:srgbClr val="000000"/>
                </a:solidFill>
                <a:latin typeface="Calibri (MS)"/>
                <a:ea typeface="Calibri (MS)"/>
                <a:cs typeface="Calibri (MS)"/>
                <a:sym typeface="Calibri (MS)"/>
              </a:rPr>
              <a:t>s</a:t>
            </a:r>
            <a:r>
              <a:rPr lang="fr-CA" sz="2123" u="none" noProof="0" dirty="0">
                <a:solidFill>
                  <a:srgbClr val="000000"/>
                </a:solidFill>
                <a:latin typeface="Calibri (MS)"/>
                <a:ea typeface="Calibri (MS)"/>
                <a:cs typeface="Calibri (MS)"/>
                <a:sym typeface="Calibri (MS)"/>
              </a:rPr>
              <a:t>.</a:t>
            </a:r>
            <a:r>
              <a:rPr lang="fr-CA" sz="2123" noProof="0" dirty="0">
                <a:solidFill>
                  <a:srgbClr val="000000"/>
                </a:solidFill>
                <a:latin typeface="Calibri (MS)"/>
                <a:ea typeface="Calibri (MS)"/>
                <a:cs typeface="Calibri (MS)"/>
                <a:sym typeface="Calibri (MS)"/>
              </a:rPr>
              <a:t> </a:t>
            </a:r>
          </a:p>
          <a:p>
            <a:pPr algn="l">
              <a:lnSpc>
                <a:spcPts val="1193"/>
              </a:lnSpc>
            </a:pPr>
            <a:endParaRPr lang="en-US" sz="2123" dirty="0">
              <a:solidFill>
                <a:srgbClr val="000000"/>
              </a:solidFill>
              <a:latin typeface="Calibri (MS)"/>
              <a:ea typeface="Calibri (MS)"/>
              <a:cs typeface="Calibri (MS)"/>
              <a:sym typeface="Calibri (MS)"/>
            </a:endParaRPr>
          </a:p>
        </p:txBody>
      </p:sp>
      <p:sp>
        <p:nvSpPr>
          <p:cNvPr id="19" name="TextBox 19"/>
          <p:cNvSpPr txBox="1"/>
          <p:nvPr>
            <p:custDataLst>
              <p:tags r:id="rId9"/>
            </p:custDataLst>
          </p:nvPr>
        </p:nvSpPr>
        <p:spPr>
          <a:xfrm>
            <a:off x="3465517" y="4277714"/>
            <a:ext cx="10475224" cy="7231147"/>
          </a:xfrm>
          <a:prstGeom prst="rect">
            <a:avLst/>
          </a:prstGeom>
        </p:spPr>
        <p:txBody>
          <a:bodyPr lIns="0" tIns="0" rIns="0" bIns="0" rtlCol="0" anchor="t">
            <a:spAutoFit/>
          </a:bodyPr>
          <a:lstStyle/>
          <a:p>
            <a:pPr algn="l">
              <a:lnSpc>
                <a:spcPts val="2842"/>
              </a:lnSpc>
            </a:pPr>
            <a:r>
              <a:rPr lang="en-US" sz="2368" b="1" dirty="0">
                <a:solidFill>
                  <a:srgbClr val="000000"/>
                </a:solidFill>
                <a:latin typeface="Calibri (MS) Bold"/>
                <a:ea typeface="Calibri (MS) Bold"/>
                <a:cs typeface="Calibri (MS) Bold"/>
                <a:sym typeface="Calibri (MS) Bold"/>
              </a:rPr>
              <a:t>Regard sur les faits</a:t>
            </a:r>
          </a:p>
          <a:p>
            <a:pPr algn="l">
              <a:lnSpc>
                <a:spcPts val="2842"/>
              </a:lnSpc>
            </a:pPr>
            <a:endParaRPr lang="en-US" sz="2368" b="1" dirty="0">
              <a:solidFill>
                <a:srgbClr val="000000"/>
              </a:solidFill>
              <a:latin typeface="Calibri (MS) Bold"/>
              <a:ea typeface="Calibri (MS) Bold"/>
              <a:cs typeface="Calibri (MS) Bold"/>
              <a:sym typeface="Calibri (MS) Bold"/>
            </a:endParaRPr>
          </a:p>
          <a:p>
            <a:pPr marL="381886" lvl="1" indent="-190943" algn="l">
              <a:lnSpc>
                <a:spcPts val="2122"/>
              </a:lnSpc>
              <a:buFont typeface="Arial"/>
              <a:buChar char="•"/>
            </a:pPr>
            <a:r>
              <a:rPr lang="en-US" sz="1768" dirty="0" err="1">
                <a:solidFill>
                  <a:srgbClr val="000000"/>
                </a:solidFill>
                <a:latin typeface="Calibri (MS)"/>
                <a:ea typeface="Calibri (MS)"/>
                <a:cs typeface="Calibri (MS)"/>
                <a:sym typeface="Calibri (MS)"/>
              </a:rPr>
              <a:t>Selon</a:t>
            </a:r>
            <a:r>
              <a:rPr lang="en-US" sz="1768" dirty="0">
                <a:solidFill>
                  <a:srgbClr val="000000"/>
                </a:solidFill>
                <a:latin typeface="Calibri (MS)"/>
                <a:ea typeface="Calibri (MS)"/>
                <a:cs typeface="Calibri (MS)"/>
                <a:sym typeface="Calibri (MS)"/>
              </a:rPr>
              <a:t> ONU Femmes, 1 femme sur 3 dans le monde a </a:t>
            </a:r>
            <a:r>
              <a:rPr lang="en-US" sz="1768" dirty="0" err="1">
                <a:solidFill>
                  <a:srgbClr val="000000"/>
                </a:solidFill>
                <a:latin typeface="Calibri (MS)"/>
                <a:ea typeface="Calibri (MS)"/>
                <a:cs typeface="Calibri (MS)"/>
                <a:sym typeface="Calibri (MS)"/>
              </a:rPr>
              <a:t>subi</a:t>
            </a:r>
            <a:r>
              <a:rPr lang="en-US" sz="1768" dirty="0">
                <a:solidFill>
                  <a:srgbClr val="000000"/>
                </a:solidFill>
                <a:latin typeface="Calibri (MS)"/>
                <a:ea typeface="Calibri (MS)"/>
                <a:cs typeface="Calibri (MS)"/>
                <a:sym typeface="Calibri (MS)"/>
              </a:rPr>
              <a:t> des violences physiques </a:t>
            </a:r>
            <a:r>
              <a:rPr lang="en-US" sz="1768" dirty="0" err="1">
                <a:solidFill>
                  <a:srgbClr val="000000"/>
                </a:solidFill>
                <a:latin typeface="Calibri (MS)"/>
                <a:ea typeface="Calibri (MS)"/>
                <a:cs typeface="Calibri (MS)"/>
                <a:sym typeface="Calibri (MS)"/>
              </a:rPr>
              <a:t>ou</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sexuelles</a:t>
            </a:r>
            <a:r>
              <a:rPr lang="en-US" sz="1768" dirty="0">
                <a:solidFill>
                  <a:srgbClr val="000000"/>
                </a:solidFill>
                <a:latin typeface="Calibri (MS)"/>
                <a:ea typeface="Calibri (MS)"/>
                <a:cs typeface="Calibri (MS)"/>
                <a:sym typeface="Calibri (MS)"/>
              </a:rPr>
              <a:t> au </a:t>
            </a:r>
            <a:r>
              <a:rPr lang="en-US" sz="1768" dirty="0" err="1">
                <a:solidFill>
                  <a:srgbClr val="000000"/>
                </a:solidFill>
                <a:latin typeface="Calibri (MS)"/>
                <a:ea typeface="Calibri (MS)"/>
                <a:cs typeface="Calibri (MS)"/>
                <a:sym typeface="Calibri (MS)"/>
              </a:rPr>
              <a:t>cours</a:t>
            </a:r>
            <a:r>
              <a:rPr lang="en-US" sz="1768" dirty="0">
                <a:solidFill>
                  <a:srgbClr val="000000"/>
                </a:solidFill>
                <a:latin typeface="Calibri (MS)"/>
                <a:ea typeface="Calibri (MS)"/>
                <a:cs typeface="Calibri (MS)"/>
                <a:sym typeface="Calibri (MS)"/>
              </a:rPr>
              <a:t> de </a:t>
            </a:r>
            <a:r>
              <a:rPr lang="en-US" sz="1768" dirty="0" err="1">
                <a:solidFill>
                  <a:srgbClr val="000000"/>
                </a:solidFill>
                <a:latin typeface="Calibri (MS)"/>
                <a:ea typeface="Calibri (MS)"/>
                <a:cs typeface="Calibri (MS)"/>
                <a:sym typeface="Calibri (MS)"/>
              </a:rPr>
              <a:t>sa</a:t>
            </a:r>
            <a:r>
              <a:rPr lang="en-US" sz="1768" dirty="0">
                <a:solidFill>
                  <a:srgbClr val="000000"/>
                </a:solidFill>
                <a:latin typeface="Calibri (MS)"/>
                <a:ea typeface="Calibri (MS)"/>
                <a:cs typeface="Calibri (MS)"/>
                <a:sym typeface="Calibri (MS)"/>
              </a:rPr>
              <a:t> vie. </a:t>
            </a:r>
          </a:p>
          <a:p>
            <a:pPr algn="l">
              <a:lnSpc>
                <a:spcPts val="2122"/>
              </a:lnSpc>
            </a:pPr>
            <a:endParaRPr lang="en-US" sz="1768" dirty="0">
              <a:solidFill>
                <a:srgbClr val="000000"/>
              </a:solidFill>
              <a:latin typeface="Calibri (MS)"/>
              <a:ea typeface="Calibri (MS)"/>
              <a:cs typeface="Calibri (MS)"/>
              <a:sym typeface="Calibri (MS)"/>
            </a:endParaRPr>
          </a:p>
          <a:p>
            <a:pPr marL="381886" lvl="1" indent="-190943" algn="l">
              <a:lnSpc>
                <a:spcPts val="2122"/>
              </a:lnSpc>
              <a:buFont typeface="Arial"/>
              <a:buChar char="•"/>
            </a:pPr>
            <a:r>
              <a:rPr lang="en-US" sz="1768" dirty="0">
                <a:solidFill>
                  <a:srgbClr val="000000"/>
                </a:solidFill>
                <a:latin typeface="Calibri (MS)"/>
                <a:ea typeface="Calibri (MS)"/>
                <a:cs typeface="Calibri (MS)"/>
                <a:sym typeface="Calibri (MS)"/>
              </a:rPr>
              <a:t>Plus </a:t>
            </a:r>
            <a:r>
              <a:rPr lang="en-US" sz="1768" dirty="0" err="1">
                <a:solidFill>
                  <a:srgbClr val="000000"/>
                </a:solidFill>
                <a:latin typeface="Calibri (MS)"/>
                <a:ea typeface="Calibri (MS)"/>
                <a:cs typeface="Calibri (MS)"/>
                <a:sym typeface="Calibri (MS)"/>
              </a:rPr>
              <a:t>d’une</a:t>
            </a:r>
            <a:r>
              <a:rPr lang="en-US" sz="1768" dirty="0">
                <a:solidFill>
                  <a:srgbClr val="000000"/>
                </a:solidFill>
                <a:latin typeface="Calibri (MS)"/>
                <a:ea typeface="Calibri (MS)"/>
                <a:cs typeface="Calibri (MS)"/>
                <a:sym typeface="Calibri (MS)"/>
              </a:rPr>
              <a:t> femme </a:t>
            </a:r>
            <a:r>
              <a:rPr lang="en-US" sz="1768" dirty="0" err="1">
                <a:solidFill>
                  <a:srgbClr val="000000"/>
                </a:solidFill>
                <a:latin typeface="Calibri (MS)"/>
                <a:ea typeface="Calibri (MS)"/>
                <a:cs typeface="Calibri (MS)"/>
                <a:sym typeface="Calibri (MS)"/>
              </a:rPr>
              <a:t>réfugiée</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ou</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déplacée</a:t>
            </a:r>
            <a:r>
              <a:rPr lang="en-US" sz="1768" dirty="0">
                <a:solidFill>
                  <a:srgbClr val="000000"/>
                </a:solidFill>
                <a:latin typeface="Calibri (MS)"/>
                <a:ea typeface="Calibri (MS)"/>
                <a:cs typeface="Calibri (MS)"/>
                <a:sym typeface="Calibri (MS)"/>
              </a:rPr>
              <a:t> sur cinq est </a:t>
            </a:r>
            <a:r>
              <a:rPr lang="en-US" sz="1768" dirty="0" err="1">
                <a:solidFill>
                  <a:srgbClr val="000000"/>
                </a:solidFill>
                <a:latin typeface="Calibri (MS)"/>
                <a:ea typeface="Calibri (MS)"/>
                <a:cs typeface="Calibri (MS)"/>
                <a:sym typeface="Calibri (MS)"/>
              </a:rPr>
              <a:t>victime</a:t>
            </a:r>
            <a:r>
              <a:rPr lang="en-US" sz="1768" dirty="0">
                <a:solidFill>
                  <a:srgbClr val="000000"/>
                </a:solidFill>
                <a:latin typeface="Calibri (MS)"/>
                <a:ea typeface="Calibri (MS)"/>
                <a:cs typeface="Calibri (MS)"/>
                <a:sym typeface="Calibri (MS)"/>
              </a:rPr>
              <a:t> de violences </a:t>
            </a:r>
            <a:r>
              <a:rPr lang="en-US" sz="1768" dirty="0" err="1">
                <a:solidFill>
                  <a:srgbClr val="000000"/>
                </a:solidFill>
                <a:latin typeface="Calibri (MS)"/>
                <a:ea typeface="Calibri (MS)"/>
                <a:cs typeface="Calibri (MS)"/>
                <a:sym typeface="Calibri (MS)"/>
              </a:rPr>
              <a:t>sexuelles</a:t>
            </a:r>
            <a:r>
              <a:rPr lang="en-US" sz="1768" dirty="0">
                <a:solidFill>
                  <a:srgbClr val="000000"/>
                </a:solidFill>
                <a:latin typeface="Calibri (MS)"/>
                <a:ea typeface="Calibri (MS)"/>
                <a:cs typeface="Calibri (MS)"/>
                <a:sym typeface="Calibri (MS)"/>
              </a:rPr>
              <a:t>.</a:t>
            </a:r>
          </a:p>
          <a:p>
            <a:pPr algn="l">
              <a:lnSpc>
                <a:spcPts val="2122"/>
              </a:lnSpc>
            </a:pPr>
            <a:endParaRPr lang="en-US" sz="1768" dirty="0">
              <a:solidFill>
                <a:srgbClr val="000000"/>
              </a:solidFill>
              <a:latin typeface="Calibri (MS)"/>
              <a:ea typeface="Calibri (MS)"/>
              <a:cs typeface="Calibri (MS)"/>
              <a:sym typeface="Calibri (MS)"/>
            </a:endParaRPr>
          </a:p>
          <a:p>
            <a:pPr marL="381886" lvl="1" indent="-190943" algn="l">
              <a:lnSpc>
                <a:spcPts val="2122"/>
              </a:lnSpc>
              <a:buFont typeface="Arial"/>
              <a:buChar char="•"/>
            </a:pPr>
            <a:r>
              <a:rPr lang="en-US" sz="1768" dirty="0">
                <a:solidFill>
                  <a:srgbClr val="000000"/>
                </a:solidFill>
                <a:latin typeface="Calibri (MS)"/>
                <a:ea typeface="Calibri (MS)"/>
                <a:cs typeface="Calibri (MS)"/>
                <a:sym typeface="Calibri (MS)"/>
              </a:rPr>
              <a:t>40 % des femmes dans le monde </a:t>
            </a:r>
            <a:r>
              <a:rPr lang="en-US" sz="1768" dirty="0" err="1">
                <a:solidFill>
                  <a:srgbClr val="000000"/>
                </a:solidFill>
                <a:latin typeface="Calibri (MS)"/>
                <a:ea typeface="Calibri (MS)"/>
                <a:cs typeface="Calibri (MS)"/>
                <a:sym typeface="Calibri (MS)"/>
              </a:rPr>
              <a:t>vivent</a:t>
            </a:r>
            <a:r>
              <a:rPr lang="en-US" sz="1768" dirty="0">
                <a:solidFill>
                  <a:srgbClr val="000000"/>
                </a:solidFill>
                <a:latin typeface="Calibri (MS)"/>
                <a:ea typeface="Calibri (MS)"/>
                <a:cs typeface="Calibri (MS)"/>
                <a:sym typeface="Calibri (MS)"/>
              </a:rPr>
              <a:t> dans des pays </a:t>
            </a:r>
            <a:r>
              <a:rPr lang="en-US" sz="1768" dirty="0" err="1">
                <a:solidFill>
                  <a:srgbClr val="000000"/>
                </a:solidFill>
                <a:latin typeface="Calibri (MS)"/>
                <a:ea typeface="Calibri (MS)"/>
                <a:cs typeface="Calibri (MS)"/>
                <a:sym typeface="Calibri (MS)"/>
              </a:rPr>
              <a:t>où</a:t>
            </a:r>
            <a:r>
              <a:rPr lang="en-US" sz="1768" dirty="0">
                <a:solidFill>
                  <a:srgbClr val="000000"/>
                </a:solidFill>
                <a:latin typeface="Calibri (MS)"/>
                <a:ea typeface="Calibri (MS)"/>
                <a:cs typeface="Calibri (MS)"/>
                <a:sym typeface="Calibri (MS)"/>
              </a:rPr>
              <a:t> les </a:t>
            </a:r>
            <a:r>
              <a:rPr lang="en-US" sz="1768" dirty="0" err="1">
                <a:solidFill>
                  <a:srgbClr val="000000"/>
                </a:solidFill>
                <a:latin typeface="Calibri (MS)"/>
                <a:ea typeface="Calibri (MS)"/>
                <a:cs typeface="Calibri (MS)"/>
                <a:sym typeface="Calibri (MS)"/>
              </a:rPr>
              <a:t>lois</a:t>
            </a:r>
            <a:r>
              <a:rPr lang="en-US" sz="1768" dirty="0">
                <a:solidFill>
                  <a:srgbClr val="000000"/>
                </a:solidFill>
                <a:latin typeface="Calibri (MS)"/>
                <a:ea typeface="Calibri (MS)"/>
                <a:cs typeface="Calibri (MS)"/>
                <a:sym typeface="Calibri (MS)"/>
              </a:rPr>
              <a:t> sur </a:t>
            </a:r>
            <a:r>
              <a:rPr lang="en-US" sz="1768" dirty="0" err="1">
                <a:solidFill>
                  <a:srgbClr val="000000"/>
                </a:solidFill>
                <a:latin typeface="Calibri (MS)"/>
                <a:ea typeface="Calibri (MS)"/>
                <a:cs typeface="Calibri (MS)"/>
                <a:sym typeface="Calibri (MS)"/>
              </a:rPr>
              <a:t>l’avortement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sont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restrictives</a:t>
            </a:r>
            <a:r>
              <a:rPr lang="en-US" sz="1768" dirty="0">
                <a:solidFill>
                  <a:srgbClr val="000000"/>
                </a:solidFill>
                <a:latin typeface="Calibri (MS)"/>
                <a:ea typeface="Calibri (MS)"/>
                <a:cs typeface="Calibri (MS)"/>
                <a:sym typeface="Calibri (MS)"/>
              </a:rPr>
              <a:t>.</a:t>
            </a:r>
          </a:p>
          <a:p>
            <a:pPr algn="l">
              <a:lnSpc>
                <a:spcPts val="2122"/>
              </a:lnSpc>
            </a:pPr>
            <a:endParaRPr lang="en-US" sz="1768" dirty="0">
              <a:solidFill>
                <a:srgbClr val="000000"/>
              </a:solidFill>
              <a:latin typeface="Calibri (MS)"/>
              <a:ea typeface="Calibri (MS)"/>
              <a:cs typeface="Calibri (MS)"/>
              <a:sym typeface="Calibri (MS)"/>
            </a:endParaRPr>
          </a:p>
          <a:p>
            <a:pPr marL="381886" lvl="1" indent="-190943" algn="l">
              <a:lnSpc>
                <a:spcPts val="2122"/>
              </a:lnSpc>
              <a:buFont typeface="Arial"/>
              <a:buChar char="•"/>
            </a:pPr>
            <a:r>
              <a:rPr lang="en-US" sz="1768" dirty="0">
                <a:solidFill>
                  <a:srgbClr val="000000"/>
                </a:solidFill>
                <a:latin typeface="Calibri (MS)"/>
                <a:ea typeface="Calibri (MS)"/>
                <a:cs typeface="Calibri (MS)"/>
                <a:sym typeface="Calibri (MS)"/>
              </a:rPr>
              <a:t>Des millions de femmes et de filles </a:t>
            </a:r>
            <a:r>
              <a:rPr lang="en-US" sz="1768" dirty="0" err="1">
                <a:solidFill>
                  <a:srgbClr val="000000"/>
                </a:solidFill>
                <a:latin typeface="Calibri (MS)"/>
                <a:ea typeface="Calibri (MS)"/>
                <a:cs typeface="Calibri (MS)"/>
                <a:sym typeface="Calibri (MS)"/>
              </a:rPr>
              <a:t>subissent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chaque</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année</a:t>
            </a:r>
            <a:r>
              <a:rPr lang="en-US" sz="1768" dirty="0">
                <a:solidFill>
                  <a:srgbClr val="000000"/>
                </a:solidFill>
                <a:latin typeface="Calibri (MS)"/>
                <a:ea typeface="Calibri (MS)"/>
                <a:cs typeface="Calibri (MS)"/>
                <a:sym typeface="Calibri (MS)"/>
              </a:rPr>
              <a:t> des violences </a:t>
            </a:r>
            <a:r>
              <a:rPr lang="en-US" sz="1768" dirty="0" err="1">
                <a:solidFill>
                  <a:srgbClr val="000000"/>
                </a:solidFill>
                <a:latin typeface="Calibri (MS)"/>
                <a:ea typeface="Calibri (MS)"/>
                <a:cs typeface="Calibri (MS)"/>
                <a:sym typeface="Calibri (MS)"/>
              </a:rPr>
              <a:t>numériques</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harcèlement</a:t>
            </a:r>
            <a:r>
              <a:rPr lang="en-US" sz="1768" dirty="0">
                <a:solidFill>
                  <a:srgbClr val="000000"/>
                </a:solidFill>
                <a:latin typeface="Calibri (MS)"/>
                <a:ea typeface="Calibri (MS)"/>
                <a:cs typeface="Calibri (MS)"/>
                <a:sym typeface="Calibri (MS)"/>
              </a:rPr>
              <a:t>, menaces, </a:t>
            </a:r>
            <a:r>
              <a:rPr lang="en-US" sz="1768" dirty="0" err="1">
                <a:solidFill>
                  <a:srgbClr val="000000"/>
                </a:solidFill>
                <a:latin typeface="Calibri (MS)"/>
                <a:ea typeface="Calibri (MS)"/>
                <a:cs typeface="Calibri (MS)"/>
                <a:sym typeface="Calibri (MS)"/>
              </a:rPr>
              <a:t>abus</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en</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ligne</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Pourtant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seulement</a:t>
            </a:r>
            <a:r>
              <a:rPr lang="en-US" sz="1768" dirty="0">
                <a:solidFill>
                  <a:srgbClr val="000000"/>
                </a:solidFill>
                <a:latin typeface="Calibri (MS)"/>
                <a:ea typeface="Calibri (MS)"/>
                <a:cs typeface="Calibri (MS)"/>
                <a:sym typeface="Calibri (MS)"/>
              </a:rPr>
              <a:t> environ 12 % des pays </a:t>
            </a:r>
            <a:r>
              <a:rPr lang="en-US" sz="1768" dirty="0" err="1">
                <a:solidFill>
                  <a:srgbClr val="000000"/>
                </a:solidFill>
                <a:latin typeface="Calibri (MS)"/>
                <a:ea typeface="Calibri (MS)"/>
                <a:cs typeface="Calibri (MS)"/>
                <a:sym typeface="Calibri (MS)"/>
              </a:rPr>
              <a:t>ont</a:t>
            </a:r>
            <a:r>
              <a:rPr lang="en-US" sz="1768" dirty="0">
                <a:solidFill>
                  <a:srgbClr val="000000"/>
                </a:solidFill>
                <a:latin typeface="Calibri (MS)"/>
                <a:ea typeface="Calibri (MS)"/>
                <a:cs typeface="Calibri (MS)"/>
                <a:sym typeface="Calibri (MS)"/>
              </a:rPr>
              <a:t> des </a:t>
            </a:r>
            <a:r>
              <a:rPr lang="en-US" sz="1768" dirty="0" err="1">
                <a:solidFill>
                  <a:srgbClr val="000000"/>
                </a:solidFill>
                <a:latin typeface="Calibri (MS)"/>
                <a:ea typeface="Calibri (MS)"/>
                <a:cs typeface="Calibri (MS)"/>
                <a:sym typeface="Calibri (MS)"/>
              </a:rPr>
              <a:t>lois</a:t>
            </a:r>
            <a:r>
              <a:rPr lang="en-US" sz="1768" dirty="0">
                <a:solidFill>
                  <a:srgbClr val="000000"/>
                </a:solidFill>
                <a:latin typeface="Calibri (MS)"/>
                <a:ea typeface="Calibri (MS)"/>
                <a:cs typeface="Calibri (MS)"/>
                <a:sym typeface="Calibri (MS)"/>
              </a:rPr>
              <a:t> qui </a:t>
            </a:r>
            <a:r>
              <a:rPr lang="en-US" sz="1768" dirty="0" err="1">
                <a:solidFill>
                  <a:srgbClr val="000000"/>
                </a:solidFill>
                <a:latin typeface="Calibri (MS)"/>
                <a:ea typeface="Calibri (MS)"/>
                <a:cs typeface="Calibri (MS)"/>
                <a:sym typeface="Calibri (MS)"/>
              </a:rPr>
              <a:t>criminalisent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explicitement</a:t>
            </a:r>
            <a:r>
              <a:rPr lang="en-US" sz="1768" dirty="0">
                <a:solidFill>
                  <a:srgbClr val="000000"/>
                </a:solidFill>
                <a:latin typeface="Calibri (MS)"/>
                <a:ea typeface="Calibri (MS)"/>
                <a:cs typeface="Calibri (MS)"/>
                <a:sym typeface="Calibri (MS)"/>
              </a:rPr>
              <a:t> le cyber-</a:t>
            </a:r>
            <a:r>
              <a:rPr lang="en-US" sz="1768" dirty="0" err="1">
                <a:solidFill>
                  <a:srgbClr val="000000"/>
                </a:solidFill>
                <a:latin typeface="Calibri (MS)"/>
                <a:ea typeface="Calibri (MS)"/>
                <a:cs typeface="Calibri (MS)"/>
                <a:sym typeface="Calibri (MS)"/>
              </a:rPr>
              <a:t>harcèlement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sexuel</a:t>
            </a:r>
            <a:r>
              <a:rPr lang="en-US" sz="1768" dirty="0">
                <a:solidFill>
                  <a:srgbClr val="000000"/>
                </a:solidFill>
                <a:latin typeface="Calibri (MS)"/>
                <a:ea typeface="Calibri (MS)"/>
                <a:cs typeface="Calibri (MS)"/>
                <a:sym typeface="Calibri (MS)"/>
              </a:rPr>
              <a:t>.</a:t>
            </a:r>
          </a:p>
          <a:p>
            <a:pPr algn="l">
              <a:lnSpc>
                <a:spcPts val="2122"/>
              </a:lnSpc>
            </a:pPr>
            <a:endParaRPr lang="en-US" sz="1768" dirty="0">
              <a:solidFill>
                <a:srgbClr val="000000"/>
              </a:solidFill>
              <a:latin typeface="Calibri (MS)"/>
              <a:ea typeface="Calibri (MS)"/>
              <a:cs typeface="Calibri (MS)"/>
              <a:sym typeface="Calibri (MS)"/>
            </a:endParaRPr>
          </a:p>
          <a:p>
            <a:pPr marL="381886" lvl="1" indent="-190943" algn="l">
              <a:lnSpc>
                <a:spcPts val="2122"/>
              </a:lnSpc>
              <a:buFont typeface="Arial"/>
              <a:buChar char="•"/>
            </a:pPr>
            <a:r>
              <a:rPr lang="en-US" sz="1768" dirty="0" err="1">
                <a:solidFill>
                  <a:srgbClr val="000000"/>
                </a:solidFill>
                <a:latin typeface="Calibri (MS)"/>
                <a:ea typeface="Calibri (MS)"/>
                <a:cs typeface="Calibri (MS)"/>
                <a:sym typeface="Calibri (MS)"/>
              </a:rPr>
              <a:t>Selon</a:t>
            </a:r>
            <a:r>
              <a:rPr lang="en-US" sz="1768" dirty="0">
                <a:solidFill>
                  <a:srgbClr val="000000"/>
                </a:solidFill>
                <a:latin typeface="Calibri (MS)"/>
                <a:ea typeface="Calibri (MS)"/>
                <a:cs typeface="Calibri (MS)"/>
                <a:sym typeface="Calibri (MS)"/>
              </a:rPr>
              <a:t> Oxfam, 153 pays </a:t>
            </a:r>
            <a:r>
              <a:rPr lang="en-US" sz="1768" dirty="0" err="1">
                <a:solidFill>
                  <a:srgbClr val="000000"/>
                </a:solidFill>
                <a:latin typeface="Calibri (MS)"/>
                <a:ea typeface="Calibri (MS)"/>
                <a:cs typeface="Calibri (MS)"/>
                <a:sym typeface="Calibri (MS)"/>
              </a:rPr>
              <a:t>ont</a:t>
            </a:r>
            <a:r>
              <a:rPr lang="en-US" sz="1768" dirty="0">
                <a:solidFill>
                  <a:srgbClr val="000000"/>
                </a:solidFill>
                <a:latin typeface="Calibri (MS)"/>
                <a:ea typeface="Calibri (MS)"/>
                <a:cs typeface="Calibri (MS)"/>
                <a:sym typeface="Calibri (MS)"/>
              </a:rPr>
              <a:t> des </a:t>
            </a:r>
            <a:r>
              <a:rPr lang="en-US" sz="1768" dirty="0" err="1">
                <a:solidFill>
                  <a:srgbClr val="000000"/>
                </a:solidFill>
                <a:latin typeface="Calibri (MS)"/>
                <a:ea typeface="Calibri (MS)"/>
                <a:cs typeface="Calibri (MS)"/>
                <a:sym typeface="Calibri (MS)"/>
              </a:rPr>
              <a:t>lois</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favorisant</a:t>
            </a:r>
            <a:r>
              <a:rPr lang="en-US" sz="1768" dirty="0">
                <a:solidFill>
                  <a:srgbClr val="000000"/>
                </a:solidFill>
                <a:latin typeface="Calibri (MS)"/>
                <a:ea typeface="Calibri (MS)"/>
                <a:cs typeface="Calibri (MS)"/>
                <a:sym typeface="Calibri (MS)"/>
              </a:rPr>
              <a:t> la discrimination </a:t>
            </a:r>
            <a:r>
              <a:rPr lang="en-US" sz="1768" dirty="0" err="1">
                <a:solidFill>
                  <a:srgbClr val="000000"/>
                </a:solidFill>
                <a:latin typeface="Calibri (MS)"/>
                <a:ea typeface="Calibri (MS)"/>
                <a:cs typeface="Calibri (MS)"/>
                <a:sym typeface="Calibri (MS)"/>
              </a:rPr>
              <a:t>économique</a:t>
            </a:r>
            <a:r>
              <a:rPr lang="en-US" sz="1768" dirty="0">
                <a:solidFill>
                  <a:srgbClr val="000000"/>
                </a:solidFill>
                <a:latin typeface="Calibri (MS)"/>
                <a:ea typeface="Calibri (MS)"/>
                <a:cs typeface="Calibri (MS)"/>
                <a:sym typeface="Calibri (MS)"/>
              </a:rPr>
              <a:t> des femmes, </a:t>
            </a:r>
            <a:r>
              <a:rPr lang="en-US" sz="1768" dirty="0" err="1">
                <a:solidFill>
                  <a:srgbClr val="000000"/>
                </a:solidFill>
                <a:latin typeface="Calibri (MS)"/>
                <a:ea typeface="Calibri (MS)"/>
                <a:cs typeface="Calibri (MS)"/>
                <a:sym typeface="Calibri (MS)"/>
              </a:rPr>
              <a:t>dont</a:t>
            </a:r>
            <a:r>
              <a:rPr lang="en-US" sz="1768" dirty="0">
                <a:solidFill>
                  <a:srgbClr val="000000"/>
                </a:solidFill>
                <a:latin typeface="Calibri (MS)"/>
                <a:ea typeface="Calibri (MS)"/>
                <a:cs typeface="Calibri (MS)"/>
                <a:sym typeface="Calibri (MS)"/>
              </a:rPr>
              <a:t> 18 </a:t>
            </a:r>
            <a:r>
              <a:rPr lang="en-US" sz="1768" dirty="0" err="1">
                <a:solidFill>
                  <a:srgbClr val="000000"/>
                </a:solidFill>
                <a:latin typeface="Calibri (MS)"/>
                <a:ea typeface="Calibri (MS)"/>
                <a:cs typeface="Calibri (MS)"/>
                <a:sym typeface="Calibri (MS)"/>
              </a:rPr>
              <a:t>où</a:t>
            </a:r>
            <a:r>
              <a:rPr lang="en-US" sz="1768" dirty="0">
                <a:solidFill>
                  <a:srgbClr val="000000"/>
                </a:solidFill>
                <a:latin typeface="Calibri (MS)"/>
                <a:ea typeface="Calibri (MS)"/>
                <a:cs typeface="Calibri (MS)"/>
                <a:sym typeface="Calibri (MS)"/>
              </a:rPr>
              <a:t> un homme est </a:t>
            </a:r>
            <a:r>
              <a:rPr lang="en-US" sz="1768" dirty="0" err="1">
                <a:solidFill>
                  <a:srgbClr val="000000"/>
                </a:solidFill>
                <a:latin typeface="Calibri (MS)"/>
                <a:ea typeface="Calibri (MS)"/>
                <a:cs typeface="Calibri (MS)"/>
                <a:sym typeface="Calibri (MS)"/>
              </a:rPr>
              <a:t>en</a:t>
            </a:r>
            <a:r>
              <a:rPr lang="en-US" sz="1768" dirty="0">
                <a:solidFill>
                  <a:srgbClr val="000000"/>
                </a:solidFill>
                <a:latin typeface="Calibri (MS)"/>
                <a:ea typeface="Calibri (MS)"/>
                <a:cs typeface="Calibri (MS)"/>
                <a:sym typeface="Calibri (MS)"/>
              </a:rPr>
              <a:t> droit </a:t>
            </a:r>
            <a:r>
              <a:rPr lang="en-US" sz="1768" dirty="0" err="1">
                <a:solidFill>
                  <a:srgbClr val="000000"/>
                </a:solidFill>
                <a:latin typeface="Calibri (MS)"/>
                <a:ea typeface="Calibri (MS)"/>
                <a:cs typeface="Calibri (MS)"/>
                <a:sym typeface="Calibri (MS)"/>
              </a:rPr>
              <a:t>d’interdire</a:t>
            </a:r>
            <a:r>
              <a:rPr lang="en-US" sz="1768" dirty="0">
                <a:solidFill>
                  <a:srgbClr val="000000"/>
                </a:solidFill>
                <a:latin typeface="Calibri (MS)"/>
                <a:ea typeface="Calibri (MS)"/>
                <a:cs typeface="Calibri (MS)"/>
                <a:sym typeface="Calibri (MS)"/>
              </a:rPr>
              <a:t> à son </a:t>
            </a:r>
            <a:r>
              <a:rPr lang="en-US" sz="1768" dirty="0" err="1">
                <a:solidFill>
                  <a:srgbClr val="000000"/>
                </a:solidFill>
                <a:latin typeface="Calibri (MS)"/>
                <a:ea typeface="Calibri (MS)"/>
                <a:cs typeface="Calibri (MS)"/>
                <a:sym typeface="Calibri (MS)"/>
              </a:rPr>
              <a:t>épouse</a:t>
            </a:r>
            <a:r>
              <a:rPr lang="en-US" sz="1768" dirty="0">
                <a:solidFill>
                  <a:srgbClr val="000000"/>
                </a:solidFill>
                <a:latin typeface="Calibri (MS)"/>
                <a:ea typeface="Calibri (MS)"/>
                <a:cs typeface="Calibri (MS)"/>
                <a:sym typeface="Calibri (MS)"/>
              </a:rPr>
              <a:t> de </a:t>
            </a:r>
            <a:r>
              <a:rPr lang="en-US" sz="1768" dirty="0" err="1">
                <a:solidFill>
                  <a:srgbClr val="000000"/>
                </a:solidFill>
                <a:latin typeface="Calibri (MS)"/>
                <a:ea typeface="Calibri (MS)"/>
                <a:cs typeface="Calibri (MS)"/>
                <a:sym typeface="Calibri (MS)"/>
              </a:rPr>
              <a:t>travailler</a:t>
            </a:r>
            <a:r>
              <a:rPr lang="en-US" sz="1768" dirty="0">
                <a:solidFill>
                  <a:srgbClr val="000000"/>
                </a:solidFill>
                <a:latin typeface="Calibri (MS)"/>
                <a:ea typeface="Calibri (MS)"/>
                <a:cs typeface="Calibri (MS)"/>
                <a:sym typeface="Calibri (MS)"/>
              </a:rPr>
              <a:t>.</a:t>
            </a:r>
          </a:p>
          <a:p>
            <a:pPr algn="l">
              <a:lnSpc>
                <a:spcPts val="2122"/>
              </a:lnSpc>
            </a:pPr>
            <a:endParaRPr lang="en-US" sz="1768" dirty="0">
              <a:solidFill>
                <a:srgbClr val="000000"/>
              </a:solidFill>
              <a:latin typeface="Calibri (MS)"/>
              <a:ea typeface="Calibri (MS)"/>
              <a:cs typeface="Calibri (MS)"/>
              <a:sym typeface="Calibri (MS)"/>
            </a:endParaRPr>
          </a:p>
          <a:p>
            <a:pPr marL="381886" lvl="1" indent="-190943" algn="l">
              <a:lnSpc>
                <a:spcPts val="2122"/>
              </a:lnSpc>
              <a:buFont typeface="Arial"/>
              <a:buChar char="•"/>
            </a:pPr>
            <a:r>
              <a:rPr lang="en-US" sz="1768" dirty="0" err="1">
                <a:solidFill>
                  <a:srgbClr val="000000"/>
                </a:solidFill>
                <a:latin typeface="Calibri (MS)"/>
                <a:ea typeface="Calibri (MS)"/>
                <a:cs typeface="Calibri (MS)"/>
                <a:sym typeface="Calibri (MS)"/>
              </a:rPr>
              <a:t>Seulement</a:t>
            </a:r>
            <a:r>
              <a:rPr lang="en-US" sz="1768" dirty="0">
                <a:solidFill>
                  <a:srgbClr val="000000"/>
                </a:solidFill>
                <a:latin typeface="Calibri (MS)"/>
                <a:ea typeface="Calibri (MS)"/>
                <a:cs typeface="Calibri (MS)"/>
                <a:sym typeface="Calibri (MS)"/>
              </a:rPr>
              <a:t> 2 % des dons </a:t>
            </a:r>
            <a:r>
              <a:rPr lang="en-US" sz="1768" dirty="0" err="1">
                <a:solidFill>
                  <a:srgbClr val="000000"/>
                </a:solidFill>
                <a:latin typeface="Calibri (MS)"/>
                <a:ea typeface="Calibri (MS)"/>
                <a:cs typeface="Calibri (MS)"/>
                <a:sym typeface="Calibri (MS)"/>
              </a:rPr>
              <a:t>caritatifs</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mondiaux</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sont</a:t>
            </a:r>
            <a:r>
              <a:rPr lang="en-US" sz="1768" dirty="0">
                <a:solidFill>
                  <a:srgbClr val="000000"/>
                </a:solidFill>
                <a:latin typeface="Calibri (MS)"/>
                <a:ea typeface="Calibri (MS)"/>
                <a:cs typeface="Calibri (MS)"/>
                <a:sym typeface="Calibri (MS)"/>
              </a:rPr>
              <a:t> </a:t>
            </a:r>
            <a:r>
              <a:rPr lang="en-US" sz="1768" dirty="0" err="1">
                <a:solidFill>
                  <a:srgbClr val="000000"/>
                </a:solidFill>
                <a:latin typeface="Calibri (MS)"/>
                <a:ea typeface="Calibri (MS)"/>
                <a:cs typeface="Calibri (MS)"/>
                <a:sym typeface="Calibri (MS)"/>
              </a:rPr>
              <a:t>consacrés</a:t>
            </a:r>
            <a:r>
              <a:rPr lang="en-US" sz="1768" dirty="0">
                <a:solidFill>
                  <a:srgbClr val="000000"/>
                </a:solidFill>
                <a:latin typeface="Calibri (MS)"/>
                <a:ea typeface="Calibri (MS)"/>
                <a:cs typeface="Calibri (MS)"/>
                <a:sym typeface="Calibri (MS)"/>
              </a:rPr>
              <a:t> à des </a:t>
            </a:r>
            <a:r>
              <a:rPr lang="en-US" sz="1768" dirty="0" err="1">
                <a:solidFill>
                  <a:srgbClr val="000000"/>
                </a:solidFill>
                <a:latin typeface="Calibri (MS)"/>
                <a:ea typeface="Calibri (MS)"/>
                <a:cs typeface="Calibri (MS)"/>
                <a:sym typeface="Calibri (MS)"/>
              </a:rPr>
              <a:t>organisations</a:t>
            </a:r>
            <a:r>
              <a:rPr lang="en-US" sz="1768" dirty="0">
                <a:solidFill>
                  <a:srgbClr val="000000"/>
                </a:solidFill>
                <a:latin typeface="Calibri (MS)"/>
                <a:ea typeface="Calibri (MS)"/>
                <a:cs typeface="Calibri (MS)"/>
                <a:sym typeface="Calibri (MS)"/>
              </a:rPr>
              <a:t> qui </a:t>
            </a:r>
            <a:r>
              <a:rPr lang="en-US" sz="1768" dirty="0" err="1">
                <a:solidFill>
                  <a:srgbClr val="000000"/>
                </a:solidFill>
                <a:latin typeface="Calibri (MS)"/>
                <a:ea typeface="Calibri (MS)"/>
                <a:cs typeface="Calibri (MS)"/>
                <a:sym typeface="Calibri (MS)"/>
              </a:rPr>
              <a:t>soutiennent</a:t>
            </a:r>
            <a:r>
              <a:rPr lang="en-US" sz="1768" dirty="0">
                <a:solidFill>
                  <a:srgbClr val="000000"/>
                </a:solidFill>
                <a:latin typeface="Calibri (MS)"/>
                <a:ea typeface="Calibri (MS)"/>
                <a:cs typeface="Calibri (MS)"/>
                <a:sym typeface="Calibri (MS)"/>
              </a:rPr>
              <a:t> les femmes et les filles.</a:t>
            </a:r>
          </a:p>
          <a:p>
            <a:pPr algn="l">
              <a:lnSpc>
                <a:spcPts val="2482"/>
              </a:lnSpc>
              <a:spcBef>
                <a:spcPct val="0"/>
              </a:spcBef>
            </a:pPr>
            <a:endParaRPr lang="en-US" sz="1768" dirty="0">
              <a:solidFill>
                <a:srgbClr val="000000"/>
              </a:solidFill>
              <a:latin typeface="Calibri (MS)"/>
              <a:ea typeface="Calibri (MS)"/>
              <a:cs typeface="Calibri (MS)"/>
              <a:sym typeface="Calibri (MS)"/>
            </a:endParaRPr>
          </a:p>
          <a:p>
            <a:pPr algn="r">
              <a:lnSpc>
                <a:spcPts val="1402"/>
              </a:lnSpc>
              <a:spcBef>
                <a:spcPct val="0"/>
              </a:spcBef>
            </a:pPr>
            <a:r>
              <a:rPr lang="en-US" sz="1168" dirty="0">
                <a:solidFill>
                  <a:srgbClr val="000000"/>
                </a:solidFill>
                <a:latin typeface="Calibri (MS)"/>
                <a:ea typeface="Calibri (MS)"/>
                <a:cs typeface="Calibri (MS)"/>
                <a:sym typeface="Calibri (MS)"/>
              </a:rPr>
              <a:t>Sources : </a:t>
            </a:r>
            <a:r>
              <a:rPr lang="en-US" sz="1168" dirty="0">
                <a:solidFill>
                  <a:srgbClr val="000000"/>
                </a:solidFill>
                <a:latin typeface="Calibri (MS)"/>
                <a:ea typeface="Calibri (MS)"/>
                <a:cs typeface="Calibri (MS)"/>
                <a:sym typeface="Calibri (MS)"/>
                <a:hlinkClick r:id="rId13"/>
              </a:rPr>
              <a:t>https://news.un.org/fr/</a:t>
            </a:r>
            <a:r>
              <a:rPr lang="en-US" sz="1168" dirty="0">
                <a:solidFill>
                  <a:srgbClr val="000000"/>
                </a:solidFill>
                <a:latin typeface="Calibri (MS)"/>
                <a:ea typeface="Calibri (MS)"/>
                <a:cs typeface="Calibri (MS)"/>
                <a:sym typeface="Calibri (MS)"/>
              </a:rPr>
              <a:t> -  </a:t>
            </a:r>
            <a:r>
              <a:rPr lang="en-US" sz="1168" dirty="0">
                <a:solidFill>
                  <a:srgbClr val="000000"/>
                </a:solidFill>
                <a:latin typeface="Calibri (MS)"/>
                <a:ea typeface="Calibri (MS)"/>
                <a:cs typeface="Calibri (MS)"/>
                <a:sym typeface="Calibri (MS)"/>
                <a:hlinkClick r:id="rId14"/>
              </a:rPr>
              <a:t>https://www.oxfam.org</a:t>
            </a:r>
            <a:r>
              <a:rPr lang="en-US" sz="1168" dirty="0">
                <a:solidFill>
                  <a:srgbClr val="000000"/>
                </a:solidFill>
                <a:latin typeface="Calibri (MS)"/>
                <a:ea typeface="Calibri (MS)"/>
                <a:cs typeface="Calibri (MS)"/>
                <a:sym typeface="Calibri (MS)"/>
              </a:rPr>
              <a:t> -  International </a:t>
            </a:r>
            <a:r>
              <a:rPr lang="en-US" sz="1168" dirty="0" err="1">
                <a:solidFill>
                  <a:srgbClr val="000000"/>
                </a:solidFill>
                <a:latin typeface="Calibri (MS)"/>
                <a:ea typeface="Calibri (MS)"/>
                <a:cs typeface="Calibri (MS)"/>
                <a:sym typeface="Calibri (MS)"/>
              </a:rPr>
              <a:t>telecomunication</a:t>
            </a:r>
            <a:r>
              <a:rPr lang="en-US" sz="1168" dirty="0">
                <a:solidFill>
                  <a:srgbClr val="000000"/>
                </a:solidFill>
                <a:latin typeface="Calibri (MS)"/>
                <a:ea typeface="Calibri (MS)"/>
                <a:cs typeface="Calibri (MS)"/>
                <a:sym typeface="Calibri (MS)"/>
              </a:rPr>
              <a:t> Union  </a:t>
            </a:r>
          </a:p>
          <a:p>
            <a:pPr algn="l">
              <a:lnSpc>
                <a:spcPts val="1762"/>
              </a:lnSpc>
              <a:spcBef>
                <a:spcPct val="0"/>
              </a:spcBef>
            </a:pPr>
            <a:endParaRPr lang="en-US" sz="1168" dirty="0">
              <a:solidFill>
                <a:srgbClr val="000000"/>
              </a:solidFill>
              <a:latin typeface="Calibri (MS)"/>
              <a:ea typeface="Calibri (MS)"/>
              <a:cs typeface="Calibri (MS)"/>
              <a:sym typeface="Calibri (MS)"/>
            </a:endParaRPr>
          </a:p>
          <a:p>
            <a:pPr algn="l">
              <a:lnSpc>
                <a:spcPts val="1762"/>
              </a:lnSpc>
              <a:spcBef>
                <a:spcPct val="0"/>
              </a:spcBef>
            </a:pPr>
            <a:r>
              <a:rPr lang="en-US" sz="1468" dirty="0">
                <a:solidFill>
                  <a:srgbClr val="000000"/>
                </a:solidFill>
                <a:latin typeface="Calibri (MS)"/>
                <a:ea typeface="Calibri (MS)"/>
                <a:cs typeface="Calibri (MS)"/>
                <a:sym typeface="Calibri (MS)"/>
              </a:rPr>
              <a:t> </a:t>
            </a:r>
          </a:p>
          <a:p>
            <a:pPr algn="l">
              <a:lnSpc>
                <a:spcPts val="1762"/>
              </a:lnSpc>
              <a:spcBef>
                <a:spcPct val="0"/>
              </a:spcBef>
            </a:pPr>
            <a:endParaRPr lang="en-US" sz="1468" dirty="0">
              <a:solidFill>
                <a:srgbClr val="000000"/>
              </a:solidFill>
              <a:latin typeface="Calibri (MS)"/>
              <a:ea typeface="Calibri (MS)"/>
              <a:cs typeface="Calibri (MS)"/>
              <a:sym typeface="Calibri (MS)"/>
            </a:endParaRPr>
          </a:p>
          <a:p>
            <a:pPr algn="l">
              <a:lnSpc>
                <a:spcPts val="1762"/>
              </a:lnSpc>
              <a:spcBef>
                <a:spcPct val="0"/>
              </a:spcBef>
            </a:pPr>
            <a:endParaRPr lang="en-US" sz="1468" dirty="0">
              <a:solidFill>
                <a:srgbClr val="000000"/>
              </a:solidFill>
              <a:latin typeface="Calibri (MS)"/>
              <a:ea typeface="Calibri (MS)"/>
              <a:cs typeface="Calibri (MS)"/>
              <a:sym typeface="Calibri (MS)"/>
            </a:endParaRPr>
          </a:p>
          <a:p>
            <a:pPr algn="l">
              <a:lnSpc>
                <a:spcPts val="1762"/>
              </a:lnSpc>
              <a:spcBef>
                <a:spcPct val="0"/>
              </a:spcBef>
            </a:pPr>
            <a:endParaRPr lang="en-US" sz="1468" dirty="0">
              <a:solidFill>
                <a:srgbClr val="000000"/>
              </a:solidFill>
              <a:latin typeface="Calibri (MS)"/>
              <a:ea typeface="Calibri (MS)"/>
              <a:cs typeface="Calibri (MS)"/>
              <a:sym typeface="Calibri (MS)"/>
            </a:endParaRPr>
          </a:p>
          <a:p>
            <a:pPr algn="l">
              <a:lnSpc>
                <a:spcPts val="1762"/>
              </a:lnSpc>
              <a:spcBef>
                <a:spcPct val="0"/>
              </a:spcBef>
            </a:pPr>
            <a:endParaRPr lang="en-US" sz="1468" dirty="0">
              <a:solidFill>
                <a:srgbClr val="000000"/>
              </a:solidFill>
              <a:latin typeface="Calibri (MS)"/>
              <a:ea typeface="Calibri (MS)"/>
              <a:cs typeface="Calibri (MS)"/>
              <a:sym typeface="Calibri (MS)"/>
            </a:endParaRPr>
          </a:p>
          <a:p>
            <a:pPr algn="l">
              <a:lnSpc>
                <a:spcPts val="1162"/>
              </a:lnSpc>
              <a:spcBef>
                <a:spcPct val="0"/>
              </a:spcBef>
            </a:pPr>
            <a:endParaRPr lang="en-US" sz="1468" dirty="0">
              <a:solidFill>
                <a:srgbClr val="000000"/>
              </a:solidFill>
              <a:latin typeface="Calibri (MS)"/>
              <a:ea typeface="Calibri (MS)"/>
              <a:cs typeface="Calibri (MS)"/>
              <a:sym typeface="Calibri (MS)"/>
            </a:endParaRPr>
          </a:p>
          <a:p>
            <a:pPr algn="l">
              <a:lnSpc>
                <a:spcPts val="1162"/>
              </a:lnSpc>
              <a:spcBef>
                <a:spcPct val="0"/>
              </a:spcBef>
            </a:pPr>
            <a:endParaRPr lang="en-US" sz="1468" dirty="0">
              <a:solidFill>
                <a:srgbClr val="000000"/>
              </a:solidFill>
              <a:latin typeface="Calibri (MS)"/>
              <a:ea typeface="Calibri (MS)"/>
              <a:cs typeface="Calibri (MS)"/>
              <a:sym typeface="Calibri (MS)"/>
            </a:endParaRPr>
          </a:p>
        </p:txBody>
      </p:sp>
      <p:sp>
        <p:nvSpPr>
          <p:cNvPr id="15" name="ZoneTexte 14">
            <a:extLst>
              <a:ext uri="{FF2B5EF4-FFF2-40B4-BE49-F238E27FC236}">
                <a16:creationId xmlns:a16="http://schemas.microsoft.com/office/drawing/2014/main" id="{46CEC1ED-697D-68C3-F44E-D974275B67BD}"/>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465B8B8B-8394-8B10-6375-D149713AB5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B583D8-60C9-2C6C-8CB5-E3D669C56314}"/>
              </a:ext>
            </a:extLst>
          </p:cNvPr>
          <p:cNvGrpSpPr/>
          <p:nvPr>
            <p:custDataLst>
              <p:tags r:id="rId1"/>
            </p:custDataLst>
          </p:nvPr>
        </p:nvGrpSpPr>
        <p:grpSpPr>
          <a:xfrm>
            <a:off x="-175936" y="1091314"/>
            <a:ext cx="18639872" cy="8735358"/>
            <a:chOff x="0" y="0"/>
            <a:chExt cx="24853163" cy="11647144"/>
          </a:xfrm>
        </p:grpSpPr>
        <p:sp>
          <p:nvSpPr>
            <p:cNvPr id="3" name="AutoShape 3">
              <a:extLst>
                <a:ext uri="{FF2B5EF4-FFF2-40B4-BE49-F238E27FC236}">
                  <a16:creationId xmlns:a16="http://schemas.microsoft.com/office/drawing/2014/main" id="{02336CD7-3240-952B-CE34-F8C5FEFC9CF5}"/>
                </a:ext>
              </a:extLst>
            </p:cNvPr>
            <p:cNvSpPr/>
            <p:nvPr/>
          </p:nvSpPr>
          <p:spPr>
            <a:xfrm>
              <a:off x="0" y="3175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AutoShape 4">
              <a:extLst>
                <a:ext uri="{FF2B5EF4-FFF2-40B4-BE49-F238E27FC236}">
                  <a16:creationId xmlns:a16="http://schemas.microsoft.com/office/drawing/2014/main" id="{B6B66B67-2FD5-D033-D7D0-EAF287FBBFB4}"/>
                </a:ext>
              </a:extLst>
            </p:cNvPr>
            <p:cNvSpPr/>
            <p:nvPr/>
          </p:nvSpPr>
          <p:spPr>
            <a:xfrm>
              <a:off x="0" y="99705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a:extLst>
                <a:ext uri="{FF2B5EF4-FFF2-40B4-BE49-F238E27FC236}">
                  <a16:creationId xmlns:a16="http://schemas.microsoft.com/office/drawing/2014/main" id="{57AADA00-1788-78A2-8E27-DAE23C5356EC}"/>
                </a:ext>
              </a:extLst>
            </p:cNvPr>
            <p:cNvSpPr/>
            <p:nvPr/>
          </p:nvSpPr>
          <p:spPr>
            <a:xfrm>
              <a:off x="0" y="196235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6">
              <a:extLst>
                <a:ext uri="{FF2B5EF4-FFF2-40B4-BE49-F238E27FC236}">
                  <a16:creationId xmlns:a16="http://schemas.microsoft.com/office/drawing/2014/main" id="{B070F724-3370-C50E-43E9-622E08170F6F}"/>
                </a:ext>
              </a:extLst>
            </p:cNvPr>
            <p:cNvSpPr/>
            <p:nvPr/>
          </p:nvSpPr>
          <p:spPr>
            <a:xfrm>
              <a:off x="0" y="2927661"/>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AutoShape 7">
              <a:extLst>
                <a:ext uri="{FF2B5EF4-FFF2-40B4-BE49-F238E27FC236}">
                  <a16:creationId xmlns:a16="http://schemas.microsoft.com/office/drawing/2014/main" id="{3789FBCF-0E43-A86E-4015-0726E9D9AFCE}"/>
                </a:ext>
              </a:extLst>
            </p:cNvPr>
            <p:cNvSpPr/>
            <p:nvPr/>
          </p:nvSpPr>
          <p:spPr>
            <a:xfrm>
              <a:off x="0" y="3892965"/>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AutoShape 8">
              <a:extLst>
                <a:ext uri="{FF2B5EF4-FFF2-40B4-BE49-F238E27FC236}">
                  <a16:creationId xmlns:a16="http://schemas.microsoft.com/office/drawing/2014/main" id="{63978D18-EDC0-5A52-5B88-EA4105E1332E}"/>
                </a:ext>
              </a:extLst>
            </p:cNvPr>
            <p:cNvSpPr/>
            <p:nvPr/>
          </p:nvSpPr>
          <p:spPr>
            <a:xfrm>
              <a:off x="0" y="4858268"/>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9">
              <a:extLst>
                <a:ext uri="{FF2B5EF4-FFF2-40B4-BE49-F238E27FC236}">
                  <a16:creationId xmlns:a16="http://schemas.microsoft.com/office/drawing/2014/main" id="{723ED017-B1DC-1A7C-9440-76069BBB2FC3}"/>
                </a:ext>
              </a:extLst>
            </p:cNvPr>
            <p:cNvSpPr/>
            <p:nvPr/>
          </p:nvSpPr>
          <p:spPr>
            <a:xfrm>
              <a:off x="0" y="5823572"/>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AutoShape 10">
              <a:extLst>
                <a:ext uri="{FF2B5EF4-FFF2-40B4-BE49-F238E27FC236}">
                  <a16:creationId xmlns:a16="http://schemas.microsoft.com/office/drawing/2014/main" id="{942E21D5-F823-8F1B-81CD-1507C6EEB6CF}"/>
                </a:ext>
              </a:extLst>
            </p:cNvPr>
            <p:cNvSpPr/>
            <p:nvPr/>
          </p:nvSpPr>
          <p:spPr>
            <a:xfrm>
              <a:off x="0" y="6788876"/>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AutoShape 11">
              <a:extLst>
                <a:ext uri="{FF2B5EF4-FFF2-40B4-BE49-F238E27FC236}">
                  <a16:creationId xmlns:a16="http://schemas.microsoft.com/office/drawing/2014/main" id="{0F3469A6-942B-5AC1-11F1-EBE46293C10E}"/>
                </a:ext>
              </a:extLst>
            </p:cNvPr>
            <p:cNvSpPr/>
            <p:nvPr/>
          </p:nvSpPr>
          <p:spPr>
            <a:xfrm>
              <a:off x="0" y="7754179"/>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AutoShape 12">
              <a:extLst>
                <a:ext uri="{FF2B5EF4-FFF2-40B4-BE49-F238E27FC236}">
                  <a16:creationId xmlns:a16="http://schemas.microsoft.com/office/drawing/2014/main" id="{83169678-B485-112F-A9E0-47BDF8D837B5}"/>
                </a:ext>
              </a:extLst>
            </p:cNvPr>
            <p:cNvSpPr/>
            <p:nvPr/>
          </p:nvSpPr>
          <p:spPr>
            <a:xfrm>
              <a:off x="0" y="8719483"/>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AutoShape 13">
              <a:extLst>
                <a:ext uri="{FF2B5EF4-FFF2-40B4-BE49-F238E27FC236}">
                  <a16:creationId xmlns:a16="http://schemas.microsoft.com/office/drawing/2014/main" id="{67957AB1-DC2B-CE0D-0810-AAD54B12C5D1}"/>
                </a:ext>
              </a:extLst>
            </p:cNvPr>
            <p:cNvSpPr/>
            <p:nvPr/>
          </p:nvSpPr>
          <p:spPr>
            <a:xfrm>
              <a:off x="0" y="968478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AutoShape 14">
              <a:extLst>
                <a:ext uri="{FF2B5EF4-FFF2-40B4-BE49-F238E27FC236}">
                  <a16:creationId xmlns:a16="http://schemas.microsoft.com/office/drawing/2014/main" id="{D2EFBAF0-B75D-1E43-EE8E-D5EB42F813CB}"/>
                </a:ext>
              </a:extLst>
            </p:cNvPr>
            <p:cNvSpPr/>
            <p:nvPr/>
          </p:nvSpPr>
          <p:spPr>
            <a:xfrm>
              <a:off x="0" y="1065009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AutoShape 15">
              <a:extLst>
                <a:ext uri="{FF2B5EF4-FFF2-40B4-BE49-F238E27FC236}">
                  <a16:creationId xmlns:a16="http://schemas.microsoft.com/office/drawing/2014/main" id="{E6F53C01-EC4D-F4AD-D063-7605E8CD4090}"/>
                </a:ext>
              </a:extLst>
            </p:cNvPr>
            <p:cNvSpPr/>
            <p:nvPr/>
          </p:nvSpPr>
          <p:spPr>
            <a:xfrm>
              <a:off x="0" y="1161539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AutoShape 16">
            <a:extLst>
              <a:ext uri="{FF2B5EF4-FFF2-40B4-BE49-F238E27FC236}">
                <a16:creationId xmlns:a16="http://schemas.microsoft.com/office/drawing/2014/main" id="{F82988A3-59D9-921D-CEE6-671ADCD29A8A}"/>
              </a:ext>
            </a:extLst>
          </p:cNvPr>
          <p:cNvSpPr/>
          <p:nvPr>
            <p:custDataLst>
              <p:tags r:id="rId2"/>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5AD1C625-25E6-91C1-5E19-BDFB079D1C3A}"/>
              </a:ext>
            </a:extLst>
          </p:cNvPr>
          <p:cNvGraphicFramePr>
            <a:graphicFrameLocks noGrp="1"/>
          </p:cNvGraphicFramePr>
          <p:nvPr>
            <p:custDataLst>
              <p:tags r:id="rId3"/>
            </p:custDataLst>
            <p:extLst>
              <p:ext uri="{D42A27DB-BD31-4B8C-83A1-F6EECF244321}">
                <p14:modId xmlns:p14="http://schemas.microsoft.com/office/powerpoint/2010/main" val="539365502"/>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2C27FF31-F660-9A0E-639B-C25C4133F8E4}"/>
              </a:ext>
            </a:extLst>
          </p:cNvPr>
          <p:cNvSpPr/>
          <p:nvPr>
            <p:custDataLst>
              <p:tags r:id="rId4"/>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6D88A6EC-871E-028E-4164-C31F9AE1C964}"/>
              </a:ext>
            </a:extLst>
          </p:cNvPr>
          <p:cNvGrpSpPr/>
          <p:nvPr>
            <p:custDataLst>
              <p:tags r:id="rId5"/>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768930A0-2D91-0C1B-D90E-38DB07B2ED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2C94B085-DD4E-8314-C48C-E18700AAE65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024AC8D2-81A5-4BF3-29E7-06C36656206F}"/>
              </a:ext>
            </a:extLst>
          </p:cNvPr>
          <p:cNvGrpSpPr/>
          <p:nvPr>
            <p:custDataLst>
              <p:tags r:id="rId6"/>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1AC4C209-66C3-E752-AA58-9F2006DC9E2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5EA84D70-C770-C2FB-C56E-A180A9D949F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AAF2702F-7FB2-69DE-C6A7-744FBBD42FC9}"/>
              </a:ext>
            </a:extLst>
          </p:cNvPr>
          <p:cNvGrpSpPr/>
          <p:nvPr>
            <p:custDataLst>
              <p:tags r:id="rId7"/>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DB5A71DB-E4AB-7143-6DCD-3CD6B383F7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41F6CF52-4E23-FA9A-0F7D-0DCB4FFC9AB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832C99BC-FDBA-25D9-5A67-A21B08FCBBC5}"/>
              </a:ext>
            </a:extLst>
          </p:cNvPr>
          <p:cNvSpPr txBox="1"/>
          <p:nvPr>
            <p:custDataLst>
              <p:tags r:id="rId8"/>
            </p:custDataLst>
          </p:nvPr>
        </p:nvSpPr>
        <p:spPr>
          <a:xfrm>
            <a:off x="1750325" y="180855"/>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CF538CAE-AD6C-B3A8-8F4F-A15E1AC61F65}"/>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extLst>
      <p:ext uri="{BB962C8B-B14F-4D97-AF65-F5344CB8AC3E}">
        <p14:creationId xmlns:p14="http://schemas.microsoft.com/office/powerpoint/2010/main" val="3489659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aphicFrame>
        <p:nvGraphicFramePr>
          <p:cNvPr id="17" name="Table 17"/>
          <p:cNvGraphicFramePr>
            <a:graphicFrameLocks noGrp="1"/>
          </p:cNvGraphicFramePr>
          <p:nvPr>
            <p:custDataLst>
              <p:tags r:id="rId2"/>
            </p:custDataLst>
            <p:extLst>
              <p:ext uri="{D42A27DB-BD31-4B8C-83A1-F6EECF244321}">
                <p14:modId xmlns:p14="http://schemas.microsoft.com/office/powerpoint/2010/main" val="2727253069"/>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a:p>
        </p:txBody>
      </p:sp>
      <p:grpSp>
        <p:nvGrpSpPr>
          <p:cNvPr id="19" name="Group 19"/>
          <p:cNvGrpSpPr/>
          <p:nvPr>
            <p:custDataLst>
              <p:tags r:id="rId4"/>
            </p:custDataLst>
          </p:nvPr>
        </p:nvGrpSpPr>
        <p:grpSpPr>
          <a:xfrm>
            <a:off x="264076" y="1319464"/>
            <a:ext cx="379666" cy="37966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1" name="TextBox 2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2" name="Group 22"/>
          <p:cNvGrpSpPr/>
          <p:nvPr>
            <p:custDataLst>
              <p:tags r:id="rId5"/>
            </p:custDataLst>
          </p:nvPr>
        </p:nvGrpSpPr>
        <p:grpSpPr>
          <a:xfrm>
            <a:off x="264076" y="4953667"/>
            <a:ext cx="379666" cy="37966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4" name="TextBox 24"/>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5" name="Group 25"/>
          <p:cNvGrpSpPr/>
          <p:nvPr>
            <p:custDataLst>
              <p:tags r:id="rId6"/>
            </p:custDataLst>
          </p:nvPr>
        </p:nvGrpSpPr>
        <p:grpSpPr>
          <a:xfrm>
            <a:off x="264076" y="9238687"/>
            <a:ext cx="379666" cy="37966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7" name="TextBox 2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28" name="TextBox 28"/>
          <p:cNvSpPr txBox="1"/>
          <p:nvPr>
            <p:custDataLst>
              <p:tags r:id="rId7"/>
            </p:custDataLst>
          </p:nvPr>
        </p:nvSpPr>
        <p:spPr>
          <a:xfrm>
            <a:off x="1750325" y="180855"/>
            <a:ext cx="11752940" cy="540384"/>
          </a:xfrm>
          <a:prstGeom prst="rect">
            <a:avLst/>
          </a:prstGeom>
        </p:spPr>
        <p:txBody>
          <a:bodyPr lIns="0" tIns="0" rIns="0" bIns="0" rtlCol="0" anchor="t">
            <a:spAutoFit/>
          </a:bodyPr>
          <a:lstStyle/>
          <a:p>
            <a:pPr algn="l">
              <a:lnSpc>
                <a:spcPts val="4340"/>
              </a:lnSpc>
            </a:pPr>
            <a:r>
              <a:rPr lang="en-US" sz="3100" b="1">
                <a:solidFill>
                  <a:srgbClr val="000000"/>
                </a:solidFill>
                <a:latin typeface="Cloud Soft Bold"/>
                <a:ea typeface="Cloud Soft Bold"/>
                <a:cs typeface="Cloud Soft Bold"/>
                <a:sym typeface="Cloud Soft Bold"/>
              </a:rPr>
              <a:t>Qu’est-ce que cette idée produit comme conséquences ? </a:t>
            </a:r>
          </a:p>
        </p:txBody>
      </p:sp>
      <p:sp>
        <p:nvSpPr>
          <p:cNvPr id="29" name="ZoneTexte 28">
            <a:extLst>
              <a:ext uri="{FF2B5EF4-FFF2-40B4-BE49-F238E27FC236}">
                <a16:creationId xmlns:a16="http://schemas.microsoft.com/office/drawing/2014/main" id="{54183606-D4A3-A55D-2BC2-DA1A68F8FA8A}"/>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169455" y="435468"/>
            <a:ext cx="15835680" cy="1341778"/>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169455" y="1104900"/>
            <a:ext cx="16854469" cy="6939785"/>
          </a:xfrm>
          <a:prstGeom prst="rect">
            <a:avLst/>
          </a:prstGeom>
        </p:spPr>
        <p:txBody>
          <a:bodyPr wrap="square" lIns="0" tIns="0" rIns="0" bIns="0" rtlCol="0" anchor="t">
            <a:spAutoFit/>
          </a:bodyPr>
          <a:lstStyle/>
          <a:p>
            <a:pPr algn="just">
              <a:lnSpc>
                <a:spcPts val="2765"/>
              </a:lnSpc>
            </a:pPr>
            <a:endParaRPr dirty="0"/>
          </a:p>
          <a:p>
            <a:pPr algn="just">
              <a:lnSpc>
                <a:spcPts val="2571"/>
              </a:lnSpc>
            </a:pPr>
            <a:r>
              <a:rPr lang="en-US" sz="2142" dirty="0">
                <a:solidFill>
                  <a:srgbClr val="000000"/>
                </a:solidFill>
                <a:latin typeface="Calibri (MS)"/>
                <a:ea typeface="Calibri (MS)"/>
                <a:cs typeface="Calibri (MS)"/>
                <a:sym typeface="Calibri (MS)"/>
              </a:rPr>
              <a:t>« </a:t>
            </a:r>
            <a:r>
              <a:rPr lang="fr-CA" sz="2142" noProof="0" dirty="0">
                <a:solidFill>
                  <a:srgbClr val="000000"/>
                </a:solidFill>
                <a:latin typeface="Calibri (MS)"/>
                <a:ea typeface="Calibri (MS)"/>
                <a:cs typeface="Calibri (MS)"/>
                <a:sym typeface="Calibri (MS)"/>
              </a:rPr>
              <a:t>Le sexisme peut toucher les hommes comme les femmes. »</a:t>
            </a:r>
          </a:p>
          <a:p>
            <a:pPr algn="just">
              <a:lnSpc>
                <a:spcPts val="2571"/>
              </a:lnSpc>
            </a:pPr>
            <a:endParaRPr lang="fr-CA" sz="2142" noProof="0" dirty="0">
              <a:solidFill>
                <a:srgbClr val="000000"/>
              </a:solidFill>
              <a:latin typeface="Calibri (MS)"/>
              <a:ea typeface="Calibri (MS)"/>
              <a:cs typeface="Calibri (MS)"/>
              <a:sym typeface="Calibri (MS)"/>
            </a:endParaRPr>
          </a:p>
          <a:p>
            <a:pPr algn="just">
              <a:lnSpc>
                <a:spcPts val="2571"/>
              </a:lnSpc>
              <a:spcBef>
                <a:spcPct val="0"/>
              </a:spcBef>
            </a:pPr>
            <a:r>
              <a:rPr lang="fr-CA" sz="2142" noProof="0" dirty="0">
                <a:solidFill>
                  <a:srgbClr val="000000"/>
                </a:solidFill>
                <a:latin typeface="Calibri (MS)"/>
                <a:ea typeface="Calibri (MS)"/>
                <a:cs typeface="Calibri (MS)"/>
                <a:sym typeface="Calibri (MS)"/>
              </a:rPr>
              <a:t>C'est le genre de phrase qui semble raisonnable au premier coup d'œil. Sauf qu'elle mélange deux choses très différentes : les expériences individuelles et les réalités collectives. </a:t>
            </a:r>
          </a:p>
          <a:p>
            <a:pPr algn="just">
              <a:lnSpc>
                <a:spcPts val="2571"/>
              </a:lnSpc>
              <a:spcBef>
                <a:spcPct val="0"/>
              </a:spcBef>
            </a:pPr>
            <a:endParaRPr lang="fr-CA" sz="2142" noProof="0" dirty="0">
              <a:solidFill>
                <a:srgbClr val="000000"/>
              </a:solidFill>
              <a:latin typeface="Calibri (MS)"/>
              <a:ea typeface="Calibri (MS)"/>
              <a:cs typeface="Calibri (MS)"/>
              <a:sym typeface="Calibri (MS)"/>
            </a:endParaRPr>
          </a:p>
          <a:p>
            <a:pPr algn="just">
              <a:lnSpc>
                <a:spcPts val="2571"/>
              </a:lnSpc>
              <a:spcBef>
                <a:spcPct val="0"/>
              </a:spcBef>
            </a:pPr>
            <a:r>
              <a:rPr lang="fr-CA" sz="2142" noProof="0" dirty="0">
                <a:solidFill>
                  <a:srgbClr val="000000"/>
                </a:solidFill>
                <a:latin typeface="Calibri (MS)"/>
                <a:ea typeface="Calibri (MS)"/>
                <a:cs typeface="Calibri (MS)"/>
                <a:sym typeface="Calibri (MS)"/>
              </a:rPr>
              <a:t>Oui, le sexisme peut toucher les hommes comme les femmes, mais il ne se manifeste pas toujours de la même manière.</a:t>
            </a:r>
          </a:p>
          <a:p>
            <a:pPr algn="just">
              <a:lnSpc>
                <a:spcPts val="2571"/>
              </a:lnSpc>
              <a:spcBef>
                <a:spcPct val="0"/>
              </a:spcBef>
            </a:pPr>
            <a:r>
              <a:rPr lang="fr-CA" sz="2142" noProof="0" dirty="0">
                <a:solidFill>
                  <a:srgbClr val="000000"/>
                </a:solidFill>
                <a:latin typeface="Calibri (MS)"/>
                <a:ea typeface="Calibri (MS)"/>
                <a:cs typeface="Calibri (MS)"/>
                <a:sym typeface="Calibri (MS)"/>
              </a:rPr>
              <a:t>Oui, les hommes subissent des pressions liées à ce qu'on attend d'eux. Ne pas pleurer. Être fort. Ne pas demander d'aide. Ces injonctions sont réelles et elles font des dégâts sur la santé mentale, sur les relations, sur la façon dont les hommes vivent leur vie. Ce n'est pas rien !</a:t>
            </a:r>
          </a:p>
          <a:p>
            <a:pPr algn="just">
              <a:lnSpc>
                <a:spcPts val="2571"/>
              </a:lnSpc>
              <a:spcBef>
                <a:spcPct val="0"/>
              </a:spcBef>
            </a:pPr>
            <a:endParaRPr lang="fr-CA" sz="2142" noProof="0" dirty="0">
              <a:solidFill>
                <a:srgbClr val="000000"/>
              </a:solidFill>
              <a:latin typeface="Calibri (MS)"/>
              <a:ea typeface="Calibri (MS)"/>
              <a:cs typeface="Calibri (MS)"/>
              <a:sym typeface="Calibri (MS)"/>
            </a:endParaRPr>
          </a:p>
          <a:p>
            <a:pPr algn="just">
              <a:lnSpc>
                <a:spcPts val="2571"/>
              </a:lnSpc>
              <a:spcBef>
                <a:spcPct val="0"/>
              </a:spcBef>
            </a:pPr>
            <a:r>
              <a:rPr lang="fr-CA" sz="2142" noProof="0" dirty="0">
                <a:solidFill>
                  <a:srgbClr val="000000"/>
                </a:solidFill>
                <a:latin typeface="Calibri (MS)"/>
                <a:ea typeface="Calibri (MS)"/>
                <a:cs typeface="Calibri (MS)"/>
                <a:sym typeface="Calibri (MS)"/>
              </a:rPr>
              <a:t>Cependant, reconnaître ça, ce n'est pas la même chose que dire que le sexisme frappe tout le monde de façon équivalente. Les données sociales montrent que les inégalités économiques, politiques et sociales continuent d’affecter davantage les femmes en tant que groupe. Les écarts salariaux, la sous-représentation dans les lieux de pouvoir, la charge disproportionnée du travail domestique et le fait que les femmes subissent davantage de violences fondées sur le genre montrent que les effets du sexisme ne sont pas répartis de manière équivalente.</a:t>
            </a:r>
          </a:p>
          <a:p>
            <a:pPr algn="just">
              <a:lnSpc>
                <a:spcPts val="2571"/>
              </a:lnSpc>
              <a:spcBef>
                <a:spcPct val="0"/>
              </a:spcBef>
            </a:pPr>
            <a:endParaRPr lang="fr-CA" sz="2142" noProof="0" dirty="0">
              <a:solidFill>
                <a:srgbClr val="000000"/>
              </a:solidFill>
              <a:latin typeface="Calibri (MS)"/>
              <a:ea typeface="Calibri (MS)"/>
              <a:cs typeface="Calibri (MS)"/>
              <a:sym typeface="Calibri (MS)"/>
            </a:endParaRPr>
          </a:p>
          <a:p>
            <a:pPr algn="just">
              <a:lnSpc>
                <a:spcPts val="2571"/>
              </a:lnSpc>
              <a:spcBef>
                <a:spcPct val="0"/>
              </a:spcBef>
            </a:pPr>
            <a:r>
              <a:rPr lang="fr-CA" sz="2142" noProof="0" dirty="0">
                <a:solidFill>
                  <a:srgbClr val="000000"/>
                </a:solidFill>
                <a:latin typeface="Calibri (MS)"/>
                <a:ea typeface="Calibri (MS)"/>
                <a:cs typeface="Calibri (MS)"/>
                <a:sym typeface="Calibri (MS)"/>
              </a:rPr>
              <a:t>Ce mythe est aussi porteur de sexisme parce qu’il banalise les injustices vécus par les femmes en les présentant comme comparables à ceux des hommes, sans tenir compte des rapports de pouvoir historiques et sociaux. En mettant sur le même plan des contraintes qui n’ont pas la même ampleur ni les mêmes conséquences, il contribue à minimiser les inégalités et à maintenir la situation telle qu’elle est. Il détourne l’attention des mécanismes sociaux et culturels qui favorisent encore, de façon générale, les hommes comme groupe. Ainsi, sous une apparence de neutralité ou d’équité, ce discours participe à la reproduction des inégalités qu’il prétend nier.</a:t>
            </a:r>
          </a:p>
          <a:p>
            <a:pPr algn="just">
              <a:lnSpc>
                <a:spcPts val="1750"/>
              </a:lnSpc>
              <a:spcBef>
                <a:spcPct val="0"/>
              </a:spcBef>
            </a:pPr>
            <a:endParaRPr lang="en-US" sz="2142" dirty="0">
              <a:solidFill>
                <a:srgbClr val="000000"/>
              </a:solidFill>
              <a:latin typeface="Calibri (MS)"/>
              <a:ea typeface="Calibri (MS)"/>
              <a:cs typeface="Calibri (MS)"/>
              <a:sym typeface="Calibri (MS)"/>
            </a:endParaRPr>
          </a:p>
        </p:txBody>
      </p:sp>
      <p:sp>
        <p:nvSpPr>
          <p:cNvPr id="14" name="ZoneTexte 13">
            <a:extLst>
              <a:ext uri="{FF2B5EF4-FFF2-40B4-BE49-F238E27FC236}">
                <a16:creationId xmlns:a16="http://schemas.microsoft.com/office/drawing/2014/main" id="{DFCE3723-C91A-7D89-C02C-1B7043DC70F4}"/>
              </a:ext>
            </a:extLst>
          </p:cNvPr>
          <p:cNvSpPr txBox="1"/>
          <p:nvPr>
            <p:custDataLst>
              <p:tags r:id="rId7"/>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E5F3677C-C394-BEF6-39BD-886B19289B81}"/>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52B4AF8E-82C3-7EB2-7C8C-08EF98575025}"/>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894F0788-5953-1D2C-A688-F6F6B490AB0A}"/>
              </a:ext>
            </a:extLst>
          </p:cNvPr>
          <p:cNvGraphicFramePr>
            <a:graphicFrameLocks noGrp="1"/>
          </p:cNvGraphicFramePr>
          <p:nvPr>
            <p:custDataLst>
              <p:tags r:id="rId2"/>
            </p:custDataLst>
            <p:extLst>
              <p:ext uri="{D42A27DB-BD31-4B8C-83A1-F6EECF244321}">
                <p14:modId xmlns:p14="http://schemas.microsoft.com/office/powerpoint/2010/main" val="1814648329"/>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0D80BDC3-FF35-3494-E564-7D74D4394C86}"/>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F2D3A9D-B060-D68A-39CC-A8E9C00FAF53}"/>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3ABE77F4-614E-EF2F-5DFA-1132D740B22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6EA2C158-B1F6-DD41-6257-F11C92BED9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4818E36A-A4CE-F8C8-DC1E-986FDE487992}"/>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EABFF3A7-E161-DE35-638D-2D719AA4302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8997D0CA-D484-5EC8-4258-4695082F6BB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D34B4466-676A-7839-FA75-5258CD0681FA}"/>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A2DC781D-23DB-3D76-6CDF-1599F931D71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AA1E0CAB-2A85-06D1-68E7-D38B5AAEF4E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39E413E1-7B0F-8501-6157-98BFC61460A2}"/>
              </a:ext>
            </a:extLst>
          </p:cNvPr>
          <p:cNvSpPr txBox="1"/>
          <p:nvPr>
            <p:custDataLst>
              <p:tags r:id="rId7"/>
            </p:custDataLst>
          </p:nvPr>
        </p:nvSpPr>
        <p:spPr>
          <a:xfrm>
            <a:off x="1188741" y="139750"/>
            <a:ext cx="1098889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EF3BF658-D295-F988-2EA7-2A1B15769E85}"/>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extLst>
      <p:ext uri="{BB962C8B-B14F-4D97-AF65-F5344CB8AC3E}">
        <p14:creationId xmlns:p14="http://schemas.microsoft.com/office/powerpoint/2010/main" val="10511594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27EC2280-82F8-F310-A488-8503ECB612C2}"/>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AE23C81-22AA-ED42-366E-225C3592AF83}"/>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854318B9-3271-507D-C562-81684DE5CA83}"/>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D61B5E18-C35B-3E8C-EA95-D0CDA1BB55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B5665F56-A779-18B7-DD82-BC8263FDD26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607D954E-62BE-0B54-DA4D-E78BB2DF585A}"/>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BC9FAEEC-E19D-A892-C67E-0A2C487CC4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11B92E5C-2762-C9F8-0CEC-D17C225CBC8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61B6CE18-1ED2-EAD5-BBCD-31ACD1F5BB5F}"/>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C87B103A-B444-9C55-5525-0F6A1786773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D2F7E3FD-713B-BD56-445D-4C47E59C4D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C592F002-0AEA-B7F7-333C-CCCBAF0AFCE7}"/>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A992D5BE-F3CA-1801-263F-4D658C14D8D9}"/>
              </a:ext>
            </a:extLst>
          </p:cNvPr>
          <p:cNvSpPr txBox="1"/>
          <p:nvPr>
            <p:custDataLst>
              <p:tags r:id="rId6"/>
            </p:custDataLst>
          </p:nvPr>
        </p:nvSpPr>
        <p:spPr>
          <a:xfrm>
            <a:off x="1174501" y="573243"/>
            <a:ext cx="16633828" cy="10176760"/>
          </a:xfrm>
          <a:prstGeom prst="rect">
            <a:avLst/>
          </a:prstGeom>
        </p:spPr>
        <p:txBody>
          <a:bodyPr lIns="0" tIns="0" rIns="0" bIns="0" rtlCol="0" anchor="t">
            <a:spAutoFit/>
          </a:bodyPr>
          <a:lstStyle/>
          <a:p>
            <a:pPr marL="0" marR="0" lvl="0" indent="0" algn="l" defTabSz="914400" rtl="0" eaLnBrk="1" fontAlgn="auto" latinLnBrk="0" hangingPunct="1">
              <a:lnSpc>
                <a:spcPts val="2380"/>
              </a:lnSpc>
              <a:spcBef>
                <a:spcPts val="0"/>
              </a:spcBef>
              <a:spcAft>
                <a:spcPts val="0"/>
              </a:spcAft>
              <a:buClrTx/>
              <a:buSzTx/>
              <a:buFontTx/>
              <a:buNone/>
              <a:tabLst/>
              <a:defRPr/>
            </a:pPr>
            <a:endParaRPr kumimoji="0" lang="fr-CA" b="0" i="0" u="none" strike="noStrike" kern="1200" cap="none" spc="0" normalizeH="0" baseline="0" noProof="0" dirty="0">
              <a:ln>
                <a:noFill/>
              </a:ln>
              <a:solidFill>
                <a:prstClr val="black"/>
              </a:solidFill>
              <a:effectLst/>
              <a:uLnTx/>
              <a:uFillTx/>
              <a:ea typeface="+mn-ea"/>
              <a:cs typeface="+mn-cs"/>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sz="1700" b="1" i="1" u="none" strike="noStrike" kern="1200" cap="none" spc="0" normalizeH="0" baseline="0" noProof="0" dirty="0">
              <a:ln>
                <a:noFill/>
              </a:ln>
              <a:solidFill>
                <a:srgbClr val="000000"/>
              </a:solidFill>
              <a:effectLst/>
              <a:uLnTx/>
              <a:uFillTx/>
              <a:latin typeface="Calibri (MS) Bold Italics"/>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Comprendre l’intersectionnalité</a:t>
            </a:r>
            <a:b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L’idée d’intersectionnalité a été développée par la juriste américaine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Kimberlé</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Crenshaw</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dans les années 1980. Elle s’inspire aussi des travaux de la penseuse féministe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bell</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hooks</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r>
              <a:rPr lang="fr-CA" sz="1600"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sz="1600"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p:txBody>
      </p:sp>
      <p:grpSp>
        <p:nvGrpSpPr>
          <p:cNvPr id="14" name="Group 14">
            <a:extLst>
              <a:ext uri="{FF2B5EF4-FFF2-40B4-BE49-F238E27FC236}">
                <a16:creationId xmlns:a16="http://schemas.microsoft.com/office/drawing/2014/main" id="{8D0C34FC-E07A-661B-A89B-C79E911FB279}"/>
              </a:ext>
            </a:extLst>
          </p:cNvPr>
          <p:cNvGrpSpPr/>
          <p:nvPr>
            <p:custDataLst>
              <p:tags r:id="rId7"/>
            </p:custDataLst>
          </p:nvPr>
        </p:nvGrpSpPr>
        <p:grpSpPr>
          <a:xfrm>
            <a:off x="13330611" y="3770875"/>
            <a:ext cx="4266361" cy="1885493"/>
            <a:chOff x="0" y="0"/>
            <a:chExt cx="1123651" cy="496591"/>
          </a:xfrm>
        </p:grpSpPr>
        <p:sp>
          <p:nvSpPr>
            <p:cNvPr id="15" name="Freeform 15">
              <a:extLst>
                <a:ext uri="{FF2B5EF4-FFF2-40B4-BE49-F238E27FC236}">
                  <a16:creationId xmlns:a16="http://schemas.microsoft.com/office/drawing/2014/main" id="{F260DE40-4629-0D22-A941-9C774D697AF5}"/>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07EDF52B-FBA6-FAD6-8308-FA1F2F47CA87}"/>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67B5492A-428D-A4C3-A8EB-E09968040600}"/>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90C248E8-2CD2-12C7-25FE-830665AB0A51}"/>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6</a:t>
            </a:r>
          </a:p>
        </p:txBody>
      </p:sp>
      <p:sp>
        <p:nvSpPr>
          <p:cNvPr id="20" name="TextBox 18">
            <a:extLst>
              <a:ext uri="{FF2B5EF4-FFF2-40B4-BE49-F238E27FC236}">
                <a16:creationId xmlns:a16="http://schemas.microsoft.com/office/drawing/2014/main" id="{7087DBDD-12EC-3FD3-682A-C738D5E6F7EC}"/>
              </a:ext>
            </a:extLst>
          </p:cNvPr>
          <p:cNvSpPr txBox="1"/>
          <p:nvPr>
            <p:custDataLst>
              <p:tags r:id="rId10"/>
            </p:custDataLst>
          </p:nvPr>
        </p:nvSpPr>
        <p:spPr>
          <a:xfrm>
            <a:off x="13512805" y="3864377"/>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35732399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AutoShape 3"/>
          <p:cNvSpPr/>
          <p:nvPr>
            <p:custDataLst>
              <p:tags r:id="rId2"/>
            </p:custDataLst>
          </p:nvPr>
        </p:nvSpPr>
        <p:spPr>
          <a:xfrm>
            <a:off x="4929212" y="1943100"/>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TextBox 13"/>
          <p:cNvSpPr txBox="1"/>
          <p:nvPr>
            <p:custDataLst>
              <p:tags r:id="rId6"/>
            </p:custDataLst>
          </p:nvPr>
        </p:nvSpPr>
        <p:spPr>
          <a:xfrm>
            <a:off x="1112308" y="2781300"/>
            <a:ext cx="16522445" cy="5652830"/>
          </a:xfrm>
          <a:prstGeom prst="rect">
            <a:avLst/>
          </a:prstGeom>
        </p:spPr>
        <p:txBody>
          <a:bodyPr lIns="0" tIns="0" rIns="0" bIns="0" rtlCol="0" anchor="t">
            <a:spAutoFit/>
          </a:bodyPr>
          <a:lstStyle/>
          <a:p>
            <a:r>
              <a:rPr lang="fr-CA" sz="2400" dirty="0"/>
              <a:t>Affirmer que « le sexisme touche autant les hommes que les femmes » devient encore plus inexact lorsqu’on observe quelles femmes sont les plus affectées par les inégalités structurelles.</a:t>
            </a:r>
          </a:p>
          <a:p>
            <a:r>
              <a:rPr lang="fr-CA" sz="2400" dirty="0"/>
              <a:t>Par exemple, si les femmes dans leur ensemble gagnent en moyenne moins que les hommes au Canada, l’écart salarial est encore plus marqué pour les femmes racisées, immigrantes récentes et autochtones. Les femmes en situation de handicap présentent également des taux d’emploi plus faibles et des revenus moindres que les femmes sans incapacité.</a:t>
            </a:r>
          </a:p>
          <a:p>
            <a:endParaRPr lang="fr-CA" sz="2400" dirty="0"/>
          </a:p>
          <a:p>
            <a:r>
              <a:rPr lang="fr-CA" sz="2400" dirty="0"/>
              <a:t>Ces données montrent que le genre interagit avec d’autres facteurs sociaux pour produire des désavantages cumulatifs. Elles révèlent aussi que certaines femmes sont davantage exposées à différentes formes de discrimination, notamment en matière de violence : les femmes en situation de handicap déclarent, par exemple, des taux plus élevés de victimisation.</a:t>
            </a:r>
          </a:p>
          <a:p>
            <a:r>
              <a:rPr lang="fr-CA" sz="2400" dirty="0"/>
              <a:t>Ainsi, les effets du sexisme ne sont pas seulement asymétriques entre les hommes et les femmes, mais également inégaux entre les femmes elles-mêmes.</a:t>
            </a:r>
          </a:p>
          <a:p>
            <a:pPr algn="l">
              <a:lnSpc>
                <a:spcPts val="2702"/>
              </a:lnSpc>
              <a:spcBef>
                <a:spcPct val="0"/>
              </a:spcBef>
            </a:pPr>
            <a:endParaRPr lang="en-US" sz="2400" dirty="0">
              <a:solidFill>
                <a:srgbClr val="000000"/>
              </a:solidFill>
              <a:ea typeface="Calibri (MS)"/>
              <a:cs typeface="Calibri (MS)"/>
              <a:sym typeface="Calibri (MS)"/>
            </a:endParaRPr>
          </a:p>
          <a:p>
            <a:pPr algn="l">
              <a:lnSpc>
                <a:spcPts val="2702"/>
              </a:lnSpc>
              <a:spcBef>
                <a:spcPct val="0"/>
              </a:spcBef>
            </a:pPr>
            <a:endParaRPr lang="en-US" sz="2400" dirty="0">
              <a:solidFill>
                <a:srgbClr val="000000"/>
              </a:solidFill>
              <a:ea typeface="Calibri (MS)"/>
              <a:cs typeface="Calibri (MS)"/>
              <a:sym typeface="Calibri (MS)"/>
            </a:endParaRPr>
          </a:p>
          <a:p>
            <a:pPr algn="r">
              <a:lnSpc>
                <a:spcPts val="1378"/>
              </a:lnSpc>
              <a:spcBef>
                <a:spcPct val="0"/>
              </a:spcBef>
            </a:pPr>
            <a:r>
              <a:rPr lang="en-US" sz="2400" dirty="0">
                <a:solidFill>
                  <a:srgbClr val="000000"/>
                </a:solidFill>
                <a:ea typeface="Cloud Soft"/>
                <a:cs typeface="Cloud Soft"/>
                <a:sym typeface="Cloud Soft"/>
              </a:rPr>
              <a:t>Sources : </a:t>
            </a:r>
            <a:r>
              <a:rPr lang="en-US" sz="2400" dirty="0" err="1">
                <a:solidFill>
                  <a:srgbClr val="000000"/>
                </a:solidFill>
                <a:ea typeface="Cloud Soft"/>
                <a:cs typeface="Cloud Soft"/>
                <a:sym typeface="Cloud Soft"/>
              </a:rPr>
              <a:t>Statistiques</a:t>
            </a:r>
            <a:r>
              <a:rPr lang="en-US" sz="2400" dirty="0">
                <a:solidFill>
                  <a:srgbClr val="000000"/>
                </a:solidFill>
                <a:ea typeface="Cloud Soft"/>
                <a:cs typeface="Cloud Soft"/>
                <a:sym typeface="Cloud Soft"/>
              </a:rPr>
              <a:t> Canada et ONU Femmes</a:t>
            </a:r>
          </a:p>
          <a:p>
            <a:pPr algn="ctr">
              <a:lnSpc>
                <a:spcPts val="2937"/>
              </a:lnSpc>
              <a:spcBef>
                <a:spcPct val="0"/>
              </a:spcBef>
            </a:pPr>
            <a:endParaRPr lang="en-US" sz="2400" dirty="0">
              <a:solidFill>
                <a:srgbClr val="000000"/>
              </a:solidFill>
              <a:ea typeface="Cloud Soft"/>
              <a:cs typeface="Cloud Soft"/>
              <a:sym typeface="Cloud Soft"/>
            </a:endParaRPr>
          </a:p>
          <a:p>
            <a:pPr algn="ctr">
              <a:lnSpc>
                <a:spcPts val="2697"/>
              </a:lnSpc>
              <a:spcBef>
                <a:spcPct val="0"/>
              </a:spcBef>
            </a:pPr>
            <a:endParaRPr lang="en-US" sz="2400" dirty="0">
              <a:solidFill>
                <a:srgbClr val="000000"/>
              </a:solidFill>
              <a:ea typeface="Cloud Soft"/>
              <a:cs typeface="Cloud Soft"/>
              <a:sym typeface="Cloud Soft"/>
            </a:endParaRPr>
          </a:p>
        </p:txBody>
      </p:sp>
      <p:sp>
        <p:nvSpPr>
          <p:cNvPr id="14" name="Freeform 14"/>
          <p:cNvSpPr/>
          <p:nvPr>
            <p:custDataLst>
              <p:tags r:id="rId7"/>
            </p:custDataLst>
          </p:nvPr>
        </p:nvSpPr>
        <p:spPr>
          <a:xfrm>
            <a:off x="1777042" y="7277101"/>
            <a:ext cx="2699708" cy="2875210"/>
          </a:xfrm>
          <a:custGeom>
            <a:avLst/>
            <a:gdLst/>
            <a:ahLst/>
            <a:cxnLst/>
            <a:rect l="l" t="t" r="r" b="b"/>
            <a:pathLst>
              <a:path w="2172199" h="2433217">
                <a:moveTo>
                  <a:pt x="0" y="0"/>
                </a:moveTo>
                <a:lnTo>
                  <a:pt x="2172199" y="0"/>
                </a:lnTo>
                <a:lnTo>
                  <a:pt x="2172199" y="2433216"/>
                </a:lnTo>
                <a:lnTo>
                  <a:pt x="0" y="2433216"/>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15" name="TextBox 15"/>
          <p:cNvSpPr txBox="1"/>
          <p:nvPr>
            <p:custDataLst>
              <p:tags r:id="rId8"/>
            </p:custDataLst>
          </p:nvPr>
        </p:nvSpPr>
        <p:spPr>
          <a:xfrm>
            <a:off x="1237748" y="274834"/>
            <a:ext cx="16080063" cy="1260729"/>
          </a:xfrm>
          <a:prstGeom prst="rect">
            <a:avLst/>
          </a:prstGeom>
        </p:spPr>
        <p:txBody>
          <a:bodyPr lIns="0" tIns="0" rIns="0" bIns="0" rtlCol="0" anchor="t">
            <a:spAutoFit/>
          </a:bodyPr>
          <a:lstStyle/>
          <a:p>
            <a:pPr algn="ctr">
              <a:lnSpc>
                <a:spcPts val="3213"/>
              </a:lnSpc>
            </a:pPr>
            <a:r>
              <a:rPr lang="en-US" sz="2700" b="1" dirty="0">
                <a:solidFill>
                  <a:srgbClr val="000000"/>
                </a:solidFill>
                <a:latin typeface="Calibri (MS) Bold"/>
                <a:ea typeface="Calibri (MS) Bold"/>
                <a:cs typeface="Calibri (MS) Bold"/>
                <a:sym typeface="Calibri (MS) Bold"/>
              </a:rPr>
              <a:t>.</a:t>
            </a:r>
          </a:p>
          <a:p>
            <a:pPr algn="ctr">
              <a:lnSpc>
                <a:spcPts val="3213"/>
              </a:lnSpc>
            </a:pPr>
            <a:r>
              <a:rPr lang="fr-CA" sz="2700" b="1" noProof="0" dirty="0">
                <a:solidFill>
                  <a:srgbClr val="000000"/>
                </a:solidFill>
                <a:latin typeface="Calibri (MS) Bold"/>
                <a:ea typeface="Calibri (MS) Bold"/>
                <a:cs typeface="Calibri (MS) Bold"/>
                <a:sym typeface="Calibri (MS) Bold"/>
              </a:rPr>
              <a:t> Mythe 6 – intersectionnalité : </a:t>
            </a:r>
          </a:p>
          <a:p>
            <a:pPr algn="ctr">
              <a:lnSpc>
                <a:spcPts val="3213"/>
              </a:lnSpc>
            </a:pPr>
            <a:r>
              <a:rPr lang="fr-CA" sz="2700" noProof="0" dirty="0">
                <a:solidFill>
                  <a:srgbClr val="000000"/>
                </a:solidFill>
                <a:latin typeface="Calibri (MS)"/>
                <a:ea typeface="Calibri (MS)"/>
                <a:cs typeface="Calibri (MS)"/>
                <a:sym typeface="Calibri (MS)"/>
              </a:rPr>
              <a:t> « Le sexisme touche autant les hommes que les femmes. </a:t>
            </a:r>
            <a:r>
              <a:rPr lang="en-US" sz="2700" dirty="0">
                <a:solidFill>
                  <a:srgbClr val="000000"/>
                </a:solidFill>
                <a:latin typeface="Calibri (MS)"/>
                <a:ea typeface="Calibri (MS)"/>
                <a:cs typeface="Calibri (MS)"/>
                <a:sym typeface="Calibri (MS)"/>
              </a:rPr>
              <a:t>»</a:t>
            </a:r>
          </a:p>
        </p:txBody>
      </p:sp>
      <p:sp>
        <p:nvSpPr>
          <p:cNvPr id="16" name="ZoneTexte 15">
            <a:extLst>
              <a:ext uri="{FF2B5EF4-FFF2-40B4-BE49-F238E27FC236}">
                <a16:creationId xmlns:a16="http://schemas.microsoft.com/office/drawing/2014/main" id="{4FFF8D50-CB5A-3745-706C-371A911885E2}"/>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8327D748-759F-91C4-6E16-23A0ED5D932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EF76675-554B-AEF3-03A4-79C482E36579}"/>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90CE170C-8CFF-CA03-D40F-75624FC51B65}"/>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19435563-A09C-3E49-260B-523202E40A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90FF3456-BF95-9731-DF19-5D51C4DAAC3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D9176466-98EE-A0AD-C272-1DF3F6F35749}"/>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C9EC6050-9E9D-05ED-DFFC-1463B167724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79F29632-C3BB-A218-DBC4-190CAC1D0C2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3D594AAC-929A-5B41-9AFA-3E4D50797D8D}"/>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7B58BC2B-941E-C604-E661-713173EDFD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C9BC11E7-0436-8E85-688A-363BA3E2A29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CB6835E3-0415-9544-2254-18190C509C2C}"/>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A8F46758-E99A-2433-BBF1-F044DB6E6671}"/>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FAF97142-D613-1820-76F2-B32864E7FB62}"/>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32A9B479-9E85-642A-6D65-5FEB04FA40DB}"/>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D1CA9669-E877-D555-EF4B-BD34F9578B67}"/>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5CC6F847-3D49-04E6-D43F-DD3B0F4B20F2}"/>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C95A9B3D-E8F9-2C37-56BA-7FA6087C7DAA}"/>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8E34316D-1ECF-25BC-A1B1-8B733041152D}"/>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E8566BE5-6370-0161-9CFC-41D7AE0DF324}"/>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F53D0F06-FC90-90BB-2E75-D3A1C968E41C}"/>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1DE61CA4-0C89-A0A8-04CF-54C0E51837CF}"/>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01C6B9F2-811D-2665-0F23-0D41547132EE}"/>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A32A7AC7-519E-0E60-545B-7C7C61BBDE48}"/>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46D8D45D-ADA1-5F28-617E-796FD4A14FB4}"/>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6CB5EEBB-9DBF-42F8-A288-B117BF0440EC}"/>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6503A961-E92C-0ECF-183A-3A27255F562B}"/>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217D2C6C-5E4E-D110-B08D-88482B4D596D}"/>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9616A35D-FE10-289E-B5C9-550F49A648E1}"/>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51B700A5-955D-1BE5-48B7-6C246B2D3458}"/>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9B07756D-6BD6-1F29-1098-C9979049F9F6}"/>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CCDEC5CA-1E97-A465-3B29-7430B7FC66CC}"/>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88B53303-9284-0CC1-8D42-6B6D3FD9DC0D}"/>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66D20A05-7ECE-91EF-81F0-FF86E616642F}"/>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632D37B1-82C6-FC9E-1AED-535B9C2E7735}"/>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CEC99EA7-E7DF-F217-50EF-F0461DFD7A6E}"/>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9F9B8C77-6DFB-274E-71FD-74291ECB9900}"/>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823E8506-0128-DE5E-2223-D1BA8E81E0CF}"/>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E9299F0E-FA13-15FA-226D-F7BCF746B994}"/>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123A217B-D067-D45C-F582-7B0519E4DB81}"/>
              </a:ext>
            </a:extLst>
          </p:cNvPr>
          <p:cNvSpPr txBox="1"/>
          <p:nvPr>
            <p:custDataLst>
              <p:tags r:id="rId12"/>
            </p:custDataLst>
          </p:nvPr>
        </p:nvSpPr>
        <p:spPr>
          <a:xfrm>
            <a:off x="16841554" y="124541"/>
            <a:ext cx="1876654" cy="461665"/>
          </a:xfrm>
          <a:prstGeom prst="rect">
            <a:avLst/>
          </a:prstGeom>
          <a:noFill/>
        </p:spPr>
        <p:txBody>
          <a:bodyPr wrap="square" rtlCol="0">
            <a:spAutoFit/>
          </a:bodyPr>
          <a:lstStyle/>
          <a:p>
            <a:r>
              <a:rPr lang="fr-CA" sz="2400" dirty="0"/>
              <a:t>Mythe 6</a:t>
            </a:r>
          </a:p>
        </p:txBody>
      </p:sp>
    </p:spTree>
    <p:extLst>
      <p:ext uri="{BB962C8B-B14F-4D97-AF65-F5344CB8AC3E}">
        <p14:creationId xmlns:p14="http://schemas.microsoft.com/office/powerpoint/2010/main" val="1089251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840215"/>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7</a:t>
            </a:r>
          </a:p>
        </p:txBody>
      </p:sp>
      <p:sp>
        <p:nvSpPr>
          <p:cNvPr id="35" name="TextBox 35"/>
          <p:cNvSpPr txBox="1"/>
          <p:nvPr>
            <p:custDataLst>
              <p:tags r:id="rId12"/>
            </p:custDataLst>
          </p:nvPr>
        </p:nvSpPr>
        <p:spPr>
          <a:xfrm>
            <a:off x="5501600" y="5143791"/>
            <a:ext cx="6823831" cy="1480184"/>
          </a:xfrm>
          <a:prstGeom prst="rect">
            <a:avLst/>
          </a:prstGeom>
        </p:spPr>
        <p:txBody>
          <a:bodyPr lIns="0" tIns="0" rIns="0" bIns="0" rtlCol="0" anchor="t">
            <a:spAutoFit/>
          </a:bodyPr>
          <a:lstStyle/>
          <a:p>
            <a:pPr algn="ctr">
              <a:lnSpc>
                <a:spcPts val="2940"/>
              </a:lnSpc>
            </a:pPr>
            <a:r>
              <a:rPr lang="en-US" sz="2100" dirty="0">
                <a:solidFill>
                  <a:srgbClr val="FFFFFF"/>
                </a:solidFill>
                <a:latin typeface="Cloud Soft"/>
                <a:ea typeface="Cloud Soft"/>
                <a:cs typeface="Cloud Soft"/>
                <a:sym typeface="Cloud Soft"/>
              </a:rPr>
              <a:t>« </a:t>
            </a:r>
            <a:r>
              <a:rPr lang="en-US" sz="2100" dirty="0" err="1">
                <a:solidFill>
                  <a:srgbClr val="FFFFFF"/>
                </a:solidFill>
                <a:latin typeface="Cloud Soft"/>
                <a:ea typeface="Cloud Soft"/>
                <a:cs typeface="Cloud Soft"/>
                <a:sym typeface="Cloud Soft"/>
              </a:rPr>
              <a:t>C’est</a:t>
            </a:r>
            <a:r>
              <a:rPr lang="en-US" sz="2100" dirty="0">
                <a:solidFill>
                  <a:srgbClr val="FFFFFF"/>
                </a:solidFill>
                <a:latin typeface="Cloud Soft"/>
                <a:ea typeface="Cloud Soft"/>
                <a:cs typeface="Cloud Soft"/>
                <a:sym typeface="Cloud Soft"/>
              </a:rPr>
              <a:t> correct d’être 2ELGBTQIA+, </a:t>
            </a:r>
            <a:r>
              <a:rPr lang="en-US" sz="2100" dirty="0" err="1">
                <a:solidFill>
                  <a:srgbClr val="FFFFFF"/>
                </a:solidFill>
                <a:latin typeface="Cloud Soft"/>
                <a:ea typeface="Cloud Soft"/>
                <a:cs typeface="Cloud Soft"/>
                <a:sym typeface="Cloud Soft"/>
              </a:rPr>
              <a:t>mais</a:t>
            </a:r>
            <a:r>
              <a:rPr lang="en-US" sz="2100" dirty="0">
                <a:solidFill>
                  <a:srgbClr val="FFFFFF"/>
                </a:solidFill>
                <a:latin typeface="Cloud Soft"/>
                <a:ea typeface="Cloud Soft"/>
                <a:cs typeface="Cloud Soft"/>
                <a:sym typeface="Cloud Soft"/>
              </a:rPr>
              <a:t> pas </a:t>
            </a:r>
            <a:r>
              <a:rPr lang="en-US" sz="2100" dirty="0" err="1">
                <a:solidFill>
                  <a:srgbClr val="FFFFFF"/>
                </a:solidFill>
                <a:latin typeface="Cloud Soft"/>
                <a:ea typeface="Cloud Soft"/>
                <a:cs typeface="Cloud Soft"/>
                <a:sym typeface="Cloud Soft"/>
              </a:rPr>
              <a:t>besoin</a:t>
            </a:r>
            <a:r>
              <a:rPr lang="en-US" sz="2100" dirty="0">
                <a:solidFill>
                  <a:srgbClr val="FFFFFF"/>
                </a:solidFill>
                <a:latin typeface="Cloud Soft"/>
                <a:ea typeface="Cloud Soft"/>
                <a:cs typeface="Cloud Soft"/>
                <a:sym typeface="Cloud Soft"/>
              </a:rPr>
              <a:t> de le </a:t>
            </a:r>
            <a:r>
              <a:rPr lang="en-US" sz="2100" dirty="0" err="1">
                <a:solidFill>
                  <a:srgbClr val="FFFFFF"/>
                </a:solidFill>
                <a:latin typeface="Cloud Soft"/>
                <a:ea typeface="Cloud Soft"/>
                <a:cs typeface="Cloud Soft"/>
                <a:sym typeface="Cloud Soft"/>
              </a:rPr>
              <a:t>montrer</a:t>
            </a:r>
            <a:r>
              <a:rPr lang="en-US" sz="2100" dirty="0">
                <a:solidFill>
                  <a:srgbClr val="FFFFFF"/>
                </a:solidFill>
                <a:latin typeface="Cloud Soft"/>
                <a:ea typeface="Cloud Soft"/>
                <a:cs typeface="Cloud Soft"/>
                <a:sym typeface="Cloud Soft"/>
              </a:rPr>
              <a:t> </a:t>
            </a:r>
            <a:r>
              <a:rPr lang="en-US" sz="2100" dirty="0" err="1">
                <a:solidFill>
                  <a:srgbClr val="FFFFFF"/>
                </a:solidFill>
                <a:latin typeface="Cloud Soft"/>
                <a:ea typeface="Cloud Soft"/>
                <a:cs typeface="Cloud Soft"/>
                <a:sym typeface="Cloud Soft"/>
              </a:rPr>
              <a:t>partout</a:t>
            </a:r>
            <a:r>
              <a:rPr lang="en-US" sz="2100" dirty="0">
                <a:solidFill>
                  <a:srgbClr val="FFFFFF"/>
                </a:solidFill>
                <a:latin typeface="Cloud Soft"/>
                <a:ea typeface="Cloud Soft"/>
                <a:cs typeface="Cloud Soft"/>
                <a:sym typeface="Cloud Soft"/>
              </a:rPr>
              <a:t>, moi je suis </a:t>
            </a:r>
            <a:r>
              <a:rPr lang="en-US" sz="2100" dirty="0" err="1">
                <a:solidFill>
                  <a:srgbClr val="FFFFFF"/>
                </a:solidFill>
                <a:latin typeface="Cloud Soft"/>
                <a:ea typeface="Cloud Soft"/>
                <a:cs typeface="Cloud Soft"/>
                <a:sym typeface="Cloud Soft"/>
              </a:rPr>
              <a:t>hétéro</a:t>
            </a:r>
            <a:r>
              <a:rPr lang="en-US" sz="2100" dirty="0">
                <a:solidFill>
                  <a:srgbClr val="FFFFFF"/>
                </a:solidFill>
                <a:latin typeface="Cloud Soft"/>
                <a:ea typeface="Cloud Soft"/>
                <a:cs typeface="Cloud Soft"/>
                <a:sym typeface="Cloud Soft"/>
              </a:rPr>
              <a:t> et je le </a:t>
            </a:r>
            <a:r>
              <a:rPr lang="en-US" sz="2100" dirty="0" err="1">
                <a:solidFill>
                  <a:srgbClr val="FFFFFF"/>
                </a:solidFill>
                <a:latin typeface="Cloud Soft"/>
                <a:ea typeface="Cloud Soft"/>
                <a:cs typeface="Cloud Soft"/>
                <a:sym typeface="Cloud Soft"/>
              </a:rPr>
              <a:t>crie</a:t>
            </a:r>
            <a:r>
              <a:rPr lang="en-US" sz="2100" dirty="0">
                <a:solidFill>
                  <a:srgbClr val="FFFFFF"/>
                </a:solidFill>
                <a:latin typeface="Cloud Soft"/>
                <a:ea typeface="Cloud Soft"/>
                <a:cs typeface="Cloud Soft"/>
                <a:sym typeface="Cloud Soft"/>
              </a:rPr>
              <a:t> pas sur </a:t>
            </a:r>
            <a:r>
              <a:rPr lang="en-US" sz="2100" dirty="0" err="1">
                <a:solidFill>
                  <a:srgbClr val="FFFFFF"/>
                </a:solidFill>
                <a:latin typeface="Cloud Soft"/>
                <a:ea typeface="Cloud Soft"/>
                <a:cs typeface="Cloud Soft"/>
                <a:sym typeface="Cloud Soft"/>
              </a:rPr>
              <a:t>tous</a:t>
            </a:r>
            <a:r>
              <a:rPr lang="en-US" sz="2100" dirty="0">
                <a:solidFill>
                  <a:srgbClr val="FFFFFF"/>
                </a:solidFill>
                <a:latin typeface="Cloud Soft"/>
                <a:ea typeface="Cloud Soft"/>
                <a:cs typeface="Cloud Soft"/>
                <a:sym typeface="Cloud Soft"/>
              </a:rPr>
              <a:t> les </a:t>
            </a:r>
            <a:r>
              <a:rPr lang="en-US" sz="2100" dirty="0" err="1">
                <a:solidFill>
                  <a:srgbClr val="FFFFFF"/>
                </a:solidFill>
                <a:latin typeface="Cloud Soft"/>
                <a:ea typeface="Cloud Soft"/>
                <a:cs typeface="Cloud Soft"/>
                <a:sym typeface="Cloud Soft"/>
              </a:rPr>
              <a:t>toits</a:t>
            </a:r>
            <a:r>
              <a:rPr lang="en-US" sz="2100" dirty="0">
                <a:solidFill>
                  <a:srgbClr val="FFFFFF"/>
                </a:solidFill>
                <a:latin typeface="Cloud Soft"/>
                <a:ea typeface="Cloud Soft"/>
                <a:cs typeface="Cloud Soft"/>
                <a:sym typeface="Cloud Soft"/>
              </a:rPr>
              <a:t>. Y a t-il </a:t>
            </a:r>
            <a:r>
              <a:rPr lang="en-US" sz="2100" dirty="0" err="1">
                <a:solidFill>
                  <a:srgbClr val="FFFFFF"/>
                </a:solidFill>
                <a:latin typeface="Cloud Soft"/>
                <a:ea typeface="Cloud Soft"/>
                <a:cs typeface="Cloud Soft"/>
                <a:sym typeface="Cloud Soft"/>
              </a:rPr>
              <a:t>une</a:t>
            </a:r>
            <a:r>
              <a:rPr lang="en-US" sz="2100" dirty="0">
                <a:solidFill>
                  <a:srgbClr val="FFFFFF"/>
                </a:solidFill>
                <a:latin typeface="Cloud Soft"/>
                <a:ea typeface="Cloud Soft"/>
                <a:cs typeface="Cloud Soft"/>
                <a:sym typeface="Cloud Soft"/>
              </a:rPr>
              <a:t> </a:t>
            </a:r>
            <a:r>
              <a:rPr lang="en-US" sz="2100" dirty="0" err="1">
                <a:solidFill>
                  <a:srgbClr val="FFFFFF"/>
                </a:solidFill>
                <a:latin typeface="Cloud Soft"/>
                <a:ea typeface="Cloud Soft"/>
                <a:cs typeface="Cloud Soft"/>
                <a:sym typeface="Cloud Soft"/>
              </a:rPr>
              <a:t>journée</a:t>
            </a:r>
            <a:r>
              <a:rPr lang="en-US" sz="2100" dirty="0">
                <a:solidFill>
                  <a:srgbClr val="FFFFFF"/>
                </a:solidFill>
                <a:latin typeface="Cloud Soft"/>
                <a:ea typeface="Cloud Soft"/>
                <a:cs typeface="Cloud Soft"/>
                <a:sym typeface="Cloud Soft"/>
              </a:rPr>
              <a:t> des hommes ?  »</a:t>
            </a:r>
          </a:p>
          <a:p>
            <a:pPr algn="ctr">
              <a:lnSpc>
                <a:spcPts val="2940"/>
              </a:lnSpc>
            </a:pPr>
            <a:endParaRPr lang="en-US" sz="2100" dirty="0">
              <a:solidFill>
                <a:srgbClr val="FFFFFF"/>
              </a:solidFill>
              <a:latin typeface="Cloud Soft"/>
              <a:ea typeface="Cloud Soft"/>
              <a:cs typeface="Cloud Soft"/>
              <a:sym typeface="Cloud Soft"/>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3487400" y="50812"/>
            <a:ext cx="1877492" cy="1699130"/>
          </a:xfrm>
          <a:custGeom>
            <a:avLst/>
            <a:gdLst/>
            <a:ahLst/>
            <a:cxnLst/>
            <a:rect l="l" t="t" r="r" b="b"/>
            <a:pathLst>
              <a:path w="1877492" h="1699130">
                <a:moveTo>
                  <a:pt x="0" y="0"/>
                </a:moveTo>
                <a:lnTo>
                  <a:pt x="1877492" y="0"/>
                </a:lnTo>
                <a:lnTo>
                  <a:pt x="1877492" y="1699130"/>
                </a:lnTo>
                <a:lnTo>
                  <a:pt x="0" y="1699130"/>
                </a:lnTo>
                <a:lnTo>
                  <a:pt x="0" y="0"/>
                </a:lnTo>
                <a:close/>
              </a:path>
            </a:pathLst>
          </a:custGeom>
          <a:blipFill>
            <a:blip r:embed="rId11"/>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4" name="TextBox 4"/>
          <p:cNvSpPr txBox="1"/>
          <p:nvPr>
            <p:custDataLst>
              <p:tags r:id="rId3"/>
            </p:custDataLst>
          </p:nvPr>
        </p:nvSpPr>
        <p:spPr>
          <a:xfrm>
            <a:off x="755494" y="248623"/>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5" name="Group 5"/>
          <p:cNvGrpSpPr/>
          <p:nvPr>
            <p:custDataLst>
              <p:tags r:id="rId4"/>
            </p:custDataLst>
          </p:nvPr>
        </p:nvGrpSpPr>
        <p:grpSpPr>
          <a:xfrm>
            <a:off x="74243"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74243"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74243"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884218" y="1947753"/>
            <a:ext cx="17310878" cy="5530617"/>
          </a:xfrm>
          <a:prstGeom prst="rect">
            <a:avLst/>
          </a:prstGeom>
        </p:spPr>
        <p:txBody>
          <a:bodyPr lIns="0" tIns="0" rIns="0" bIns="0" rtlCol="0" anchor="t">
            <a:spAutoFit/>
          </a:bodyPr>
          <a:lstStyle/>
          <a:p>
            <a:pPr algn="l">
              <a:lnSpc>
                <a:spcPts val="2851"/>
              </a:lnSpc>
            </a:pPr>
            <a:r>
              <a:rPr lang="fr-CA" sz="2376" noProof="0" dirty="0">
                <a:solidFill>
                  <a:srgbClr val="000000"/>
                </a:solidFill>
                <a:latin typeface="Calibri (MS)"/>
                <a:ea typeface="Calibri (MS)"/>
                <a:cs typeface="Calibri (MS)"/>
                <a:sym typeface="Calibri (MS)"/>
              </a:rPr>
              <a:t>On peut parfois entendre des phrases qui laissent entendre que certaines personnes 2ELGBTQIA+ « en font trop » ou parlent trop de leur identité. Pourtant, ce qu’on oublie souvent, c’est que l’hétérosexualité est très présente dans la société. On la voit dans les films, les publicités, les chansons, les histoires d’amour racontées à l’école ou encore dans plusieurs lois sur la famille. Elle est tellement répandue qu’on la considère comme normale, au point qu’elle passe souvent inaperçue et que personne n’a besoin de l’expliquer.</a:t>
            </a:r>
          </a:p>
          <a:p>
            <a:pPr algn="l">
              <a:lnSpc>
                <a:spcPts val="2851"/>
              </a:lnSpc>
            </a:pPr>
            <a:endParaRPr lang="fr-CA" sz="2376" noProof="0" dirty="0">
              <a:solidFill>
                <a:srgbClr val="000000"/>
              </a:solidFill>
              <a:latin typeface="Calibri (MS)"/>
              <a:ea typeface="Calibri (MS)"/>
              <a:cs typeface="Calibri (MS)"/>
              <a:sym typeface="Calibri (MS)"/>
            </a:endParaRPr>
          </a:p>
          <a:p>
            <a:pPr>
              <a:lnSpc>
                <a:spcPts val="2851"/>
              </a:lnSpc>
            </a:pPr>
            <a:r>
              <a:rPr lang="fr-CA" sz="2376" noProof="0" dirty="0">
                <a:solidFill>
                  <a:srgbClr val="000000"/>
                </a:solidFill>
                <a:latin typeface="Calibri (MS)"/>
                <a:ea typeface="Calibri (MS)"/>
                <a:cs typeface="Calibri (MS)"/>
                <a:sym typeface="Calibri (MS)"/>
              </a:rPr>
              <a:t>Quand la visibilité des personnes </a:t>
            </a:r>
            <a:r>
              <a:rPr lang="fr-CA" sz="2376" dirty="0">
                <a:solidFill>
                  <a:srgbClr val="000000"/>
                </a:solidFill>
                <a:latin typeface="Calibri (MS)"/>
                <a:ea typeface="Calibri (MS)"/>
                <a:cs typeface="Calibri (MS)"/>
                <a:sym typeface="Calibri (MS)"/>
              </a:rPr>
              <a:t>2ELGBTQIA+ </a:t>
            </a:r>
            <a:r>
              <a:rPr lang="fr-CA" sz="2376" noProof="0" dirty="0">
                <a:solidFill>
                  <a:srgbClr val="000000"/>
                </a:solidFill>
                <a:latin typeface="Calibri (MS)"/>
                <a:ea typeface="Calibri (MS)"/>
                <a:cs typeface="Calibri (MS)"/>
                <a:sym typeface="Calibri (MS)"/>
              </a:rPr>
              <a:t>dérange certaines personnes, c’est souvent parce que ces réalités sont encore perçues comme sortant de la norme. L’hétérosexualité, elle, est tellement habituelle qu’on ne la remarque presque plus. Si toutes les orientations et identités étaient vues comme également normales dans la société, leur visibilité susciterait probablement moins de réactions. Autrement dit, ce qui dérange n’est pas tant la visibilité elle-même, mais le fait que certaines réalités soient encore considérées comme « différentes » ou « hors norme ».</a:t>
            </a:r>
            <a:endParaRPr lang="en-US" sz="2376" dirty="0">
              <a:solidFill>
                <a:srgbClr val="000000"/>
              </a:solidFill>
              <a:latin typeface="Calibri (MS)"/>
              <a:ea typeface="Calibri (MS)"/>
              <a:cs typeface="Calibri (MS)"/>
              <a:sym typeface="Calibri (MS)"/>
            </a:endParaRPr>
          </a:p>
          <a:p>
            <a:pPr algn="l">
              <a:lnSpc>
                <a:spcPts val="2851"/>
              </a:lnSpc>
            </a:pPr>
            <a:endParaRPr lang="en-US" sz="2376" dirty="0">
              <a:solidFill>
                <a:srgbClr val="000000"/>
              </a:solidFill>
              <a:latin typeface="Calibri (MS)"/>
              <a:ea typeface="Calibri (MS)"/>
              <a:cs typeface="Calibri (MS)"/>
              <a:sym typeface="Calibri (MS)"/>
            </a:endParaRPr>
          </a:p>
          <a:p>
            <a:pPr algn="l">
              <a:lnSpc>
                <a:spcPts val="2851"/>
              </a:lnSpc>
            </a:pPr>
            <a:endParaRPr lang="en-US" sz="2376" dirty="0">
              <a:solidFill>
                <a:srgbClr val="000000"/>
              </a:solidFill>
              <a:latin typeface="Calibri (MS)"/>
              <a:ea typeface="Calibri (MS)"/>
              <a:cs typeface="Calibri (MS)"/>
              <a:sym typeface="Calibri (MS)"/>
            </a:endParaRPr>
          </a:p>
          <a:p>
            <a:pPr algn="l">
              <a:lnSpc>
                <a:spcPts val="1669"/>
              </a:lnSpc>
            </a:pPr>
            <a:endParaRPr lang="en-US" sz="2376" dirty="0">
              <a:solidFill>
                <a:srgbClr val="000000"/>
              </a:solidFill>
              <a:latin typeface="Calibri (MS)"/>
              <a:ea typeface="Calibri (MS)"/>
              <a:cs typeface="Calibri (MS)"/>
              <a:sym typeface="Calibri (MS)"/>
            </a:endParaRPr>
          </a:p>
          <a:p>
            <a:pPr algn="l">
              <a:lnSpc>
                <a:spcPts val="1593"/>
              </a:lnSpc>
            </a:pPr>
            <a:endParaRPr lang="en-US" sz="2376" dirty="0">
              <a:solidFill>
                <a:srgbClr val="000000"/>
              </a:solidFill>
              <a:latin typeface="Calibri (MS)"/>
              <a:ea typeface="Calibri (MS)"/>
              <a:cs typeface="Calibri (MS)"/>
              <a:sym typeface="Calibri (MS)"/>
            </a:endParaRPr>
          </a:p>
          <a:p>
            <a:pPr algn="l">
              <a:lnSpc>
                <a:spcPts val="1593"/>
              </a:lnSpc>
            </a:pPr>
            <a:endParaRPr lang="en-US" sz="2376" dirty="0">
              <a:solidFill>
                <a:srgbClr val="000000"/>
              </a:solidFill>
              <a:latin typeface="Calibri (MS)"/>
              <a:ea typeface="Calibri (MS)"/>
              <a:cs typeface="Calibri (MS)"/>
              <a:sym typeface="Calibri (MS)"/>
            </a:endParaRPr>
          </a:p>
          <a:p>
            <a:pPr algn="l">
              <a:lnSpc>
                <a:spcPts val="1593"/>
              </a:lnSpc>
            </a:pPr>
            <a:endParaRPr lang="en-US" sz="2376" dirty="0">
              <a:solidFill>
                <a:srgbClr val="000000"/>
              </a:solidFill>
              <a:latin typeface="Calibri (MS)"/>
              <a:ea typeface="Calibri (MS)"/>
              <a:cs typeface="Calibri (MS)"/>
              <a:sym typeface="Calibri (MS)"/>
            </a:endParaRPr>
          </a:p>
          <a:p>
            <a:pPr algn="l">
              <a:lnSpc>
                <a:spcPts val="1593"/>
              </a:lnSpc>
            </a:pPr>
            <a:endParaRPr lang="en-US" sz="2376" dirty="0">
              <a:solidFill>
                <a:srgbClr val="000000"/>
              </a:solidFill>
              <a:latin typeface="Calibri (MS)"/>
              <a:ea typeface="Calibri (MS)"/>
              <a:cs typeface="Calibri (MS)"/>
              <a:sym typeface="Calibri (MS)"/>
            </a:endParaRPr>
          </a:p>
        </p:txBody>
      </p:sp>
      <p:sp>
        <p:nvSpPr>
          <p:cNvPr id="15" name="TextBox 15"/>
          <p:cNvSpPr txBox="1"/>
          <p:nvPr>
            <p:custDataLst>
              <p:tags r:id="rId8"/>
            </p:custDataLst>
          </p:nvPr>
        </p:nvSpPr>
        <p:spPr>
          <a:xfrm>
            <a:off x="884218" y="5748262"/>
            <a:ext cx="17064930" cy="3488134"/>
          </a:xfrm>
          <a:prstGeom prst="rect">
            <a:avLst/>
          </a:prstGeom>
        </p:spPr>
        <p:txBody>
          <a:bodyPr lIns="0" tIns="0" rIns="0" bIns="0" rtlCol="0" anchor="t">
            <a:spAutoFit/>
          </a:bodyPr>
          <a:lstStyle/>
          <a:p>
            <a:pPr algn="just">
              <a:lnSpc>
                <a:spcPts val="2553"/>
              </a:lnSpc>
            </a:pPr>
            <a:endParaRPr dirty="0"/>
          </a:p>
          <a:p>
            <a:pPr algn="just">
              <a:lnSpc>
                <a:spcPts val="2553"/>
              </a:lnSpc>
            </a:pPr>
            <a:r>
              <a:rPr lang="fr-CA" sz="2380" noProof="0" dirty="0">
                <a:solidFill>
                  <a:srgbClr val="000000"/>
                </a:solidFill>
                <a:latin typeface="Calibri (MS)"/>
                <a:ea typeface="Calibri (MS)"/>
                <a:cs typeface="Calibri (MS)"/>
                <a:sym typeface="Calibri (MS)"/>
              </a:rPr>
              <a:t>Les marches de la Fierté ou les journées de sensibilisation ne servent donc pas simplement à « s’afficher », mais à rappeler qu’il existe une histoire de discrimination, d’exclusion et parfois de violence envers les personnes </a:t>
            </a:r>
            <a:r>
              <a:rPr lang="fr-CA" sz="2400" dirty="0">
                <a:solidFill>
                  <a:srgbClr val="000000"/>
                </a:solidFill>
                <a:latin typeface="Calibri (MS)"/>
                <a:ea typeface="Calibri (MS)"/>
                <a:cs typeface="Calibri (MS)"/>
                <a:sym typeface="Calibri (MS)"/>
              </a:rPr>
              <a:t>2ELGBTQIA+</a:t>
            </a:r>
            <a:r>
              <a:rPr lang="fr-CA" sz="2380" noProof="0" dirty="0">
                <a:solidFill>
                  <a:srgbClr val="000000"/>
                </a:solidFill>
                <a:latin typeface="Calibri (MS)"/>
                <a:ea typeface="Calibri (MS)"/>
                <a:cs typeface="Calibri (MS)"/>
                <a:sym typeface="Calibri (MS)"/>
              </a:rPr>
              <a:t>. Aujourd’hui encore, des recherches montrent que les jeunes </a:t>
            </a:r>
            <a:r>
              <a:rPr lang="fr-CA" sz="2400" dirty="0">
                <a:solidFill>
                  <a:srgbClr val="000000"/>
                </a:solidFill>
                <a:latin typeface="Calibri (MS)"/>
                <a:ea typeface="Calibri (MS)"/>
                <a:cs typeface="Calibri (MS)"/>
                <a:sym typeface="Calibri (MS)"/>
              </a:rPr>
              <a:t>2ELGBTQIA+ </a:t>
            </a:r>
            <a:r>
              <a:rPr lang="fr-CA" sz="2380" noProof="0" dirty="0">
                <a:solidFill>
                  <a:srgbClr val="000000"/>
                </a:solidFill>
                <a:latin typeface="Calibri (MS)"/>
                <a:ea typeface="Calibri (MS)"/>
                <a:cs typeface="Calibri (MS)"/>
                <a:sym typeface="Calibri (MS)"/>
              </a:rPr>
              <a:t>vivent plus souvent de l’intimidation, de la détresse psychologique ou des violences que les jeunes hétérosexuels.</a:t>
            </a:r>
          </a:p>
          <a:p>
            <a:pPr algn="just">
              <a:lnSpc>
                <a:spcPts val="2553"/>
              </a:lnSpc>
            </a:pPr>
            <a:endParaRPr lang="fr-CA" sz="2380" noProof="0" dirty="0">
              <a:solidFill>
                <a:srgbClr val="000000"/>
              </a:solidFill>
              <a:latin typeface="Calibri (MS)"/>
              <a:ea typeface="Calibri (MS)"/>
              <a:cs typeface="Calibri (MS)"/>
              <a:sym typeface="Calibri (MS)"/>
            </a:endParaRPr>
          </a:p>
          <a:p>
            <a:pPr algn="just">
              <a:lnSpc>
                <a:spcPts val="2553"/>
              </a:lnSpc>
            </a:pPr>
            <a:r>
              <a:rPr lang="fr-CA" sz="2380" noProof="0" dirty="0">
                <a:solidFill>
                  <a:srgbClr val="000000"/>
                </a:solidFill>
                <a:latin typeface="Calibri (MS)"/>
                <a:ea typeface="Calibri (MS)"/>
                <a:cs typeface="Calibri (MS)"/>
                <a:sym typeface="Calibri (MS)"/>
              </a:rPr>
              <a:t>La visibilité sert donc surtout à se faire reconnaître, à briser l’isolement et à rendre la société plus sécuritaire, et non à attirer l’attention.</a:t>
            </a:r>
          </a:p>
          <a:p>
            <a:pPr algn="just">
              <a:lnSpc>
                <a:spcPts val="2553"/>
              </a:lnSpc>
            </a:pPr>
            <a:endParaRPr lang="en-US" sz="2300" dirty="0">
              <a:solidFill>
                <a:srgbClr val="000000"/>
              </a:solidFill>
              <a:latin typeface="Calibri (MS)"/>
              <a:ea typeface="Calibri (MS)"/>
              <a:cs typeface="Calibri (MS)"/>
              <a:sym typeface="Calibri (MS)"/>
            </a:endParaRPr>
          </a:p>
          <a:p>
            <a:pPr algn="r">
              <a:lnSpc>
                <a:spcPts val="1554"/>
              </a:lnSpc>
            </a:pPr>
            <a:r>
              <a:rPr lang="en-US" sz="1400" dirty="0">
                <a:solidFill>
                  <a:srgbClr val="000000"/>
                </a:solidFill>
                <a:latin typeface="Calibri (MS)"/>
                <a:ea typeface="Calibri (MS)"/>
                <a:cs typeface="Calibri (MS)"/>
                <a:sym typeface="Calibri (MS)"/>
              </a:rPr>
              <a:t>Sources : </a:t>
            </a:r>
          </a:p>
          <a:p>
            <a:pPr algn="r">
              <a:lnSpc>
                <a:spcPts val="1554"/>
              </a:lnSpc>
            </a:pPr>
            <a:r>
              <a:rPr lang="en-US" sz="1400" dirty="0">
                <a:solidFill>
                  <a:srgbClr val="000000"/>
                </a:solidFill>
                <a:latin typeface="Calibri (MS)"/>
                <a:ea typeface="Calibri (MS)"/>
                <a:cs typeface="Calibri (MS)"/>
                <a:sym typeface="Calibri (MS)"/>
                <a:hlinkClick r:id="rId12"/>
              </a:rPr>
              <a:t>www.un.org/en/fight-racism/vulnerable-groups/lgbtqi-plus</a:t>
            </a:r>
            <a:endParaRPr lang="en-US" sz="1400" dirty="0">
              <a:solidFill>
                <a:srgbClr val="000000"/>
              </a:solidFill>
              <a:latin typeface="Calibri (MS)"/>
              <a:ea typeface="Calibri (MS)"/>
              <a:cs typeface="Calibri (MS)"/>
              <a:sym typeface="Calibri (MS)"/>
            </a:endParaRPr>
          </a:p>
          <a:p>
            <a:pPr algn="r">
              <a:lnSpc>
                <a:spcPts val="1554"/>
              </a:lnSpc>
            </a:pPr>
            <a:r>
              <a:rPr lang="en-US" sz="1400" dirty="0">
                <a:solidFill>
                  <a:srgbClr val="000000"/>
                </a:solidFill>
                <a:latin typeface="Calibri (MS)"/>
                <a:ea typeface="Calibri (MS)"/>
                <a:cs typeface="Calibri (MS)"/>
                <a:sym typeface="Calibri (MS)"/>
                <a:hlinkClick r:id="rId13"/>
              </a:rPr>
              <a:t>www.canada.ca/en/women-gender-equality/free-to-be-me/federal-action-2slgbtqi-communities</a:t>
            </a:r>
            <a:endParaRPr lang="en-US" sz="1400" dirty="0">
              <a:solidFill>
                <a:srgbClr val="000000"/>
              </a:solidFill>
              <a:latin typeface="Calibri (MS)"/>
              <a:ea typeface="Calibri (MS)"/>
              <a:cs typeface="Calibri (MS)"/>
              <a:sym typeface="Calibri (MS)"/>
            </a:endParaRPr>
          </a:p>
          <a:p>
            <a:pPr algn="r">
              <a:lnSpc>
                <a:spcPts val="1554"/>
              </a:lnSpc>
            </a:pPr>
            <a:endParaRPr lang="en-US" sz="1400" dirty="0">
              <a:solidFill>
                <a:srgbClr val="000000"/>
              </a:solidFill>
              <a:latin typeface="Calibri (MS)"/>
              <a:ea typeface="Calibri (MS)"/>
              <a:cs typeface="Calibri (MS)"/>
              <a:sym typeface="Calibri (MS)"/>
            </a:endParaRPr>
          </a:p>
        </p:txBody>
      </p:sp>
      <p:sp>
        <p:nvSpPr>
          <p:cNvPr id="16" name="ZoneTexte 15">
            <a:extLst>
              <a:ext uri="{FF2B5EF4-FFF2-40B4-BE49-F238E27FC236}">
                <a16:creationId xmlns:a16="http://schemas.microsoft.com/office/drawing/2014/main" id="{130ED649-EF50-16BF-32B2-F906557C64C0}"/>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1950301" y="1319464"/>
            <a:ext cx="15012692" cy="8740957"/>
            <a:chOff x="0" y="0"/>
            <a:chExt cx="3953960" cy="2302145"/>
          </a:xfrm>
        </p:grpSpPr>
        <p:sp>
          <p:nvSpPr>
            <p:cNvPr id="27" name="Freeform 27"/>
            <p:cNvSpPr/>
            <p:nvPr/>
          </p:nvSpPr>
          <p:spPr>
            <a:xfrm>
              <a:off x="0" y="0"/>
              <a:ext cx="3953960" cy="2302145"/>
            </a:xfrm>
            <a:custGeom>
              <a:avLst/>
              <a:gdLst/>
              <a:ahLst/>
              <a:cxnLst/>
              <a:rect l="l" t="t" r="r" b="b"/>
              <a:pathLst>
                <a:path w="3953960" h="2302145">
                  <a:moveTo>
                    <a:pt x="6188" y="0"/>
                  </a:moveTo>
                  <a:lnTo>
                    <a:pt x="3947771" y="0"/>
                  </a:lnTo>
                  <a:cubicBezTo>
                    <a:pt x="3951189" y="0"/>
                    <a:pt x="3953960" y="2771"/>
                    <a:pt x="3953960" y="6188"/>
                  </a:cubicBezTo>
                  <a:lnTo>
                    <a:pt x="3953960" y="2295957"/>
                  </a:lnTo>
                  <a:cubicBezTo>
                    <a:pt x="3953960" y="2299374"/>
                    <a:pt x="3951189" y="2302145"/>
                    <a:pt x="3947771" y="2302145"/>
                  </a:cubicBezTo>
                  <a:lnTo>
                    <a:pt x="6188" y="2302145"/>
                  </a:lnTo>
                  <a:cubicBezTo>
                    <a:pt x="2771" y="2302145"/>
                    <a:pt x="0" y="2299374"/>
                    <a:pt x="0" y="2295957"/>
                  </a:cubicBezTo>
                  <a:lnTo>
                    <a:pt x="0" y="6188"/>
                  </a:lnTo>
                  <a:cubicBezTo>
                    <a:pt x="0" y="2771"/>
                    <a:pt x="2771" y="0"/>
                    <a:pt x="6188"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953960" cy="2311670"/>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3429099">
            <a:off x="3355592" y="633234"/>
            <a:ext cx="1432359" cy="1372461"/>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r-FR"/>
          </a:p>
        </p:txBody>
      </p:sp>
      <p:sp>
        <p:nvSpPr>
          <p:cNvPr id="30" name="TextBox 30"/>
          <p:cNvSpPr txBox="1"/>
          <p:nvPr>
            <p:custDataLst>
              <p:tags r:id="rId7"/>
            </p:custDataLst>
          </p:nvPr>
        </p:nvSpPr>
        <p:spPr>
          <a:xfrm>
            <a:off x="2525134" y="2122830"/>
            <a:ext cx="13589605" cy="7309693"/>
          </a:xfrm>
          <a:prstGeom prst="rect">
            <a:avLst/>
          </a:prstGeom>
        </p:spPr>
        <p:txBody>
          <a:bodyPr lIns="0" tIns="0" rIns="0" bIns="0" rtlCol="0" anchor="t">
            <a:spAutoFit/>
          </a:bodyPr>
          <a:lstStyle/>
          <a:p>
            <a:pPr algn="l">
              <a:lnSpc>
                <a:spcPts val="2587"/>
              </a:lnSpc>
            </a:pPr>
            <a:r>
              <a:rPr lang="fr-CA" sz="2156" noProof="0" dirty="0">
                <a:solidFill>
                  <a:srgbClr val="FFFFFF"/>
                </a:solidFill>
                <a:latin typeface="Calibri (MS)"/>
                <a:ea typeface="Calibri (MS)"/>
                <a:cs typeface="Calibri (MS)"/>
                <a:sym typeface="Calibri (MS)"/>
              </a:rPr>
              <a:t>Il existe bel et bien une Journée internationale des hommes… oui, oui, le 19 novembre.</a:t>
            </a:r>
          </a:p>
          <a:p>
            <a:pPr algn="l">
              <a:lnSpc>
                <a:spcPts val="2587"/>
              </a:lnSpc>
            </a:pPr>
            <a:r>
              <a:rPr lang="fr-CA" sz="2156" noProof="0" dirty="0">
                <a:solidFill>
                  <a:srgbClr val="FFFFFF"/>
                </a:solidFill>
                <a:latin typeface="Calibri (MS)"/>
                <a:ea typeface="Calibri (MS)"/>
                <a:cs typeface="Calibri (MS)"/>
                <a:sym typeface="Calibri (MS)"/>
              </a:rPr>
              <a:t>Pourtant, les objectifs de cette journée restent parfois flous.</a:t>
            </a:r>
          </a:p>
          <a:p>
            <a:pPr algn="l">
              <a:lnSpc>
                <a:spcPts val="2587"/>
              </a:lnSpc>
            </a:pPr>
            <a:r>
              <a:rPr lang="fr-CA" sz="2156" noProof="0" dirty="0">
                <a:solidFill>
                  <a:srgbClr val="FFFFFF"/>
                </a:solidFill>
                <a:latin typeface="Calibri (MS)"/>
                <a:ea typeface="Calibri (MS)"/>
                <a:cs typeface="Calibri (MS)"/>
                <a:sym typeface="Calibri (MS)"/>
              </a:rPr>
              <a:t>Si la Journée internationale des droits des femmes est née de luttes historiques pour obtenir des droits fondamentaux et dénoncer des inégalités bien réelles, celle des hommes apparaît plus tard, dans un contexte où les questions liées au genre commencent à être discutées plus largement.</a:t>
            </a:r>
          </a:p>
          <a:p>
            <a:pPr algn="l">
              <a:lnSpc>
                <a:spcPts val="2587"/>
              </a:lnSpc>
            </a:pPr>
            <a:r>
              <a:rPr lang="fr-CA" sz="2156" noProof="0" dirty="0">
                <a:solidFill>
                  <a:srgbClr val="FFFFFF"/>
                </a:solidFill>
                <a:latin typeface="Calibri (MS)"/>
                <a:ea typeface="Calibri (MS)"/>
                <a:cs typeface="Calibri (MS)"/>
                <a:sym typeface="Calibri (MS)"/>
              </a:rPr>
              <a:t>Était-ce en partie une réaction au fait que les hommes n’avaient pas de journée à eux, contrairement aux femmes ou à d’autres groupes marginalisés ? En partie, oui.</a:t>
            </a:r>
          </a:p>
          <a:p>
            <a:pPr algn="l">
              <a:lnSpc>
                <a:spcPts val="2587"/>
              </a:lnSpc>
            </a:pPr>
            <a:endParaRPr lang="fr-CA" sz="2156" noProof="0" dirty="0">
              <a:solidFill>
                <a:srgbClr val="FFFFFF"/>
              </a:solidFill>
              <a:latin typeface="Calibri (MS)"/>
              <a:ea typeface="Calibri (MS)"/>
              <a:cs typeface="Calibri (MS)"/>
              <a:sym typeface="Calibri (MS)"/>
            </a:endParaRPr>
          </a:p>
          <a:p>
            <a:pPr algn="l">
              <a:lnSpc>
                <a:spcPts val="2587"/>
              </a:lnSpc>
            </a:pPr>
            <a:r>
              <a:rPr lang="fr-CA" sz="2156" noProof="0" dirty="0">
                <a:solidFill>
                  <a:srgbClr val="FFFFFF"/>
                </a:solidFill>
                <a:latin typeface="Calibri (MS)"/>
                <a:ea typeface="Calibri (MS)"/>
                <a:cs typeface="Calibri (MS)"/>
                <a:sym typeface="Calibri (MS)"/>
              </a:rPr>
              <a:t>Aujourd’hui, plusieurs initiatives cherchent à en faire une journée consacrée à la santé mentale et au bien-être des hommes. Ces enjeux sont importants et doivent être pris au sérieux.</a:t>
            </a:r>
          </a:p>
          <a:p>
            <a:pPr algn="l">
              <a:lnSpc>
                <a:spcPts val="2587"/>
              </a:lnSpc>
            </a:pPr>
            <a:r>
              <a:rPr lang="fr-CA" sz="2156" noProof="0" dirty="0">
                <a:solidFill>
                  <a:srgbClr val="FFFFFF"/>
                </a:solidFill>
                <a:latin typeface="Calibri (MS)"/>
                <a:ea typeface="Calibri (MS)"/>
                <a:cs typeface="Calibri (MS)"/>
                <a:sym typeface="Calibri (MS)"/>
              </a:rPr>
              <a:t>Mais pour plusieurs personnes, la création d’une journée des hommes soulève aussi des questions.</a:t>
            </a:r>
          </a:p>
          <a:p>
            <a:pPr algn="l">
              <a:lnSpc>
                <a:spcPts val="2587"/>
              </a:lnSpc>
            </a:pPr>
            <a:r>
              <a:rPr lang="fr-CA" sz="2156" noProof="0" dirty="0">
                <a:solidFill>
                  <a:srgbClr val="FFFFFF"/>
                </a:solidFill>
                <a:latin typeface="Calibri (MS)"/>
                <a:ea typeface="Calibri (MS)"/>
                <a:cs typeface="Calibri (MS)"/>
                <a:sym typeface="Calibri (MS)"/>
              </a:rPr>
              <a:t>D’abord, elle est parfois récupérée par certains groupes masculinistes, comme certains mouvements de défense des </a:t>
            </a:r>
          </a:p>
          <a:p>
            <a:pPr algn="l">
              <a:lnSpc>
                <a:spcPts val="2587"/>
              </a:lnSpc>
            </a:pPr>
            <a:r>
              <a:rPr lang="fr-CA" sz="2156" noProof="0" dirty="0">
                <a:solidFill>
                  <a:srgbClr val="FFFFFF"/>
                </a:solidFill>
                <a:latin typeface="Calibri (MS)"/>
                <a:ea typeface="Calibri (MS)"/>
                <a:cs typeface="Calibri (MS)"/>
                <a:sym typeface="Calibri (MS)"/>
              </a:rPr>
              <a:t>« droits des hommes », pour véhiculer des discours antiféministes, conservateurs ou misogynes.</a:t>
            </a:r>
          </a:p>
          <a:p>
            <a:pPr algn="l">
              <a:lnSpc>
                <a:spcPts val="2587"/>
              </a:lnSpc>
            </a:pPr>
            <a:r>
              <a:rPr lang="fr-CA" sz="2156" noProof="0" dirty="0">
                <a:solidFill>
                  <a:srgbClr val="FFFFFF"/>
                </a:solidFill>
                <a:latin typeface="Calibri (MS)"/>
                <a:ea typeface="Calibri (MS)"/>
                <a:cs typeface="Calibri (MS)"/>
                <a:sym typeface="Calibri (MS)"/>
              </a:rPr>
              <a:t>Ensuite, parler d’une « journée des hommes » peut créer l’illusion d’une symétrie avec la Journée internationale des droits des femmes. Et cela n’est pas anodin.</a:t>
            </a:r>
          </a:p>
          <a:p>
            <a:pPr algn="l">
              <a:lnSpc>
                <a:spcPts val="2587"/>
              </a:lnSpc>
            </a:pPr>
            <a:r>
              <a:rPr lang="fr-CA" sz="2156" noProof="0" dirty="0">
                <a:solidFill>
                  <a:srgbClr val="FFFFFF"/>
                </a:solidFill>
                <a:latin typeface="Calibri (MS)"/>
                <a:ea typeface="Calibri (MS)"/>
                <a:cs typeface="Calibri (MS)"/>
                <a:sym typeface="Calibri (MS)"/>
              </a:rPr>
              <a:t>La journée internationale des droits des femmes vise à dénoncer des inégalités systémiques et historiques, alors que celle des hommes ne répond pas au même type de désavantage structurel.</a:t>
            </a:r>
          </a:p>
          <a:p>
            <a:pPr algn="l">
              <a:lnSpc>
                <a:spcPts val="2587"/>
              </a:lnSpc>
            </a:pPr>
            <a:r>
              <a:rPr lang="fr-CA" sz="2156" noProof="0" dirty="0">
                <a:solidFill>
                  <a:srgbClr val="FFFFFF"/>
                </a:solidFill>
                <a:latin typeface="Calibri (MS)"/>
                <a:ea typeface="Calibri (MS)"/>
                <a:cs typeface="Calibri (MS)"/>
                <a:sym typeface="Calibri (MS)"/>
              </a:rPr>
              <a:t>Pourquoi alors nommer cet événement « Journée internationale des hommes » ?</a:t>
            </a:r>
          </a:p>
          <a:p>
            <a:pPr algn="l">
              <a:lnSpc>
                <a:spcPts val="2587"/>
              </a:lnSpc>
              <a:spcBef>
                <a:spcPct val="0"/>
              </a:spcBef>
            </a:pPr>
            <a:r>
              <a:rPr lang="fr-CA" sz="2156" noProof="0" dirty="0">
                <a:solidFill>
                  <a:srgbClr val="FFFFFF"/>
                </a:solidFill>
                <a:latin typeface="Calibri (MS)"/>
                <a:ea typeface="Calibri (MS)"/>
                <a:cs typeface="Calibri (MS)"/>
                <a:sym typeface="Calibri (MS)"/>
              </a:rPr>
              <a:t>Nommer une journée ainsi crée forcément un parallèle avec celle des droits des femmes, comme si les enjeux étaient comparables, alors qu’ils ne le sont pas.</a:t>
            </a:r>
          </a:p>
          <a:p>
            <a:pPr algn="l">
              <a:lnSpc>
                <a:spcPts val="2827"/>
              </a:lnSpc>
              <a:spcBef>
                <a:spcPct val="0"/>
              </a:spcBef>
            </a:pPr>
            <a:endParaRPr lang="en-US" sz="2156" dirty="0">
              <a:solidFill>
                <a:srgbClr val="FFFFFF"/>
              </a:solidFill>
              <a:latin typeface="Calibri (MS)"/>
              <a:ea typeface="Calibri (MS)"/>
              <a:cs typeface="Calibri (MS)"/>
              <a:sym typeface="Calibri (MS)"/>
            </a:endParaRPr>
          </a:p>
          <a:p>
            <a:pPr algn="l">
              <a:lnSpc>
                <a:spcPts val="2227"/>
              </a:lnSpc>
              <a:spcBef>
                <a:spcPct val="0"/>
              </a:spcBef>
            </a:pPr>
            <a:r>
              <a:rPr lang="en-US" sz="1856" dirty="0">
                <a:solidFill>
                  <a:srgbClr val="FFFFFF"/>
                </a:solidFill>
                <a:latin typeface="Calibri (MS)"/>
                <a:ea typeface="Calibri (MS)"/>
                <a:cs typeface="Calibri (MS)"/>
                <a:sym typeface="Calibri (MS)"/>
              </a:rPr>
              <a:t>Sources : Terre sans </a:t>
            </a:r>
            <a:r>
              <a:rPr lang="en-US" sz="1856" dirty="0" err="1">
                <a:solidFill>
                  <a:srgbClr val="FFFFFF"/>
                </a:solidFill>
                <a:latin typeface="Calibri (MS)"/>
                <a:ea typeface="Calibri (MS)"/>
                <a:cs typeface="Calibri (MS)"/>
                <a:sym typeface="Calibri (MS)"/>
              </a:rPr>
              <a:t>frontière</a:t>
            </a:r>
            <a:r>
              <a:rPr lang="en-US" sz="1856" dirty="0">
                <a:solidFill>
                  <a:srgbClr val="FFFFFF"/>
                </a:solidFill>
                <a:latin typeface="Calibri (MS)"/>
                <a:ea typeface="Calibri (MS)"/>
                <a:cs typeface="Calibri (MS)"/>
                <a:sym typeface="Calibri (MS)"/>
              </a:rPr>
              <a:t> et </a:t>
            </a:r>
            <a:r>
              <a:rPr lang="en-US" sz="1856" dirty="0" err="1">
                <a:solidFill>
                  <a:srgbClr val="FFFFFF"/>
                </a:solidFill>
                <a:latin typeface="Calibri (MS)"/>
                <a:ea typeface="Calibri (MS)"/>
                <a:cs typeface="Calibri (MS)"/>
                <a:sym typeface="Calibri (MS)"/>
              </a:rPr>
              <a:t>L’effrontée</a:t>
            </a:r>
            <a:endParaRPr lang="en-US" sz="1856" dirty="0">
              <a:solidFill>
                <a:srgbClr val="FFFFFF"/>
              </a:solidFill>
              <a:latin typeface="Calibri (MS)"/>
              <a:ea typeface="Calibri (MS)"/>
              <a:cs typeface="Calibri (MS)"/>
              <a:sym typeface="Calibri (MS)"/>
            </a:endParaRPr>
          </a:p>
        </p:txBody>
      </p:sp>
      <p:sp>
        <p:nvSpPr>
          <p:cNvPr id="31" name="TextBox 31"/>
          <p:cNvSpPr txBox="1"/>
          <p:nvPr>
            <p:custDataLst>
              <p:tags r:id="rId8"/>
            </p:custDataLst>
          </p:nvPr>
        </p:nvSpPr>
        <p:spPr>
          <a:xfrm>
            <a:off x="1027054" y="123575"/>
            <a:ext cx="15201362" cy="1573530"/>
          </a:xfrm>
          <a:prstGeom prst="rect">
            <a:avLst/>
          </a:prstGeom>
        </p:spPr>
        <p:txBody>
          <a:bodyPr lIns="0" tIns="0" rIns="0" bIns="0" rtlCol="0" anchor="t">
            <a:spAutoFit/>
          </a:bodyPr>
          <a:lstStyle/>
          <a:p>
            <a:pPr algn="l">
              <a:lnSpc>
                <a:spcPts val="4919"/>
              </a:lnSpc>
              <a:spcBef>
                <a:spcPct val="0"/>
              </a:spcBef>
            </a:pPr>
            <a:r>
              <a:rPr lang="en-US" sz="4099" b="1" dirty="0" err="1">
                <a:solidFill>
                  <a:srgbClr val="000000"/>
                </a:solidFill>
                <a:latin typeface="Calibri (MS) Bold"/>
                <a:ea typeface="Calibri (MS) Bold"/>
                <a:cs typeface="Calibri (MS) Bold"/>
                <a:sym typeface="Calibri (MS) Bold"/>
              </a:rPr>
              <a:t>Saviez</a:t>
            </a:r>
            <a:r>
              <a:rPr lang="en-US" sz="4099" b="1" dirty="0">
                <a:solidFill>
                  <a:srgbClr val="000000"/>
                </a:solidFill>
                <a:latin typeface="Calibri (MS) Bold"/>
                <a:ea typeface="Calibri (MS) Bold"/>
                <a:cs typeface="Calibri (MS) Bold"/>
                <a:sym typeface="Calibri (MS) Bold"/>
              </a:rPr>
              <a:t>-vous </a:t>
            </a:r>
            <a:r>
              <a:rPr lang="en-US" sz="4099" b="1" dirty="0" err="1">
                <a:solidFill>
                  <a:srgbClr val="000000"/>
                </a:solidFill>
                <a:latin typeface="Calibri (MS) Bold"/>
                <a:ea typeface="Calibri (MS) Bold"/>
                <a:cs typeface="Calibri (MS) Bold"/>
                <a:sym typeface="Calibri (MS) Bold"/>
              </a:rPr>
              <a:t>que</a:t>
            </a:r>
            <a:r>
              <a:rPr lang="en-US" sz="4099" b="1" dirty="0">
                <a:solidFill>
                  <a:srgbClr val="000000"/>
                </a:solidFill>
                <a:latin typeface="Calibri (MS) Bold"/>
                <a:ea typeface="Calibri (MS) Bold"/>
                <a:cs typeface="Calibri (MS) Bold"/>
                <a:sym typeface="Calibri (MS) Bold"/>
              </a:rPr>
              <a:t> ?  </a:t>
            </a:r>
          </a:p>
          <a:p>
            <a:pPr algn="l">
              <a:lnSpc>
                <a:spcPts val="3359"/>
              </a:lnSpc>
            </a:pPr>
            <a:endParaRPr lang="en-US" sz="4099" b="1" dirty="0">
              <a:solidFill>
                <a:srgbClr val="000000"/>
              </a:solidFill>
              <a:latin typeface="Calibri (MS) Bold"/>
              <a:ea typeface="Calibri (MS) Bold"/>
              <a:cs typeface="Calibri (MS) Bold"/>
              <a:sym typeface="Calibri (MS) Bold"/>
            </a:endParaRPr>
          </a:p>
          <a:p>
            <a:pPr algn="l">
              <a:lnSpc>
                <a:spcPts val="3359"/>
              </a:lnSpc>
            </a:pPr>
            <a:endParaRPr lang="en-US" sz="4099" b="1" dirty="0">
              <a:solidFill>
                <a:srgbClr val="000000"/>
              </a:solidFill>
              <a:latin typeface="Calibri (MS) Bold"/>
              <a:ea typeface="Calibri (MS) Bold"/>
              <a:cs typeface="Calibri (MS) Bold"/>
              <a:sym typeface="Calibri (MS) Bold"/>
            </a:endParaRPr>
          </a:p>
        </p:txBody>
      </p:sp>
      <p:sp>
        <p:nvSpPr>
          <p:cNvPr id="2" name="ZoneTexte 1">
            <a:extLst>
              <a:ext uri="{FF2B5EF4-FFF2-40B4-BE49-F238E27FC236}">
                <a16:creationId xmlns:a16="http://schemas.microsoft.com/office/drawing/2014/main" id="{86A80051-A464-7798-C1D4-A4BF7192FEC7}"/>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F28020CB-3DDD-3504-D84A-CC23134B41C3}"/>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AFDE89BB-0C24-B5CB-994E-6F70969EB71E}"/>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0FD80847-0264-4D37-DFC2-377395026316}"/>
              </a:ext>
            </a:extLst>
          </p:cNvPr>
          <p:cNvGraphicFramePr>
            <a:graphicFrameLocks noGrp="1"/>
          </p:cNvGraphicFramePr>
          <p:nvPr>
            <p:custDataLst>
              <p:tags r:id="rId2"/>
            </p:custDataLst>
            <p:extLst>
              <p:ext uri="{D42A27DB-BD31-4B8C-83A1-F6EECF244321}">
                <p14:modId xmlns:p14="http://schemas.microsoft.com/office/powerpoint/2010/main" val="1841638812"/>
              </p:ext>
            </p:extLst>
          </p:nvPr>
        </p:nvGraphicFramePr>
        <p:xfrm>
          <a:off x="1190907" y="1104900"/>
          <a:ext cx="16873105" cy="8721774"/>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63220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6E2AD00F-E4F3-6E79-7203-C0CDC29DEE79}"/>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91A55B97-AA4E-73EE-419C-F45FBFF9D91A}"/>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2801D0B6-78FE-FCAF-7C55-8D124000B2A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B54D1AEB-6B9B-F132-621B-4BF3ECDC0A3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BB376760-138F-0D13-41E3-7EA4B075A8BE}"/>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26F5790B-7A3E-1096-5978-CCC25D8954B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741C9C7F-97D4-CEE6-6E2A-3EED23C213F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B56A937D-03A4-DB81-2F0C-777B962817D1}"/>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6985C046-9BA9-691D-8FFA-98B7C6A5BBC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3EB53E64-73D4-A38E-A0C0-54654B0E21B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42F13ED7-8ECB-1104-0149-0D5808C077F8}"/>
              </a:ext>
            </a:extLst>
          </p:cNvPr>
          <p:cNvSpPr txBox="1"/>
          <p:nvPr>
            <p:custDataLst>
              <p:tags r:id="rId7"/>
            </p:custDataLst>
          </p:nvPr>
        </p:nvSpPr>
        <p:spPr>
          <a:xfrm>
            <a:off x="1187797" y="250912"/>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BB67B49F-1780-8BEE-521F-0416150BB9C0}"/>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extLst>
      <p:ext uri="{BB962C8B-B14F-4D97-AF65-F5344CB8AC3E}">
        <p14:creationId xmlns:p14="http://schemas.microsoft.com/office/powerpoint/2010/main" val="20209294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4013747" y="5300003"/>
            <a:ext cx="10260505" cy="4822118"/>
            <a:chOff x="0" y="0"/>
            <a:chExt cx="2702355" cy="1270023"/>
          </a:xfrm>
        </p:grpSpPr>
        <p:sp>
          <p:nvSpPr>
            <p:cNvPr id="13" name="Freeform 13"/>
            <p:cNvSpPr/>
            <p:nvPr/>
          </p:nvSpPr>
          <p:spPr>
            <a:xfrm>
              <a:off x="0" y="0"/>
              <a:ext cx="2702355" cy="1270023"/>
            </a:xfrm>
            <a:custGeom>
              <a:avLst/>
              <a:gdLst/>
              <a:ahLst/>
              <a:cxnLst/>
              <a:rect l="l" t="t" r="r" b="b"/>
              <a:pathLst>
                <a:path w="2702355" h="1270023">
                  <a:moveTo>
                    <a:pt x="0" y="0"/>
                  </a:moveTo>
                  <a:lnTo>
                    <a:pt x="2702355" y="0"/>
                  </a:lnTo>
                  <a:lnTo>
                    <a:pt x="2702355" y="1270023"/>
                  </a:lnTo>
                  <a:lnTo>
                    <a:pt x="0" y="1270023"/>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2702355" cy="1279548"/>
            </a:xfrm>
            <a:prstGeom prst="rect">
              <a:avLst/>
            </a:prstGeom>
          </p:spPr>
          <p:txBody>
            <a:bodyPr lIns="50800" tIns="50800" rIns="50800" bIns="50800" rtlCol="0" anchor="ctr"/>
            <a:lstStyle/>
            <a:p>
              <a:pPr algn="ctr">
                <a:lnSpc>
                  <a:spcPts val="2999"/>
                </a:lnSpc>
              </a:pPr>
              <a:endParaRPr/>
            </a:p>
          </p:txBody>
        </p:sp>
      </p:grpSp>
      <p:sp>
        <p:nvSpPr>
          <p:cNvPr id="16" name="Freeform 16"/>
          <p:cNvSpPr/>
          <p:nvPr>
            <p:custDataLst>
              <p:tags r:id="rId6"/>
            </p:custDataLst>
          </p:nvPr>
        </p:nvSpPr>
        <p:spPr>
          <a:xfrm>
            <a:off x="13975558" y="6251813"/>
            <a:ext cx="2055992" cy="1708342"/>
          </a:xfrm>
          <a:custGeom>
            <a:avLst/>
            <a:gdLst/>
            <a:ahLst/>
            <a:cxnLst/>
            <a:rect l="l" t="t" r="r" b="b"/>
            <a:pathLst>
              <a:path w="2055992" h="1708342">
                <a:moveTo>
                  <a:pt x="0" y="0"/>
                </a:moveTo>
                <a:lnTo>
                  <a:pt x="2055992" y="0"/>
                </a:lnTo>
                <a:lnTo>
                  <a:pt x="2055992" y="1708342"/>
                </a:lnTo>
                <a:lnTo>
                  <a:pt x="0" y="170834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7" name="TextBox 17"/>
          <p:cNvSpPr txBox="1"/>
          <p:nvPr>
            <p:custDataLst>
              <p:tags r:id="rId7"/>
            </p:custDataLst>
          </p:nvPr>
        </p:nvSpPr>
        <p:spPr>
          <a:xfrm>
            <a:off x="725702" y="268126"/>
            <a:ext cx="13474232" cy="534210"/>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a:ea typeface="Cloud Soft Bold"/>
                <a:cs typeface="Cloud Soft Bold"/>
                <a:sym typeface="Cloud Soft Bold"/>
              </a:rPr>
              <a:t>Qu’est-ce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que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produit</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comme</a:t>
            </a:r>
            <a:r>
              <a:rPr lang="en-US" sz="3100" b="1" dirty="0">
                <a:solidFill>
                  <a:srgbClr val="000000"/>
                </a:solidFill>
                <a:latin typeface="Cloud Soft Bold"/>
                <a:ea typeface="Cloud Soft Bold"/>
                <a:cs typeface="Cloud Soft Bold"/>
                <a:sym typeface="Cloud Soft Bold"/>
              </a:rPr>
              <a:t> </a:t>
            </a:r>
            <a:r>
              <a:rPr lang="en-US" sz="3100" b="1" dirty="0" err="1">
                <a:solidFill>
                  <a:srgbClr val="000000"/>
                </a:solidFill>
                <a:latin typeface="Cloud Soft Bold"/>
                <a:ea typeface="Cloud Soft Bold"/>
                <a:cs typeface="Cloud Soft Bold"/>
                <a:sym typeface="Cloud Soft Bold"/>
              </a:rPr>
              <a:t>conséquences</a:t>
            </a:r>
            <a:r>
              <a:rPr lang="en-US" sz="3100" b="1" dirty="0">
                <a:solidFill>
                  <a:srgbClr val="000000"/>
                </a:solidFill>
                <a:latin typeface="Cloud Soft Bold"/>
                <a:ea typeface="Cloud Soft Bold"/>
                <a:cs typeface="Cloud Soft Bold"/>
                <a:sym typeface="Cloud Soft Bold"/>
              </a:rPr>
              <a:t> ? </a:t>
            </a:r>
          </a:p>
        </p:txBody>
      </p:sp>
      <p:sp>
        <p:nvSpPr>
          <p:cNvPr id="18" name="TextBox 18"/>
          <p:cNvSpPr txBox="1"/>
          <p:nvPr>
            <p:custDataLst>
              <p:tags r:id="rId8"/>
            </p:custDataLst>
          </p:nvPr>
        </p:nvSpPr>
        <p:spPr>
          <a:xfrm>
            <a:off x="725702" y="1017377"/>
            <a:ext cx="17089404" cy="4270143"/>
          </a:xfrm>
          <a:prstGeom prst="rect">
            <a:avLst/>
          </a:prstGeom>
        </p:spPr>
        <p:txBody>
          <a:bodyPr lIns="0" tIns="0" rIns="0" bIns="0" rtlCol="0" anchor="t">
            <a:spAutoFit/>
          </a:bodyPr>
          <a:lstStyle/>
          <a:p>
            <a:pPr algn="just">
              <a:lnSpc>
                <a:spcPts val="3019"/>
              </a:lnSpc>
            </a:pPr>
            <a:r>
              <a:rPr lang="fr-CA" sz="1923" noProof="0" dirty="0">
                <a:solidFill>
                  <a:srgbClr val="000000"/>
                </a:solidFill>
                <a:latin typeface="Calibri (MS)"/>
                <a:ea typeface="Calibri (MS)"/>
                <a:cs typeface="Calibri (MS)"/>
                <a:sym typeface="Calibri (MS)"/>
              </a:rPr>
              <a:t>Présenter les revendications 2ELGBTQIA+ comme « trop visibles » ou « excessives » banalise les discriminations persistantes et invisibilise les réalités de violences homophobes, transphobes et autres formes de discrimination liées à l’orientation sexuelle ou à l’identité de genre.  Les données de Statistique Canada montrent que les personnes 2ELGBTQIA+ sont plus susceptibles d’être victimes de crimes haineux, de harcèlement et de différentes formes de marginalisation sociale.</a:t>
            </a:r>
          </a:p>
          <a:p>
            <a:pPr algn="just">
              <a:lnSpc>
                <a:spcPts val="3019"/>
              </a:lnSpc>
            </a:pPr>
            <a:r>
              <a:rPr lang="fr-CA" sz="1923" noProof="0" dirty="0">
                <a:solidFill>
                  <a:srgbClr val="000000"/>
                </a:solidFill>
                <a:latin typeface="Calibri (MS)"/>
                <a:ea typeface="Calibri (MS)"/>
                <a:cs typeface="Calibri (MS)"/>
                <a:sym typeface="Calibri (MS)"/>
              </a:rPr>
              <a:t>Ces violences ne prennent pas seulement la forme d’agressions physiques. Elles peuvent aussi se manifester par de l’intimidation, des insultes, du rejet, de la discrimination dans certains milieux ou encore par un climat social où certaines personnes se sentent moins en sécurité d’être elles-mêmes.</a:t>
            </a:r>
          </a:p>
          <a:p>
            <a:pPr algn="just">
              <a:lnSpc>
                <a:spcPts val="3019"/>
              </a:lnSpc>
            </a:pPr>
            <a:r>
              <a:rPr lang="fr-CA" sz="1923" noProof="0" dirty="0">
                <a:solidFill>
                  <a:srgbClr val="000000"/>
                </a:solidFill>
                <a:latin typeface="Calibri (MS)"/>
                <a:ea typeface="Calibri (MS)"/>
                <a:cs typeface="Calibri (MS)"/>
                <a:sym typeface="Calibri (MS)"/>
              </a:rPr>
              <a:t>Présenter ces revendications comme « exagérées » peut donc contribuer à minimiser ces réalités et à invisibiliser les obstacles que plusieurs personnes 2ELGBTQIA+ continuent de vivre.</a:t>
            </a:r>
          </a:p>
          <a:p>
            <a:pPr algn="just">
              <a:lnSpc>
                <a:spcPts val="3019"/>
              </a:lnSpc>
            </a:pPr>
            <a:r>
              <a:rPr lang="fr-CA" sz="1923" noProof="0" dirty="0">
                <a:solidFill>
                  <a:srgbClr val="000000"/>
                </a:solidFill>
                <a:latin typeface="Calibri (MS)"/>
                <a:ea typeface="Calibri (MS)"/>
                <a:cs typeface="Calibri (MS)"/>
                <a:sym typeface="Calibri (MS)"/>
              </a:rPr>
              <a:t>Cette idée renforce aussi l’impression que seule la majorité — ici les personnes hétérosexuelles — aurait droit à la neutralité dans l’espace public, tandis que les minorités devraient rester discrètes pour être tolérées. Elle contribue ainsi à maintenir un déséquilibre de pouvoir social, où la norme dominante détermine ce qui est considéré comme acceptable, normal ou vis</a:t>
            </a:r>
            <a:r>
              <a:rPr lang="fr-CA" sz="1923" u="none" noProof="0" dirty="0">
                <a:solidFill>
                  <a:srgbClr val="000000"/>
                </a:solidFill>
                <a:latin typeface="Calibri (MS)"/>
                <a:ea typeface="Calibri (MS)"/>
                <a:cs typeface="Calibri (MS)"/>
                <a:sym typeface="Calibri (MS)"/>
              </a:rPr>
              <a:t>ible</a:t>
            </a:r>
            <a:r>
              <a:rPr lang="fr-CA" sz="1923" noProof="0" dirty="0">
                <a:solidFill>
                  <a:srgbClr val="000000"/>
                </a:solidFill>
                <a:latin typeface="Calibri (MS)"/>
                <a:ea typeface="Calibri (MS)"/>
                <a:cs typeface="Calibri (MS)"/>
                <a:sym typeface="Calibri (MS)"/>
              </a:rPr>
              <a:t> dan</a:t>
            </a:r>
            <a:r>
              <a:rPr lang="fr-CA" sz="1923" u="none" noProof="0" dirty="0">
                <a:solidFill>
                  <a:srgbClr val="000000"/>
                </a:solidFill>
                <a:latin typeface="Calibri (MS)"/>
                <a:ea typeface="Calibri (MS)"/>
                <a:cs typeface="Calibri (MS)"/>
                <a:sym typeface="Calibri (MS)"/>
              </a:rPr>
              <a:t>s</a:t>
            </a:r>
            <a:r>
              <a:rPr lang="fr-CA" sz="1923" noProof="0" dirty="0">
                <a:solidFill>
                  <a:srgbClr val="000000"/>
                </a:solidFill>
                <a:latin typeface="Calibri (MS)"/>
                <a:ea typeface="Calibri (MS)"/>
                <a:cs typeface="Calibri (MS)"/>
                <a:sym typeface="Calibri (MS)"/>
              </a:rPr>
              <a:t> la </a:t>
            </a:r>
            <a:r>
              <a:rPr lang="fr-CA" sz="1923" u="none" noProof="0" dirty="0">
                <a:solidFill>
                  <a:srgbClr val="000000"/>
                </a:solidFill>
                <a:latin typeface="Calibri (MS)"/>
                <a:ea typeface="Calibri (MS)"/>
                <a:cs typeface="Calibri (MS)"/>
                <a:sym typeface="Calibri (MS)"/>
              </a:rPr>
              <a:t>société. </a:t>
            </a:r>
          </a:p>
          <a:p>
            <a:pPr algn="r">
              <a:lnSpc>
                <a:spcPts val="1712"/>
              </a:lnSpc>
            </a:pPr>
            <a:r>
              <a:rPr lang="en-US" sz="1223" u="none" dirty="0">
                <a:solidFill>
                  <a:srgbClr val="000000"/>
                </a:solidFill>
                <a:latin typeface="Calibri (MS)"/>
                <a:ea typeface="Calibri (MS)"/>
                <a:cs typeface="Calibri (MS)"/>
                <a:sym typeface="Calibri (MS)"/>
              </a:rPr>
              <a:t>Source :  </a:t>
            </a:r>
            <a:r>
              <a:rPr lang="en-US" sz="1223" dirty="0">
                <a:solidFill>
                  <a:srgbClr val="000000"/>
                </a:solidFill>
                <a:latin typeface="Calibri (MS)"/>
                <a:ea typeface="Calibri (MS)"/>
                <a:cs typeface="Calibri (MS)"/>
                <a:sym typeface="Calibri (MS)"/>
                <a:hlinkClick r:id="rId13"/>
              </a:rPr>
              <a:t>www.quebec.ca/famille-et-soutien-aux-personnes/violences/homophobie-transphobie/formes-et-consequences</a:t>
            </a:r>
            <a:endParaRPr lang="en-US" sz="1223" dirty="0">
              <a:solidFill>
                <a:srgbClr val="000000"/>
              </a:solidFill>
              <a:latin typeface="Calibri (MS)"/>
              <a:ea typeface="Calibri (MS)"/>
              <a:cs typeface="Calibri (MS)"/>
              <a:sym typeface="Calibri (MS)"/>
            </a:endParaRPr>
          </a:p>
          <a:p>
            <a:pPr algn="r">
              <a:lnSpc>
                <a:spcPts val="1712"/>
              </a:lnSpc>
            </a:pPr>
            <a:endParaRPr lang="en-US" sz="1223" u="none" dirty="0">
              <a:solidFill>
                <a:srgbClr val="000000"/>
              </a:solidFill>
              <a:latin typeface="Calibri (MS)"/>
              <a:ea typeface="Calibri (MS)"/>
              <a:cs typeface="Calibri (MS)"/>
              <a:sym typeface="Calibri (MS)"/>
            </a:endParaRPr>
          </a:p>
        </p:txBody>
      </p:sp>
      <p:sp>
        <p:nvSpPr>
          <p:cNvPr id="19" name="TextBox 19"/>
          <p:cNvSpPr txBox="1"/>
          <p:nvPr>
            <p:custDataLst>
              <p:tags r:id="rId9"/>
            </p:custDataLst>
          </p:nvPr>
        </p:nvSpPr>
        <p:spPr>
          <a:xfrm>
            <a:off x="4163804" y="5553140"/>
            <a:ext cx="9811754" cy="4733860"/>
          </a:xfrm>
          <a:prstGeom prst="rect">
            <a:avLst/>
          </a:prstGeom>
        </p:spPr>
        <p:txBody>
          <a:bodyPr lIns="0" tIns="0" rIns="0" bIns="0" rtlCol="0" anchor="t">
            <a:spAutoFit/>
          </a:bodyPr>
          <a:lstStyle/>
          <a:p>
            <a:pPr algn="ctr">
              <a:lnSpc>
                <a:spcPts val="3322"/>
              </a:lnSpc>
              <a:spcBef>
                <a:spcPct val="0"/>
              </a:spcBef>
            </a:pPr>
            <a:r>
              <a:rPr lang="en-US" sz="2768" b="1" dirty="0">
                <a:solidFill>
                  <a:srgbClr val="000000"/>
                </a:solidFill>
                <a:latin typeface="Calibri (MS) Bold"/>
                <a:ea typeface="Calibri (MS) Bold"/>
                <a:cs typeface="Calibri (MS) Bold"/>
                <a:sym typeface="Calibri (MS) Bold"/>
              </a:rPr>
              <a:t>Regard sur les faits</a:t>
            </a:r>
          </a:p>
          <a:p>
            <a:pPr algn="ctr">
              <a:lnSpc>
                <a:spcPts val="2122"/>
              </a:lnSpc>
              <a:spcBef>
                <a:spcPct val="0"/>
              </a:spcBef>
            </a:pPr>
            <a:endParaRPr lang="en-US" sz="2768" b="1" dirty="0">
              <a:solidFill>
                <a:srgbClr val="000000"/>
              </a:solidFill>
              <a:latin typeface="Calibri (MS) Bold"/>
              <a:ea typeface="Calibri (MS) Bold"/>
              <a:cs typeface="Calibri (MS) Bold"/>
              <a:sym typeface="Calibri (MS) Bold"/>
            </a:endParaRPr>
          </a:p>
          <a:p>
            <a:pPr marL="446654" lvl="1" indent="-223327">
              <a:lnSpc>
                <a:spcPts val="2482"/>
              </a:lnSpc>
              <a:buFont typeface="Arial"/>
              <a:buChar char="•"/>
            </a:pPr>
            <a:r>
              <a:rPr lang="fr-CA" sz="2068" noProof="0" dirty="0">
                <a:solidFill>
                  <a:srgbClr val="000000"/>
                </a:solidFill>
                <a:latin typeface="Calibri (MS)"/>
                <a:ea typeface="Calibri (MS)"/>
                <a:cs typeface="Calibri (MS)"/>
                <a:sym typeface="Calibri (MS)"/>
              </a:rPr>
              <a:t>Les jeunes </a:t>
            </a:r>
            <a:r>
              <a:rPr lang="en-US" sz="2070" dirty="0">
                <a:solidFill>
                  <a:srgbClr val="000000"/>
                </a:solidFill>
                <a:latin typeface="Calibri (MS)"/>
                <a:ea typeface="Calibri (MS)"/>
                <a:cs typeface="Calibri (MS)"/>
                <a:sym typeface="Calibri (MS)"/>
              </a:rPr>
              <a:t>2ELGBTQIA+ </a:t>
            </a:r>
            <a:r>
              <a:rPr lang="fr-CA" sz="2068" noProof="0" dirty="0">
                <a:solidFill>
                  <a:srgbClr val="000000"/>
                </a:solidFill>
                <a:latin typeface="Calibri (MS)"/>
                <a:ea typeface="Calibri (MS)"/>
                <a:cs typeface="Calibri (MS)"/>
                <a:sym typeface="Calibri (MS)"/>
              </a:rPr>
              <a:t>sont plus de deux fois plus susceptibles de déclarer avoir été victimes d’intimidation à l’école comparativement à leurs pairs hétérosexuels. </a:t>
            </a:r>
          </a:p>
          <a:p>
            <a:pPr algn="l">
              <a:lnSpc>
                <a:spcPts val="2482"/>
              </a:lnSpc>
            </a:pPr>
            <a:endParaRPr lang="fr-CA" sz="2068" noProof="0" dirty="0">
              <a:solidFill>
                <a:srgbClr val="000000"/>
              </a:solidFill>
              <a:latin typeface="Calibri (MS)"/>
              <a:ea typeface="Calibri (MS)"/>
              <a:cs typeface="Calibri (MS)"/>
              <a:sym typeface="Calibri (MS)"/>
            </a:endParaRPr>
          </a:p>
          <a:p>
            <a:pPr marL="446654" lvl="1" indent="-223327" algn="l">
              <a:lnSpc>
                <a:spcPts val="2482"/>
              </a:lnSpc>
              <a:buFont typeface="Arial"/>
              <a:buChar char="•"/>
            </a:pPr>
            <a:r>
              <a:rPr lang="fr-CA" sz="2068" noProof="0" dirty="0">
                <a:solidFill>
                  <a:srgbClr val="000000"/>
                </a:solidFill>
                <a:latin typeface="Calibri (MS)"/>
                <a:ea typeface="Calibri (MS)"/>
                <a:cs typeface="Calibri (MS)"/>
                <a:sym typeface="Calibri (MS)"/>
              </a:rPr>
              <a:t>La Journée internationale contre l’homophobie, la transphobie et la biphobie vise à informer et à mobiliser la société contre les discriminations, afin de favoriser la sécurité et l’égalité des personnes 2ELGBTQIA+.</a:t>
            </a:r>
          </a:p>
          <a:p>
            <a:pPr algn="l">
              <a:lnSpc>
                <a:spcPts val="2482"/>
              </a:lnSpc>
            </a:pPr>
            <a:endParaRPr lang="fr-CA" sz="2068" noProof="0" dirty="0">
              <a:solidFill>
                <a:srgbClr val="000000"/>
              </a:solidFill>
              <a:latin typeface="Calibri (MS)"/>
              <a:ea typeface="Calibri (MS)"/>
              <a:cs typeface="Calibri (MS)"/>
              <a:sym typeface="Calibri (MS)"/>
            </a:endParaRPr>
          </a:p>
          <a:p>
            <a:pPr marL="446654" lvl="1" indent="-223327" algn="l">
              <a:lnSpc>
                <a:spcPts val="2482"/>
              </a:lnSpc>
              <a:buFont typeface="Arial"/>
              <a:buChar char="•"/>
            </a:pPr>
            <a:r>
              <a:rPr lang="fr-CA" sz="2068" noProof="0" dirty="0">
                <a:solidFill>
                  <a:srgbClr val="000000"/>
                </a:solidFill>
                <a:latin typeface="Calibri (MS)"/>
                <a:ea typeface="Calibri (MS)"/>
                <a:cs typeface="Calibri (MS)"/>
                <a:sym typeface="Calibri (MS)"/>
              </a:rPr>
              <a:t>La visibilité publique contribue à réduire le stress et la détresse mentale et augmente le sentiment d’appartenance et de sécurité pour les personnes </a:t>
            </a:r>
            <a:r>
              <a:rPr lang="fr-CA" sz="2068" dirty="0">
                <a:solidFill>
                  <a:srgbClr val="000000"/>
                </a:solidFill>
                <a:latin typeface="Calibri (MS)"/>
                <a:ea typeface="Calibri (MS)"/>
                <a:cs typeface="Calibri (MS)"/>
                <a:sym typeface="Calibri (MS)"/>
              </a:rPr>
              <a:t>2E</a:t>
            </a:r>
            <a:r>
              <a:rPr lang="fr-CA" sz="2068" noProof="0" dirty="0">
                <a:solidFill>
                  <a:srgbClr val="000000"/>
                </a:solidFill>
                <a:latin typeface="Calibri (MS)"/>
                <a:ea typeface="Calibri (MS)"/>
                <a:cs typeface="Calibri (MS)"/>
                <a:sym typeface="Calibri (MS)"/>
              </a:rPr>
              <a:t>LGBTQIA+.</a:t>
            </a:r>
          </a:p>
          <a:p>
            <a:pPr algn="l">
              <a:lnSpc>
                <a:spcPts val="2482"/>
              </a:lnSpc>
            </a:pPr>
            <a:endParaRPr lang="en-US" sz="2068" dirty="0">
              <a:solidFill>
                <a:srgbClr val="000000"/>
              </a:solidFill>
              <a:latin typeface="Calibri (MS)"/>
              <a:ea typeface="Calibri (MS)"/>
              <a:cs typeface="Calibri (MS)"/>
              <a:sym typeface="Calibri (MS)"/>
            </a:endParaRPr>
          </a:p>
          <a:p>
            <a:pPr algn="r">
              <a:lnSpc>
                <a:spcPts val="1882"/>
              </a:lnSpc>
            </a:pPr>
            <a:r>
              <a:rPr lang="en-US" sz="1568" dirty="0">
                <a:solidFill>
                  <a:srgbClr val="000000"/>
                </a:solidFill>
                <a:latin typeface="Calibri (MS)"/>
                <a:ea typeface="Calibri (MS)"/>
                <a:cs typeface="Calibri (MS)"/>
                <a:sym typeface="Calibri (MS)"/>
              </a:rPr>
              <a:t>Source : </a:t>
            </a:r>
            <a:r>
              <a:rPr lang="en-US" sz="1568" dirty="0">
                <a:solidFill>
                  <a:srgbClr val="000000"/>
                </a:solidFill>
                <a:latin typeface="Calibri (MS)"/>
                <a:ea typeface="Calibri (MS)"/>
                <a:cs typeface="Calibri (MS)"/>
                <a:sym typeface="Calibri (MS)"/>
                <a:hlinkClick r:id="rId14"/>
              </a:rPr>
              <a:t>https://www150.statcan.gc.ca/n1/pub/75-006-x/2022001/article/00010-fra.htm</a:t>
            </a:r>
            <a:r>
              <a:rPr lang="en-US" sz="1568" dirty="0">
                <a:solidFill>
                  <a:srgbClr val="000000"/>
                </a:solidFill>
                <a:latin typeface="Calibri (MS)"/>
                <a:ea typeface="Calibri (MS)"/>
                <a:cs typeface="Calibri (MS)"/>
                <a:sym typeface="Calibri (MS)"/>
              </a:rPr>
              <a:t> </a:t>
            </a:r>
          </a:p>
          <a:p>
            <a:pPr algn="l">
              <a:lnSpc>
                <a:spcPts val="2122"/>
              </a:lnSpc>
              <a:spcBef>
                <a:spcPct val="0"/>
              </a:spcBef>
            </a:pPr>
            <a:endParaRPr lang="en-US" sz="1568" dirty="0">
              <a:solidFill>
                <a:srgbClr val="000000"/>
              </a:solidFill>
              <a:latin typeface="Calibri (MS)"/>
              <a:ea typeface="Calibri (MS)"/>
              <a:cs typeface="Calibri (MS)"/>
              <a:sym typeface="Calibri (MS)"/>
            </a:endParaRPr>
          </a:p>
          <a:p>
            <a:pPr algn="l">
              <a:lnSpc>
                <a:spcPts val="1162"/>
              </a:lnSpc>
              <a:spcBef>
                <a:spcPct val="0"/>
              </a:spcBef>
            </a:pPr>
            <a:endParaRPr lang="en-US" sz="1568" dirty="0">
              <a:solidFill>
                <a:srgbClr val="000000"/>
              </a:solidFill>
              <a:latin typeface="Calibri (MS)"/>
              <a:ea typeface="Calibri (MS)"/>
              <a:cs typeface="Calibri (MS)"/>
              <a:sym typeface="Calibri (MS)"/>
            </a:endParaRPr>
          </a:p>
          <a:p>
            <a:pPr algn="l">
              <a:lnSpc>
                <a:spcPts val="1162"/>
              </a:lnSpc>
              <a:spcBef>
                <a:spcPct val="0"/>
              </a:spcBef>
            </a:pPr>
            <a:endParaRPr lang="en-US" sz="1568" dirty="0">
              <a:solidFill>
                <a:srgbClr val="000000"/>
              </a:solidFill>
              <a:latin typeface="Calibri (MS)"/>
              <a:ea typeface="Calibri (MS)"/>
              <a:cs typeface="Calibri (MS)"/>
              <a:sym typeface="Calibri (MS)"/>
            </a:endParaRPr>
          </a:p>
        </p:txBody>
      </p:sp>
      <p:sp>
        <p:nvSpPr>
          <p:cNvPr id="15" name="ZoneTexte 14">
            <a:extLst>
              <a:ext uri="{FF2B5EF4-FFF2-40B4-BE49-F238E27FC236}">
                <a16:creationId xmlns:a16="http://schemas.microsoft.com/office/drawing/2014/main" id="{E5196C7A-8F3B-50C7-0199-C9C4F0012CA5}"/>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028700" y="192306"/>
            <a:ext cx="15835680" cy="1341778"/>
          </a:xfrm>
          <a:prstGeom prst="rect">
            <a:avLst/>
          </a:prstGeom>
        </p:spPr>
        <p:txBody>
          <a:bodyPr lIns="0" tIns="0" rIns="0" bIns="0" rtlCol="0" anchor="t">
            <a:spAutoFit/>
          </a:bodyPr>
          <a:lstStyle/>
          <a:p>
            <a:pPr algn="l">
              <a:lnSpc>
                <a:spcPts val="3735"/>
              </a:lnSpc>
            </a:pPr>
            <a:r>
              <a:rPr lang="en-US" sz="4500" b="1" dirty="0">
                <a:solidFill>
                  <a:srgbClr val="000000"/>
                </a:solidFill>
                <a:latin typeface="Calibri (MS) Bold"/>
                <a:ea typeface="Calibri (MS) Bold"/>
                <a:cs typeface="Calibri (MS) Bold"/>
                <a:sym typeface="Calibri (MS) Bold"/>
              </a:rPr>
              <a:t>Comment </a:t>
            </a:r>
            <a:r>
              <a:rPr lang="en-US" sz="4500" b="1" dirty="0" err="1">
                <a:solidFill>
                  <a:srgbClr val="000000"/>
                </a:solidFill>
                <a:latin typeface="Calibri (MS) Bold"/>
                <a:ea typeface="Calibri (MS) Bold"/>
                <a:cs typeface="Calibri (MS) Bold"/>
                <a:sym typeface="Calibri (MS) Bold"/>
              </a:rPr>
              <a:t>déconstruire</a:t>
            </a:r>
            <a:r>
              <a:rPr lang="en-US" sz="4500" b="1" dirty="0">
                <a:solidFill>
                  <a:srgbClr val="000000"/>
                </a:solidFill>
                <a:latin typeface="Calibri (MS) Bold"/>
                <a:ea typeface="Calibri (MS) Bold"/>
                <a:cs typeface="Calibri (MS) Bold"/>
                <a:sym typeface="Calibri (MS) Bold"/>
              </a:rPr>
              <a:t> </a:t>
            </a:r>
            <a:r>
              <a:rPr lang="en-US" sz="4500" b="1" dirty="0" err="1">
                <a:solidFill>
                  <a:srgbClr val="000000"/>
                </a:solidFill>
                <a:latin typeface="Calibri (MS) Bold"/>
                <a:ea typeface="Calibri (MS) Bold"/>
                <a:cs typeface="Calibri (MS) Bold"/>
                <a:sym typeface="Calibri (MS) Bold"/>
              </a:rPr>
              <a:t>ce</a:t>
            </a:r>
            <a:r>
              <a:rPr lang="en-US" sz="4500" b="1" dirty="0">
                <a:solidFill>
                  <a:srgbClr val="000000"/>
                </a:solidFill>
                <a:latin typeface="Calibri (MS) Bold"/>
                <a:ea typeface="Calibri (MS) Bold"/>
                <a:cs typeface="Calibri (MS) Bold"/>
                <a:sym typeface="Calibri (MS) Bold"/>
              </a:rPr>
              <a:t> </a:t>
            </a:r>
            <a:r>
              <a:rPr lang="en-US" sz="4500" b="1" dirty="0" err="1">
                <a:solidFill>
                  <a:srgbClr val="000000"/>
                </a:solidFill>
                <a:latin typeface="Calibri (MS) Bold"/>
                <a:ea typeface="Calibri (MS) Bold"/>
                <a:cs typeface="Calibri (MS) Bold"/>
                <a:sym typeface="Calibri (MS) Bold"/>
              </a:rPr>
              <a:t>mythe</a:t>
            </a:r>
            <a:r>
              <a:rPr lang="en-US" sz="4500" b="1" dirty="0">
                <a:solidFill>
                  <a:srgbClr val="000000"/>
                </a:solidFill>
                <a:latin typeface="Calibri (MS) Bold"/>
                <a:ea typeface="Calibri (MS) Bold"/>
                <a:cs typeface="Calibri (MS) Bold"/>
                <a:sym typeface="Calibri (MS) Bold"/>
              </a:rPr>
              <a:t> ?</a:t>
            </a:r>
          </a:p>
          <a:p>
            <a:pPr algn="l">
              <a:lnSpc>
                <a:spcPts val="3735"/>
              </a:lnSpc>
            </a:pPr>
            <a:endParaRPr lang="en-US" sz="4500" b="1" dirty="0">
              <a:solidFill>
                <a:srgbClr val="000000"/>
              </a:solidFill>
              <a:latin typeface="Calibri (MS) Bold"/>
              <a:ea typeface="Calibri (MS) Bold"/>
              <a:cs typeface="Calibri (MS) Bold"/>
              <a:sym typeface="Calibri (MS) Bold"/>
            </a:endParaRPr>
          </a:p>
          <a:p>
            <a:pPr algn="l">
              <a:lnSpc>
                <a:spcPts val="2525"/>
              </a:lnSpc>
            </a:pPr>
            <a:endParaRPr lang="en-US" sz="4500" b="1" dirty="0">
              <a:solidFill>
                <a:srgbClr val="000000"/>
              </a:solidFill>
              <a:latin typeface="Calibri (MS) Bold"/>
              <a:ea typeface="Calibri (MS) Bold"/>
              <a:cs typeface="Calibri (MS) Bold"/>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6"/>
            </p:custDataLst>
          </p:nvPr>
        </p:nvGrpSpPr>
        <p:grpSpPr>
          <a:xfrm>
            <a:off x="11212648" y="884039"/>
            <a:ext cx="7075352" cy="8354647"/>
            <a:chOff x="0" y="-38100"/>
            <a:chExt cx="1863467" cy="2200401"/>
          </a:xfrm>
        </p:grpSpPr>
        <p:sp>
          <p:nvSpPr>
            <p:cNvPr id="14" name="Freeform 14"/>
            <p:cNvSpPr/>
            <p:nvPr/>
          </p:nvSpPr>
          <p:spPr>
            <a:xfrm>
              <a:off x="0" y="-38100"/>
              <a:ext cx="1863467" cy="2178187"/>
            </a:xfrm>
            <a:custGeom>
              <a:avLst/>
              <a:gdLst/>
              <a:ahLst/>
              <a:cxnLst/>
              <a:rect l="l" t="t" r="r" b="b"/>
              <a:pathLst>
                <a:path w="1863467" h="2087366">
                  <a:moveTo>
                    <a:pt x="13131" y="0"/>
                  </a:moveTo>
                  <a:lnTo>
                    <a:pt x="1850337" y="0"/>
                  </a:lnTo>
                  <a:cubicBezTo>
                    <a:pt x="1857589" y="0"/>
                    <a:pt x="1863467" y="5879"/>
                    <a:pt x="1863467" y="13131"/>
                  </a:cubicBezTo>
                  <a:lnTo>
                    <a:pt x="1863467" y="2074235"/>
                  </a:lnTo>
                  <a:cubicBezTo>
                    <a:pt x="1863467" y="2081487"/>
                    <a:pt x="1857589" y="2087366"/>
                    <a:pt x="1850337" y="2087366"/>
                  </a:cubicBezTo>
                  <a:lnTo>
                    <a:pt x="13131" y="2087366"/>
                  </a:lnTo>
                  <a:cubicBezTo>
                    <a:pt x="5879" y="2087366"/>
                    <a:pt x="0" y="2081487"/>
                    <a:pt x="0" y="2074235"/>
                  </a:cubicBezTo>
                  <a:lnTo>
                    <a:pt x="0" y="13131"/>
                  </a:lnTo>
                  <a:cubicBezTo>
                    <a:pt x="0" y="5879"/>
                    <a:pt x="5879" y="0"/>
                    <a:pt x="13131"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38100"/>
              <a:ext cx="1863467" cy="2200401"/>
            </a:xfrm>
            <a:prstGeom prst="rect">
              <a:avLst/>
            </a:prstGeom>
          </p:spPr>
          <p:txBody>
            <a:bodyPr lIns="50800" tIns="50800" rIns="50800" bIns="50800" rtlCol="0" anchor="ctr"/>
            <a:lstStyle/>
            <a:p>
              <a:r>
                <a:rPr lang="fr-CA" b="1" dirty="0">
                  <a:solidFill>
                    <a:schemeClr val="bg1"/>
                  </a:solidFill>
                </a:rPr>
                <a:t>Vous n’êtes toujours pas </a:t>
              </a:r>
              <a:r>
                <a:rPr lang="fr-CA" b="1" dirty="0" err="1">
                  <a:solidFill>
                    <a:schemeClr val="bg1"/>
                  </a:solidFill>
                </a:rPr>
                <a:t>convaincu·es</a:t>
              </a:r>
              <a:r>
                <a:rPr lang="fr-CA" b="1" dirty="0">
                  <a:solidFill>
                    <a:schemeClr val="bg1"/>
                  </a:solidFill>
                </a:rPr>
                <a:t> et vous pensez que, de toute façon, les inégalités entre les genres existeront toujours ?</a:t>
              </a:r>
            </a:p>
            <a:p>
              <a:pPr algn="l">
                <a:lnSpc>
                  <a:spcPts val="2040"/>
                </a:lnSpc>
              </a:pPr>
              <a:endParaRPr lang="fr-CA" b="1" dirty="0">
                <a:solidFill>
                  <a:srgbClr val="FFFFFF"/>
                </a:solidFill>
                <a:ea typeface="Calibri (MS) Bold"/>
                <a:cs typeface="Calibri (MS) Bold"/>
                <a:sym typeface="Calibri (MS) Bold"/>
              </a:endParaRPr>
            </a:p>
            <a:p>
              <a:pPr algn="l">
                <a:lnSpc>
                  <a:spcPts val="2040"/>
                </a:lnSpc>
              </a:pPr>
              <a:r>
                <a:rPr lang="fr-CA" b="1" dirty="0">
                  <a:solidFill>
                    <a:srgbClr val="FFFFFF"/>
                  </a:solidFill>
                  <a:ea typeface="Calibri (MS) Bold"/>
                  <a:cs typeface="Calibri (MS) Bold"/>
                  <a:sym typeface="Calibri (MS) Bold"/>
                </a:rPr>
                <a:t>Voici une réflexion à méditer.</a:t>
              </a:r>
            </a:p>
            <a:p>
              <a:pPr algn="l">
                <a:lnSpc>
                  <a:spcPts val="2040"/>
                </a:lnSpc>
              </a:pPr>
              <a:endParaRPr lang="fr-CA" b="1" dirty="0">
                <a:solidFill>
                  <a:srgbClr val="FFFFFF"/>
                </a:solidFill>
                <a:ea typeface="Calibri (MS) Bold"/>
                <a:cs typeface="Calibri (MS) Bold"/>
                <a:sym typeface="Calibri (MS) Bold"/>
              </a:endParaRPr>
            </a:p>
            <a:p>
              <a:pPr algn="l">
                <a:lnSpc>
                  <a:spcPts val="2040"/>
                </a:lnSpc>
              </a:pPr>
              <a:r>
                <a:rPr lang="fr-CA" dirty="0">
                  <a:solidFill>
                    <a:srgbClr val="FFFFFF"/>
                  </a:solidFill>
                  <a:ea typeface="Calibri (MS)"/>
                  <a:cs typeface="Calibri (MS)"/>
                  <a:sym typeface="Calibri (MS)"/>
                </a:rPr>
                <a:t>Si ces inégalités étaient naturelles, elles seraient les mêmes partout, tout le temps. Or, elles varient selon les époques, les sociétés et les contextes. </a:t>
              </a:r>
            </a:p>
            <a:p>
              <a:pPr algn="l">
                <a:lnSpc>
                  <a:spcPts val="2040"/>
                </a:lnSpc>
              </a:pPr>
              <a:endParaRPr lang="fr-CA" noProof="0" dirty="0">
                <a:solidFill>
                  <a:srgbClr val="FFFFFF"/>
                </a:solidFill>
                <a:ea typeface="Calibri (MS)"/>
                <a:cs typeface="Calibri (MS)"/>
                <a:sym typeface="Calibri (MS)"/>
              </a:endParaRPr>
            </a:p>
            <a:p>
              <a:pPr algn="l">
                <a:lnSpc>
                  <a:spcPts val="2040"/>
                </a:lnSpc>
              </a:pPr>
              <a:r>
                <a:rPr lang="fr-CA" noProof="0" dirty="0">
                  <a:solidFill>
                    <a:srgbClr val="FFFFFF"/>
                  </a:solidFill>
                  <a:ea typeface="Calibri (MS)"/>
                  <a:cs typeface="Calibri (MS)"/>
                  <a:sym typeface="Calibri (MS)"/>
                </a:rPr>
                <a:t>Cela veut dire une chose essentielle :</a:t>
              </a:r>
            </a:p>
            <a:p>
              <a:pPr algn="l">
                <a:lnSpc>
                  <a:spcPts val="2040"/>
                </a:lnSpc>
              </a:pPr>
              <a:r>
                <a:rPr lang="fr-CA" noProof="0" dirty="0">
                  <a:solidFill>
                    <a:srgbClr val="FFFFFF"/>
                  </a:solidFill>
                  <a:ea typeface="Calibri (MS)"/>
                  <a:cs typeface="Calibri (MS)"/>
                  <a:sym typeface="Calibri (MS)"/>
                </a:rPr>
                <a:t>elles ont été socialement construites…donc elles peuvent être déconstruites. Il suffit de penser qu’il n’y a pas si longtemps, il était inconcevable que les femmes puissent voter ou même porter des jeans.</a:t>
              </a:r>
            </a:p>
            <a:p>
              <a:pPr algn="l">
                <a:lnSpc>
                  <a:spcPts val="2040"/>
                </a:lnSpc>
              </a:pPr>
              <a:endParaRPr lang="fr-CA" noProof="0" dirty="0">
                <a:solidFill>
                  <a:srgbClr val="FFFFFF"/>
                </a:solidFill>
                <a:ea typeface="Calibri (MS)"/>
                <a:cs typeface="Calibri (MS)"/>
                <a:sym typeface="Calibri (MS)"/>
              </a:endParaRPr>
            </a:p>
            <a:p>
              <a:pPr algn="l">
                <a:lnSpc>
                  <a:spcPts val="2040"/>
                </a:lnSpc>
              </a:pPr>
              <a:r>
                <a:rPr lang="fr-CA" noProof="0" dirty="0">
                  <a:solidFill>
                    <a:srgbClr val="FFFFFF"/>
                  </a:solidFill>
                  <a:ea typeface="Calibri (MS)"/>
                  <a:cs typeface="Calibri (MS)"/>
                  <a:sym typeface="Calibri (MS)"/>
                </a:rPr>
                <a:t>Par ailleurs, l’égalité entre hommes et femmes est difficilement atteignable dans un système patriarcal. Le patriarcat, c’est le système sur lequel notre société s’est organisée. </a:t>
              </a:r>
            </a:p>
            <a:p>
              <a:pPr algn="l">
                <a:lnSpc>
                  <a:spcPts val="2040"/>
                </a:lnSpc>
              </a:pPr>
              <a:r>
                <a:rPr lang="fr-CA" noProof="0" dirty="0">
                  <a:solidFill>
                    <a:srgbClr val="FFFFFF"/>
                  </a:solidFill>
                  <a:ea typeface="Calibri (MS)"/>
                  <a:cs typeface="Calibri (MS)"/>
                  <a:sym typeface="Calibri (MS)"/>
                </a:rPr>
                <a:t>C’est un système où les hommes ont davantage de pouvoir, de ressources et d’influence que les femmes, par exemple dans la politique, l’économie, le travail ou même dans certaines normes sociales.</a:t>
              </a:r>
            </a:p>
            <a:p>
              <a:pPr algn="l">
                <a:lnSpc>
                  <a:spcPts val="2040"/>
                </a:lnSpc>
              </a:pPr>
              <a:r>
                <a:rPr lang="fr-CA" noProof="0" dirty="0">
                  <a:solidFill>
                    <a:srgbClr val="FFFFFF"/>
                  </a:solidFill>
                  <a:ea typeface="Calibri (MS)"/>
                  <a:cs typeface="Calibri (MS)"/>
                  <a:sym typeface="Calibri (MS)"/>
                </a:rPr>
                <a:t>On peut dire que c’est une société historiquement conçue par et pour les hommes.</a:t>
              </a:r>
            </a:p>
            <a:p>
              <a:pPr algn="l">
                <a:lnSpc>
                  <a:spcPts val="2040"/>
                </a:lnSpc>
              </a:pPr>
              <a:endParaRPr lang="fr-CA" noProof="0" dirty="0">
                <a:solidFill>
                  <a:srgbClr val="FFFFFF"/>
                </a:solidFill>
                <a:ea typeface="Calibri (MS)"/>
                <a:cs typeface="Calibri (MS)"/>
                <a:sym typeface="Calibri (MS)"/>
              </a:endParaRPr>
            </a:p>
            <a:p>
              <a:pPr algn="l">
                <a:lnSpc>
                  <a:spcPts val="2040"/>
                </a:lnSpc>
              </a:pPr>
              <a:r>
                <a:rPr lang="fr-CA" noProof="0" dirty="0">
                  <a:solidFill>
                    <a:srgbClr val="FFFFFF"/>
                  </a:solidFill>
                  <a:ea typeface="Calibri (MS)"/>
                  <a:cs typeface="Calibri (MS)"/>
                  <a:sym typeface="Calibri (MS)"/>
                </a:rPr>
                <a:t>Mais cela ne veut pas dire que rien ne peut changer, au contraire : le patriarcat est culturel, c’est-à-dire qu’il n’est pas naturel ni biologique.</a:t>
              </a:r>
            </a:p>
            <a:p>
              <a:pPr algn="l">
                <a:lnSpc>
                  <a:spcPts val="2040"/>
                </a:lnSpc>
              </a:pPr>
              <a:r>
                <a:rPr lang="fr-CA" noProof="0" dirty="0">
                  <a:solidFill>
                    <a:srgbClr val="FFFFFF"/>
                  </a:solidFill>
                  <a:ea typeface="Calibri (MS)"/>
                  <a:cs typeface="Calibri (MS)"/>
                  <a:sym typeface="Calibri (MS)"/>
                </a:rPr>
                <a:t>Il a été construit par des sociétés au fil du temps… donc il peut aussi être transformé ou remplacé par un système égalitaire !</a:t>
              </a:r>
            </a:p>
            <a:p>
              <a:pPr algn="l">
                <a:lnSpc>
                  <a:spcPts val="2040"/>
                </a:lnSpc>
              </a:pPr>
              <a:endParaRPr lang="fr-CA" noProof="0" dirty="0">
                <a:solidFill>
                  <a:srgbClr val="FFFFFF"/>
                </a:solidFill>
                <a:ea typeface="Calibri (MS)"/>
                <a:cs typeface="Calibri (MS)"/>
                <a:sym typeface="Calibri (MS)"/>
              </a:endParaRPr>
            </a:p>
            <a:p>
              <a:pPr algn="l">
                <a:lnSpc>
                  <a:spcPts val="2040"/>
                </a:lnSpc>
              </a:pPr>
              <a:endParaRPr lang="fr-CA" noProof="0" dirty="0">
                <a:solidFill>
                  <a:srgbClr val="FFFFFF"/>
                </a:solidFill>
                <a:ea typeface="Calibri (MS)"/>
                <a:cs typeface="Calibri (MS)"/>
                <a:sym typeface="Calibri (MS)"/>
              </a:endParaRPr>
            </a:p>
            <a:p>
              <a:pPr algn="r">
                <a:lnSpc>
                  <a:spcPts val="1680"/>
                </a:lnSpc>
              </a:pPr>
              <a:r>
                <a:rPr lang="fr-CA" noProof="0" dirty="0">
                  <a:solidFill>
                    <a:srgbClr val="FFFFFF"/>
                  </a:solidFill>
                  <a:ea typeface="Calibri (MS)"/>
                  <a:cs typeface="Calibri (MS)"/>
                  <a:sym typeface="Calibri (MS)"/>
                </a:rPr>
                <a:t>Contenu inspiré de rapports et analyses publiés par Oxfam-Québec. </a:t>
              </a:r>
            </a:p>
          </p:txBody>
        </p:sp>
      </p:grpSp>
      <p:sp>
        <p:nvSpPr>
          <p:cNvPr id="16" name="TextBox 16"/>
          <p:cNvSpPr txBox="1"/>
          <p:nvPr>
            <p:custDataLst>
              <p:tags r:id="rId7"/>
            </p:custDataLst>
          </p:nvPr>
        </p:nvSpPr>
        <p:spPr>
          <a:xfrm>
            <a:off x="1275340" y="1200817"/>
            <a:ext cx="9690667" cy="7953524"/>
          </a:xfrm>
          <a:prstGeom prst="rect">
            <a:avLst/>
          </a:prstGeom>
        </p:spPr>
        <p:txBody>
          <a:bodyPr lIns="0" tIns="0" rIns="0" bIns="0" rtlCol="0" anchor="t">
            <a:spAutoFit/>
          </a:bodyPr>
          <a:lstStyle/>
          <a:p>
            <a:pPr algn="just">
              <a:lnSpc>
                <a:spcPts val="2251"/>
              </a:lnSpc>
            </a:pPr>
            <a:r>
              <a:rPr lang="fr-CA" sz="1876" noProof="0" dirty="0">
                <a:solidFill>
                  <a:srgbClr val="000000"/>
                </a:solidFill>
                <a:latin typeface="Calibri (MS)"/>
                <a:ea typeface="Calibri (MS)"/>
                <a:cs typeface="Calibri (MS)"/>
                <a:sym typeface="Calibri (MS)"/>
              </a:rPr>
              <a:t>Même si plusieurs droits ont été acquis, l’observation des faits, des données et des expériences vécues montre que des inégalités persistent. Examiner ces réalités permet de comprendre que l’égalité formelle ne garantit pas automatiquement une égalité réelle !</a:t>
            </a:r>
          </a:p>
          <a:p>
            <a:pPr algn="just">
              <a:lnSpc>
                <a:spcPts val="2251"/>
              </a:lnSpc>
            </a:pPr>
            <a:endParaRPr lang="fr-CA" sz="1876" noProof="0" dirty="0">
              <a:solidFill>
                <a:srgbClr val="000000"/>
              </a:solidFill>
              <a:latin typeface="Calibri (MS)"/>
              <a:ea typeface="Calibri (MS)"/>
              <a:cs typeface="Calibri (MS)"/>
              <a:sym typeface="Calibri (MS)"/>
            </a:endParaRPr>
          </a:p>
          <a:p>
            <a:pPr algn="just">
              <a:lnSpc>
                <a:spcPts val="2251"/>
              </a:lnSpc>
            </a:pPr>
            <a:r>
              <a:rPr lang="fr-CA" sz="1876" noProof="0" dirty="0">
                <a:solidFill>
                  <a:srgbClr val="000000"/>
                </a:solidFill>
                <a:latin typeface="Calibri (MS)"/>
                <a:ea typeface="Calibri (MS)"/>
                <a:cs typeface="Calibri (MS)"/>
                <a:sym typeface="Calibri (MS)"/>
              </a:rPr>
              <a:t>Aussi, il faut porter attention aux mécanismes plus subtils qui maintiennent ces inégalités. En observant autour de nous et en écoutant les expériences des personnes concernées, il devient possible de mieux comprendre les inégalités persistantes et de réfléchir aux moyens de les réduire.</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algn="just">
              <a:lnSpc>
                <a:spcPts val="2251"/>
              </a:lnSpc>
              <a:spcBef>
                <a:spcPct val="0"/>
              </a:spcBef>
            </a:pPr>
            <a:r>
              <a:rPr lang="fr-CA" sz="1876" b="1" noProof="0" dirty="0">
                <a:solidFill>
                  <a:srgbClr val="000000"/>
                </a:solidFill>
                <a:latin typeface="Calibri (MS) Bold"/>
                <a:ea typeface="Calibri (MS) Bold"/>
                <a:cs typeface="Calibri (MS) Bold"/>
                <a:sym typeface="Calibri (MS) Bold"/>
              </a:rPr>
              <a:t>Les inégalités dans la réalité : </a:t>
            </a:r>
          </a:p>
          <a:p>
            <a:pPr algn="just">
              <a:lnSpc>
                <a:spcPts val="2251"/>
              </a:lnSpc>
              <a:spcBef>
                <a:spcPct val="0"/>
              </a:spcBef>
            </a:pPr>
            <a:endParaRPr lang="fr-CA" sz="1876" b="1" noProof="0" dirty="0">
              <a:solidFill>
                <a:srgbClr val="000000"/>
              </a:solidFill>
              <a:latin typeface="Calibri (MS) Bold"/>
              <a:ea typeface="Calibri (MS) Bold"/>
              <a:cs typeface="Calibri (MS) Bold"/>
              <a:sym typeface="Calibri (MS) Bold"/>
            </a:endParaRPr>
          </a:p>
          <a:p>
            <a:pPr marL="405072" lvl="1" indent="-202536" algn="just">
              <a:lnSpc>
                <a:spcPts val="2251"/>
              </a:lnSpc>
              <a:spcBef>
                <a:spcPct val="0"/>
              </a:spcBef>
              <a:buFont typeface="Arial"/>
              <a:buChar char="•"/>
            </a:pPr>
            <a:r>
              <a:rPr lang="fr-CA" sz="1876" noProof="0" dirty="0">
                <a:solidFill>
                  <a:srgbClr val="000000"/>
                </a:solidFill>
                <a:latin typeface="Calibri (MS)"/>
                <a:ea typeface="Calibri (MS)"/>
                <a:cs typeface="Calibri (MS)"/>
                <a:sym typeface="Calibri (MS)"/>
              </a:rPr>
              <a:t>Globalement, les femmes gagnent environ 24 % de moins que les hommes. (Oxfam)</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marL="405072" lvl="1" indent="-202536" algn="l">
              <a:lnSpc>
                <a:spcPts val="2251"/>
              </a:lnSpc>
              <a:buFont typeface="Arial"/>
              <a:buChar char="•"/>
            </a:pPr>
            <a:r>
              <a:rPr lang="fr-CA" sz="1876" noProof="0" dirty="0">
                <a:solidFill>
                  <a:srgbClr val="000000"/>
                </a:solidFill>
                <a:latin typeface="Calibri (MS)"/>
                <a:ea typeface="Calibri (MS)"/>
                <a:cs typeface="Calibri (MS)"/>
                <a:sym typeface="Calibri (MS)"/>
              </a:rPr>
              <a:t>Au Canada, les femmes gagnent en moyenne 91 % du salaire horaire des hommes. Concrètement : pour chaque 1 $ gagné par un homme, une femme gagne environ 0,91$. (Oxfam)</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marL="405072" lvl="1" indent="-202536" algn="just">
              <a:lnSpc>
                <a:spcPts val="2251"/>
              </a:lnSpc>
              <a:spcBef>
                <a:spcPct val="0"/>
              </a:spcBef>
              <a:buFont typeface="Arial"/>
              <a:buChar char="•"/>
            </a:pPr>
            <a:r>
              <a:rPr lang="fr-CA" sz="1876" noProof="0" dirty="0">
                <a:solidFill>
                  <a:srgbClr val="000000"/>
                </a:solidFill>
                <a:latin typeface="Calibri (MS)"/>
                <a:ea typeface="Calibri (MS)"/>
                <a:cs typeface="Calibri (MS)"/>
                <a:sym typeface="Calibri (MS)"/>
              </a:rPr>
              <a:t>Les femmes consacrent 2,5 fois plus de temps que les hommes aux tâches non payées - ménage, soins aux proches, organisation familiale. (Nations Unies)</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marL="405072" lvl="1" indent="-202536" algn="just">
              <a:lnSpc>
                <a:spcPts val="2251"/>
              </a:lnSpc>
              <a:spcBef>
                <a:spcPct val="0"/>
              </a:spcBef>
              <a:buFont typeface="Arial"/>
              <a:buChar char="•"/>
            </a:pPr>
            <a:r>
              <a:rPr lang="fr-CA" sz="1876" noProof="0" dirty="0">
                <a:solidFill>
                  <a:srgbClr val="000000"/>
                </a:solidFill>
                <a:latin typeface="Calibri (MS)"/>
                <a:ea typeface="Calibri (MS)"/>
                <a:cs typeface="Calibri (MS)"/>
                <a:sym typeface="Calibri (MS)"/>
              </a:rPr>
              <a:t>Une femme sur trois risque de subir de la violence au cours de sa vie, le plus souvent de la part d’une personne qu’elle connaît. (Nations Unies)</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marL="405072" lvl="1" indent="-202536" algn="just">
              <a:lnSpc>
                <a:spcPts val="2251"/>
              </a:lnSpc>
              <a:spcBef>
                <a:spcPct val="0"/>
              </a:spcBef>
              <a:buFont typeface="Arial"/>
              <a:buChar char="•"/>
            </a:pPr>
            <a:r>
              <a:rPr lang="fr-CA" sz="1876" noProof="0" dirty="0">
                <a:solidFill>
                  <a:srgbClr val="000000"/>
                </a:solidFill>
                <a:latin typeface="Calibri (MS)"/>
                <a:ea typeface="Calibri (MS)"/>
                <a:cs typeface="Calibri (MS)"/>
                <a:sym typeface="Calibri (MS)"/>
              </a:rPr>
              <a:t>Au Canada, seulement 1 femme sur 3 dit se sentir en sécurité lorsqu’elle marche seule la nuit dans son quartier, contre 2 hommes sur 3. (Oxfam)</a:t>
            </a:r>
          </a:p>
          <a:p>
            <a:pPr algn="just">
              <a:lnSpc>
                <a:spcPts val="2251"/>
              </a:lnSpc>
              <a:spcBef>
                <a:spcPct val="0"/>
              </a:spcBef>
            </a:pPr>
            <a:endParaRPr lang="fr-CA" sz="1876" noProof="0" dirty="0">
              <a:solidFill>
                <a:srgbClr val="000000"/>
              </a:solidFill>
              <a:latin typeface="Calibri (MS)"/>
              <a:ea typeface="Calibri (MS)"/>
              <a:cs typeface="Calibri (MS)"/>
              <a:sym typeface="Calibri (MS)"/>
            </a:endParaRPr>
          </a:p>
          <a:p>
            <a:pPr algn="just">
              <a:lnSpc>
                <a:spcPts val="2251"/>
              </a:lnSpc>
              <a:spcBef>
                <a:spcPct val="0"/>
              </a:spcBef>
            </a:pPr>
            <a:r>
              <a:rPr lang="fr-CA" sz="1876" noProof="0" dirty="0">
                <a:solidFill>
                  <a:srgbClr val="000000"/>
                </a:solidFill>
                <a:latin typeface="Calibri (MS)"/>
                <a:ea typeface="Calibri (MS)"/>
                <a:cs typeface="Calibri (MS)"/>
                <a:sym typeface="Calibri (MS)"/>
              </a:rPr>
              <a:t> Et la liste des chiffres pourrait continuer...  Ces données montrent que les inégalités existent encore dans plusieurs sphères de la vie !</a:t>
            </a:r>
          </a:p>
        </p:txBody>
      </p:sp>
      <p:sp>
        <p:nvSpPr>
          <p:cNvPr id="17" name="ZoneTexte 16">
            <a:extLst>
              <a:ext uri="{FF2B5EF4-FFF2-40B4-BE49-F238E27FC236}">
                <a16:creationId xmlns:a16="http://schemas.microsoft.com/office/drawing/2014/main" id="{B83B21EE-9EEF-A089-2810-0C09670E7DBE}"/>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045E5D0-67E2-4900-93CB-7E24A3883C8D}"/>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B45E30A0-E7F8-AD6C-831B-18C13FA4500C}"/>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E0C486A8-0744-7B37-63E7-7729CAAD94F1}"/>
              </a:ext>
            </a:extLst>
          </p:cNvPr>
          <p:cNvGraphicFramePr>
            <a:graphicFrameLocks noGrp="1"/>
          </p:cNvGraphicFramePr>
          <p:nvPr>
            <p:custDataLst>
              <p:tags r:id="rId2"/>
            </p:custDataLst>
            <p:extLst>
              <p:ext uri="{D42A27DB-BD31-4B8C-83A1-F6EECF244321}">
                <p14:modId xmlns:p14="http://schemas.microsoft.com/office/powerpoint/2010/main" val="736515165"/>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38D80792-8CF0-C607-7E3E-D07CBDA68E0C}"/>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7085D41E-8830-5365-BC23-B65B9C76CCBD}"/>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09549FBF-9919-339A-1D19-0B6DC8668D0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E539FB72-794C-F5EE-E750-1CC45771A69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99C7342D-3796-1CFE-338B-AAF4E27928BE}"/>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9016BEEE-9F50-64DC-728D-C51ADD6AA9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50295B35-99F0-9373-71F5-16F14B339AD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4DF69012-30C1-3109-4E27-44660D34494F}"/>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8A955FE4-D67B-D671-0C30-61D885604D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B8153990-850C-3654-2D7D-6FC2B625926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F7C831D1-1617-CAF1-607C-7CF6A36E0D67}"/>
              </a:ext>
            </a:extLst>
          </p:cNvPr>
          <p:cNvSpPr txBox="1"/>
          <p:nvPr>
            <p:custDataLst>
              <p:tags r:id="rId7"/>
            </p:custDataLst>
          </p:nvPr>
        </p:nvSpPr>
        <p:spPr>
          <a:xfrm>
            <a:off x="1337458" y="224684"/>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3CB0E7C5-32B7-8D97-AA37-09C49DF8156D}"/>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extLst>
      <p:ext uri="{BB962C8B-B14F-4D97-AF65-F5344CB8AC3E}">
        <p14:creationId xmlns:p14="http://schemas.microsoft.com/office/powerpoint/2010/main" val="32212504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TextBox 12"/>
          <p:cNvSpPr txBox="1"/>
          <p:nvPr>
            <p:custDataLst>
              <p:tags r:id="rId5"/>
            </p:custDataLst>
          </p:nvPr>
        </p:nvSpPr>
        <p:spPr>
          <a:xfrm>
            <a:off x="1059956" y="1984293"/>
            <a:ext cx="17078243" cy="5537413"/>
          </a:xfrm>
          <a:prstGeom prst="rect">
            <a:avLst/>
          </a:prstGeom>
        </p:spPr>
        <p:txBody>
          <a:bodyPr lIns="0" tIns="0" rIns="0" bIns="0" rtlCol="0" anchor="t">
            <a:spAutoFit/>
          </a:bodyPr>
          <a:lstStyle/>
          <a:p>
            <a:pPr algn="just">
              <a:lnSpc>
                <a:spcPts val="2321"/>
              </a:lnSpc>
              <a:spcBef>
                <a:spcPct val="0"/>
              </a:spcBef>
            </a:pPr>
            <a:r>
              <a:rPr lang="fr-CA" sz="1934" noProof="0" dirty="0">
                <a:solidFill>
                  <a:srgbClr val="000000"/>
                </a:solidFill>
                <a:latin typeface="Calibri (MS)"/>
                <a:ea typeface="Calibri (MS)"/>
                <a:cs typeface="Calibri (MS)"/>
                <a:sym typeface="Calibri (MS)"/>
              </a:rPr>
              <a:t>Ce mythe est problématique, car il sous-entend que les personnes </a:t>
            </a:r>
            <a:r>
              <a:rPr lang="fr-CA" sz="1934" dirty="0">
                <a:solidFill>
                  <a:srgbClr val="000000"/>
                </a:solidFill>
                <a:latin typeface="Calibri (MS)"/>
                <a:ea typeface="Calibri (MS)"/>
                <a:cs typeface="Calibri (MS)"/>
                <a:sym typeface="Calibri (MS)"/>
              </a:rPr>
              <a:t>2E</a:t>
            </a:r>
            <a:r>
              <a:rPr lang="fr-CA" sz="1934" noProof="0" dirty="0">
                <a:solidFill>
                  <a:srgbClr val="000000"/>
                </a:solidFill>
                <a:latin typeface="Calibri (MS)"/>
                <a:ea typeface="Calibri (MS)"/>
                <a:cs typeface="Calibri (MS)"/>
                <a:sym typeface="Calibri (MS)"/>
              </a:rPr>
              <a:t>LGBTQIA+ n’auraient plus besoin de se mobiliser ou de manifester pour leurs droits. Il laisse aussi entendre que ces mobilisations serviraient davantage à « se faire remarquer » qu’à dénoncer des inégalités bien réelles. Pourtant, les marches et les revendications visent surtout à lutter contre des formes de discrimination et d’inégalités qui continuent d’exister dans la société, notamment celles liées aux normes très rigides concernant le genre et l’orientation sexuelle, qui laissent peu de place aux personnes qui s’en écartent. Il faut aussi rappeler que la visibilité peut elle-même être importante ; lorsqu’on entend souvent que l’on n’est « pas dans la norme », s’affirmer et occuper l’espace peut être une façon de revendiquer sa place, sa dignité et son droit d’exister.</a:t>
            </a:r>
          </a:p>
          <a:p>
            <a:pPr algn="just">
              <a:lnSpc>
                <a:spcPts val="2321"/>
              </a:lnSpc>
              <a:spcBef>
                <a:spcPct val="0"/>
              </a:spcBef>
            </a:pPr>
            <a:endParaRPr lang="fr-CA" sz="1934" noProof="0" dirty="0">
              <a:solidFill>
                <a:srgbClr val="000000"/>
              </a:solidFill>
              <a:latin typeface="Calibri (MS)"/>
              <a:ea typeface="Calibri (MS)"/>
              <a:cs typeface="Calibri (MS)"/>
              <a:sym typeface="Calibri (MS)"/>
            </a:endParaRPr>
          </a:p>
          <a:p>
            <a:pPr algn="just">
              <a:lnSpc>
                <a:spcPts val="2221"/>
              </a:lnSpc>
              <a:spcBef>
                <a:spcPct val="0"/>
              </a:spcBef>
            </a:pPr>
            <a:r>
              <a:rPr lang="fr-CA" sz="1851" noProof="0" dirty="0">
                <a:solidFill>
                  <a:srgbClr val="000000"/>
                </a:solidFill>
                <a:latin typeface="Calibri (MS)"/>
                <a:ea typeface="Calibri (MS)"/>
                <a:cs typeface="Calibri (MS)"/>
                <a:sym typeface="Calibri (MS)"/>
              </a:rPr>
              <a:t>Même si les droits ont beaucoup progressé au fil du temps, il est important de tenir compte des réalités vécues au quotidien. Lorsqu’on écoute les personnes concernées ou qu’on regarde ce qui se passe dans la réalité, on constate rapidement que les personnes </a:t>
            </a:r>
            <a:r>
              <a:rPr lang="fr-CA" dirty="0">
                <a:solidFill>
                  <a:srgbClr val="000000"/>
                </a:solidFill>
                <a:latin typeface="Calibri (MS)"/>
                <a:ea typeface="Calibri (MS)"/>
                <a:cs typeface="Calibri (MS)"/>
                <a:sym typeface="Calibri (MS)"/>
              </a:rPr>
              <a:t>2ELGBTQIA+ </a:t>
            </a:r>
            <a:r>
              <a:rPr lang="fr-CA" sz="1851" noProof="0" dirty="0">
                <a:solidFill>
                  <a:srgbClr val="000000"/>
                </a:solidFill>
                <a:latin typeface="Calibri (MS)"/>
                <a:ea typeface="Calibri (MS)"/>
                <a:cs typeface="Calibri (MS)"/>
                <a:sym typeface="Calibri (MS)"/>
              </a:rPr>
              <a:t>n’ont pas toujours les mêmes conditions de vie, de sécurité ou d’acceptation que les personnes hétérosexuelles.</a:t>
            </a:r>
          </a:p>
          <a:p>
            <a:pPr algn="just">
              <a:lnSpc>
                <a:spcPts val="2221"/>
              </a:lnSpc>
              <a:spcBef>
                <a:spcPct val="0"/>
              </a:spcBef>
            </a:pPr>
            <a:endParaRPr lang="fr-CA" sz="1851" noProof="0" dirty="0">
              <a:solidFill>
                <a:srgbClr val="000000"/>
              </a:solidFill>
              <a:latin typeface="Calibri (MS)"/>
              <a:ea typeface="Calibri (MS)"/>
              <a:cs typeface="Calibri (MS)"/>
              <a:sym typeface="Calibri (MS)"/>
            </a:endParaRPr>
          </a:p>
          <a:p>
            <a:pPr algn="just">
              <a:lnSpc>
                <a:spcPts val="2221"/>
              </a:lnSpc>
              <a:spcBef>
                <a:spcPct val="0"/>
              </a:spcBef>
            </a:pPr>
            <a:r>
              <a:rPr lang="fr-CA" sz="1851" noProof="0" dirty="0">
                <a:solidFill>
                  <a:srgbClr val="000000"/>
                </a:solidFill>
                <a:latin typeface="Calibri (MS)"/>
                <a:ea typeface="Calibri (MS)"/>
                <a:cs typeface="Calibri (MS)"/>
                <a:sym typeface="Calibri (MS)"/>
              </a:rPr>
              <a:t>Les données montrent encore des écarts importants, notamment en matière de santé mentale, de sécurité et d’acceptation sociale. Par exemple, les jeunes </a:t>
            </a:r>
            <a:r>
              <a:rPr lang="fr-CA" dirty="0">
                <a:solidFill>
                  <a:srgbClr val="000000"/>
                </a:solidFill>
                <a:latin typeface="Calibri (MS)"/>
                <a:ea typeface="Calibri (MS)"/>
                <a:cs typeface="Calibri (MS)"/>
                <a:sym typeface="Calibri (MS)"/>
              </a:rPr>
              <a:t>2ELGBTQIA+</a:t>
            </a:r>
            <a:r>
              <a:rPr lang="fr-CA" sz="1851" noProof="0" dirty="0">
                <a:solidFill>
                  <a:srgbClr val="000000"/>
                </a:solidFill>
                <a:latin typeface="Calibri (MS)"/>
                <a:ea typeface="Calibri (MS)"/>
                <a:cs typeface="Calibri (MS)"/>
                <a:sym typeface="Calibri (MS)"/>
              </a:rPr>
              <a:t> rapportent plus souvent vivre de l’intimidation ou de l’isolement, ce qui peut affecter leur bien-être et leur sentiment de sécurité.</a:t>
            </a:r>
          </a:p>
          <a:p>
            <a:pPr algn="just">
              <a:lnSpc>
                <a:spcPts val="2221"/>
              </a:lnSpc>
              <a:spcBef>
                <a:spcPct val="0"/>
              </a:spcBef>
            </a:pPr>
            <a:endParaRPr lang="fr-CA" sz="1851" noProof="0" dirty="0">
              <a:solidFill>
                <a:srgbClr val="000000"/>
              </a:solidFill>
              <a:latin typeface="Calibri (MS)"/>
              <a:ea typeface="Calibri (MS)"/>
              <a:cs typeface="Calibri (MS)"/>
              <a:sym typeface="Calibri (MS)"/>
            </a:endParaRPr>
          </a:p>
          <a:p>
            <a:pPr algn="just">
              <a:lnSpc>
                <a:spcPts val="2221"/>
              </a:lnSpc>
              <a:spcBef>
                <a:spcPct val="0"/>
              </a:spcBef>
            </a:pPr>
            <a:r>
              <a:rPr lang="fr-CA" sz="1851" noProof="0" dirty="0">
                <a:solidFill>
                  <a:srgbClr val="000000"/>
                </a:solidFill>
                <a:latin typeface="Calibri (MS)"/>
                <a:ea typeface="Calibri (MS)"/>
                <a:cs typeface="Calibri (MS)"/>
                <a:sym typeface="Calibri (MS)"/>
              </a:rPr>
              <a:t>Tenir ce type de discours peut aussi contribuer à stigmatiser les personnes qui ne correspondent pas aux normes dominantes et à minimiser l’importance de leurs revendications pour l’égalité. En sociologie, on décrit cela comme un mécanisme où la vision du monde de la majorité est présentée comme neutre ou naturelle, alors qu’elle est en réalité simplement dominante.</a:t>
            </a:r>
          </a:p>
          <a:p>
            <a:pPr algn="just">
              <a:lnSpc>
                <a:spcPts val="2101"/>
              </a:lnSpc>
              <a:spcBef>
                <a:spcPct val="0"/>
              </a:spcBef>
            </a:pPr>
            <a:endParaRPr lang="en-US" sz="1851" dirty="0">
              <a:solidFill>
                <a:srgbClr val="000000"/>
              </a:solidFill>
              <a:latin typeface="Calibri (MS)"/>
              <a:ea typeface="Calibri (MS)"/>
              <a:cs typeface="Calibri (MS)"/>
              <a:sym typeface="Calibri (MS)"/>
            </a:endParaRPr>
          </a:p>
          <a:p>
            <a:pPr algn="just">
              <a:lnSpc>
                <a:spcPts val="2101"/>
              </a:lnSpc>
              <a:spcBef>
                <a:spcPct val="0"/>
              </a:spcBef>
            </a:pPr>
            <a:endParaRPr lang="en-US" sz="1851" dirty="0">
              <a:solidFill>
                <a:srgbClr val="000000"/>
              </a:solidFill>
              <a:latin typeface="Calibri (MS)"/>
              <a:ea typeface="Calibri (MS)"/>
              <a:cs typeface="Calibri (MS)"/>
              <a:sym typeface="Calibri (MS)"/>
            </a:endParaRPr>
          </a:p>
          <a:p>
            <a:pPr algn="r">
              <a:lnSpc>
                <a:spcPts val="1501"/>
              </a:lnSpc>
              <a:spcBef>
                <a:spcPct val="0"/>
              </a:spcBef>
            </a:pPr>
            <a:r>
              <a:rPr lang="en-US" sz="1250" dirty="0">
                <a:solidFill>
                  <a:srgbClr val="000000"/>
                </a:solidFill>
                <a:latin typeface="Calibri (MS)"/>
                <a:ea typeface="Calibri (MS)"/>
                <a:cs typeface="Calibri (MS)"/>
                <a:sym typeface="Calibri (MS)"/>
              </a:rPr>
              <a:t>Source : </a:t>
            </a:r>
            <a:r>
              <a:rPr lang="en-US" sz="1250" dirty="0">
                <a:solidFill>
                  <a:srgbClr val="000000"/>
                </a:solidFill>
                <a:latin typeface="Calibri (MS)"/>
                <a:ea typeface="Calibri (MS)"/>
                <a:cs typeface="Calibri (MS)"/>
                <a:sym typeface="Calibri (MS)"/>
                <a:hlinkClick r:id="rId11"/>
              </a:rPr>
              <a:t>www.un.org/en/fight-racism/vulnerable-groups/lgbtqi-plus</a:t>
            </a:r>
            <a:r>
              <a:rPr lang="en-US" sz="1250" dirty="0">
                <a:solidFill>
                  <a:srgbClr val="000000"/>
                </a:solidFill>
                <a:latin typeface="Calibri (MS)"/>
                <a:ea typeface="Calibri (MS)"/>
                <a:cs typeface="Calibri (MS)"/>
                <a:sym typeface="Calibri (MS)"/>
              </a:rPr>
              <a:t> </a:t>
            </a:r>
          </a:p>
          <a:p>
            <a:pPr algn="just">
              <a:lnSpc>
                <a:spcPts val="1801"/>
              </a:lnSpc>
              <a:spcBef>
                <a:spcPct val="0"/>
              </a:spcBef>
            </a:pPr>
            <a:endParaRPr lang="en-US" sz="1250" dirty="0">
              <a:solidFill>
                <a:srgbClr val="000000"/>
              </a:solidFill>
              <a:latin typeface="Calibri (MS)"/>
              <a:ea typeface="Calibri (MS)"/>
              <a:cs typeface="Calibri (MS)"/>
              <a:sym typeface="Calibri (MS)"/>
            </a:endParaRPr>
          </a:p>
        </p:txBody>
      </p:sp>
      <p:sp>
        <p:nvSpPr>
          <p:cNvPr id="13" name="Freeform 13"/>
          <p:cNvSpPr/>
          <p:nvPr>
            <p:custDataLst>
              <p:tags r:id="rId6"/>
            </p:custDataLst>
          </p:nvPr>
        </p:nvSpPr>
        <p:spPr>
          <a:xfrm>
            <a:off x="1333500" y="6668016"/>
            <a:ext cx="3880311" cy="3446153"/>
          </a:xfrm>
          <a:custGeom>
            <a:avLst/>
            <a:gdLst/>
            <a:ahLst/>
            <a:cxnLst/>
            <a:rect l="l" t="t" r="r" b="b"/>
            <a:pathLst>
              <a:path w="3880311" h="3446153">
                <a:moveTo>
                  <a:pt x="0" y="0"/>
                </a:moveTo>
                <a:lnTo>
                  <a:pt x="3880311" y="0"/>
                </a:lnTo>
                <a:lnTo>
                  <a:pt x="3880311" y="3446154"/>
                </a:lnTo>
                <a:lnTo>
                  <a:pt x="0" y="3446154"/>
                </a:lnTo>
                <a:lnTo>
                  <a:pt x="0" y="0"/>
                </a:lnTo>
                <a:close/>
              </a:path>
            </a:pathLst>
          </a:custGeom>
          <a:blipFill>
            <a:blip r:embed="rId12"/>
            <a:stretch>
              <a:fillRect b="-9322"/>
            </a:stretch>
          </a:blipFill>
        </p:spPr>
        <p:txBody>
          <a:bodyPr/>
          <a:lstStyle/>
          <a:p>
            <a:endParaRPr lang="fr-FR"/>
          </a:p>
        </p:txBody>
      </p:sp>
      <p:sp>
        <p:nvSpPr>
          <p:cNvPr id="14" name="TextBox 14"/>
          <p:cNvSpPr txBox="1"/>
          <p:nvPr>
            <p:custDataLst>
              <p:tags r:id="rId7"/>
            </p:custDataLst>
          </p:nvPr>
        </p:nvSpPr>
        <p:spPr>
          <a:xfrm>
            <a:off x="1063803" y="426456"/>
            <a:ext cx="15835680" cy="1341778"/>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5" name="TextBox 15"/>
          <p:cNvSpPr txBox="1"/>
          <p:nvPr>
            <p:custDataLst>
              <p:tags r:id="rId8"/>
            </p:custDataLst>
          </p:nvPr>
        </p:nvSpPr>
        <p:spPr>
          <a:xfrm>
            <a:off x="1031964" y="1319464"/>
            <a:ext cx="15835680" cy="381000"/>
          </a:xfrm>
          <a:prstGeom prst="rect">
            <a:avLst/>
          </a:prstGeom>
        </p:spPr>
        <p:txBody>
          <a:bodyPr lIns="0" tIns="0" rIns="0" bIns="0" rtlCol="0" anchor="t">
            <a:spAutoFit/>
          </a:bodyPr>
          <a:lstStyle/>
          <a:p>
            <a:pPr algn="l">
              <a:lnSpc>
                <a:spcPts val="2640"/>
              </a:lnSpc>
              <a:spcBef>
                <a:spcPct val="0"/>
              </a:spcBef>
            </a:pPr>
            <a:r>
              <a:rPr lang="en-US" sz="2200" b="1" dirty="0">
                <a:solidFill>
                  <a:srgbClr val="000000"/>
                </a:solidFill>
                <a:latin typeface="Calibri (MS) Bold"/>
                <a:ea typeface="Calibri (MS) Bold"/>
                <a:cs typeface="Calibri (MS) Bold"/>
                <a:sym typeface="Calibri (MS) Bold"/>
              </a:rPr>
              <a:t>Tu </a:t>
            </a:r>
            <a:r>
              <a:rPr lang="en-US" sz="2200" b="1" dirty="0" err="1">
                <a:solidFill>
                  <a:srgbClr val="000000"/>
                </a:solidFill>
                <a:latin typeface="Calibri (MS) Bold"/>
                <a:ea typeface="Calibri (MS) Bold"/>
                <a:cs typeface="Calibri (MS) Bold"/>
                <a:sym typeface="Calibri (MS) Bold"/>
              </a:rPr>
              <a:t>entends</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ce</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mythe</a:t>
            </a:r>
            <a:r>
              <a:rPr lang="en-US" sz="2200" b="1" dirty="0">
                <a:solidFill>
                  <a:srgbClr val="000000"/>
                </a:solidFill>
                <a:latin typeface="Calibri (MS) Bold"/>
                <a:ea typeface="Calibri (MS) Bold"/>
                <a:cs typeface="Calibri (MS) Bold"/>
                <a:sym typeface="Calibri (MS) Bold"/>
              </a:rPr>
              <a:t> et </a:t>
            </a:r>
            <a:r>
              <a:rPr lang="en-US" sz="2200" b="1" dirty="0" err="1">
                <a:solidFill>
                  <a:srgbClr val="000000"/>
                </a:solidFill>
                <a:latin typeface="Calibri (MS) Bold"/>
                <a:ea typeface="Calibri (MS) Bold"/>
                <a:cs typeface="Calibri (MS) Bold"/>
                <a:sym typeface="Calibri (MS) Bold"/>
              </a:rPr>
              <a:t>tu</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cherches</a:t>
            </a:r>
            <a:r>
              <a:rPr lang="en-US" sz="2200" b="1" dirty="0">
                <a:solidFill>
                  <a:srgbClr val="000000"/>
                </a:solidFill>
                <a:latin typeface="Calibri (MS) Bold"/>
                <a:ea typeface="Calibri (MS) Bold"/>
                <a:cs typeface="Calibri (MS) Bold"/>
                <a:sym typeface="Calibri (MS) Bold"/>
              </a:rPr>
              <a:t> des façons </a:t>
            </a:r>
            <a:r>
              <a:rPr lang="en-US" sz="2200" b="1" dirty="0" err="1">
                <a:solidFill>
                  <a:srgbClr val="000000"/>
                </a:solidFill>
                <a:latin typeface="Calibri (MS) Bold"/>
                <a:ea typeface="Calibri (MS) Bold"/>
                <a:cs typeface="Calibri (MS) Bold"/>
                <a:sym typeface="Calibri (MS) Bold"/>
              </a:rPr>
              <a:t>d’y</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répondre</a:t>
            </a:r>
            <a:r>
              <a:rPr lang="en-US" sz="2200" b="1" dirty="0">
                <a:solidFill>
                  <a:srgbClr val="000000"/>
                </a:solidFill>
                <a:latin typeface="Calibri (MS) Bold"/>
                <a:ea typeface="Calibri (MS) Bold"/>
                <a:cs typeface="Calibri (MS) Bold"/>
                <a:sym typeface="Calibri (MS) Bold"/>
              </a:rPr>
              <a:t> ? </a:t>
            </a:r>
            <a:r>
              <a:rPr lang="en-US" sz="2200" b="1" dirty="0" err="1">
                <a:solidFill>
                  <a:srgbClr val="000000"/>
                </a:solidFill>
                <a:latin typeface="Calibri (MS) Bold"/>
                <a:ea typeface="Calibri (MS) Bold"/>
                <a:cs typeface="Calibri (MS) Bold"/>
                <a:sym typeface="Calibri (MS) Bold"/>
              </a:rPr>
              <a:t>Voici</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quelques</a:t>
            </a: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pistes</a:t>
            </a:r>
            <a:r>
              <a:rPr lang="en-US" sz="2200" b="1" dirty="0">
                <a:solidFill>
                  <a:srgbClr val="000000"/>
                </a:solidFill>
                <a:latin typeface="Calibri (MS) Bold"/>
                <a:ea typeface="Calibri (MS) Bold"/>
                <a:cs typeface="Calibri (MS) Bold"/>
                <a:sym typeface="Calibri (MS) Bold"/>
              </a:rPr>
              <a:t> de </a:t>
            </a:r>
            <a:r>
              <a:rPr lang="en-US" sz="2200" b="1" dirty="0" err="1">
                <a:solidFill>
                  <a:srgbClr val="000000"/>
                </a:solidFill>
                <a:latin typeface="Calibri (MS) Bold"/>
                <a:ea typeface="Calibri (MS) Bold"/>
                <a:cs typeface="Calibri (MS) Bold"/>
                <a:sym typeface="Calibri (MS) Bold"/>
              </a:rPr>
              <a:t>réflexion</a:t>
            </a:r>
            <a:r>
              <a:rPr lang="en-US" sz="2200" b="1" dirty="0">
                <a:solidFill>
                  <a:srgbClr val="000000"/>
                </a:solidFill>
                <a:latin typeface="Calibri (MS) Bold"/>
                <a:ea typeface="Calibri (MS) Bold"/>
                <a:cs typeface="Calibri (MS) Bold"/>
                <a:sym typeface="Calibri (MS) Bold"/>
              </a:rPr>
              <a:t>.</a:t>
            </a:r>
          </a:p>
        </p:txBody>
      </p:sp>
      <p:sp>
        <p:nvSpPr>
          <p:cNvPr id="16" name="ZoneTexte 15">
            <a:extLst>
              <a:ext uri="{FF2B5EF4-FFF2-40B4-BE49-F238E27FC236}">
                <a16:creationId xmlns:a16="http://schemas.microsoft.com/office/drawing/2014/main" id="{0A495419-9F4F-C8B2-1706-3D25020E343D}"/>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1950301" y="1319464"/>
            <a:ext cx="15012692" cy="8263295"/>
            <a:chOff x="0" y="0"/>
            <a:chExt cx="3953960" cy="2302145"/>
          </a:xfrm>
        </p:grpSpPr>
        <p:sp>
          <p:nvSpPr>
            <p:cNvPr id="27" name="Freeform 27"/>
            <p:cNvSpPr/>
            <p:nvPr/>
          </p:nvSpPr>
          <p:spPr>
            <a:xfrm>
              <a:off x="0" y="0"/>
              <a:ext cx="3953960" cy="2302145"/>
            </a:xfrm>
            <a:custGeom>
              <a:avLst/>
              <a:gdLst/>
              <a:ahLst/>
              <a:cxnLst/>
              <a:rect l="l" t="t" r="r" b="b"/>
              <a:pathLst>
                <a:path w="3953960" h="2302145">
                  <a:moveTo>
                    <a:pt x="6188" y="0"/>
                  </a:moveTo>
                  <a:lnTo>
                    <a:pt x="3947771" y="0"/>
                  </a:lnTo>
                  <a:cubicBezTo>
                    <a:pt x="3951189" y="0"/>
                    <a:pt x="3953960" y="2771"/>
                    <a:pt x="3953960" y="6188"/>
                  </a:cubicBezTo>
                  <a:lnTo>
                    <a:pt x="3953960" y="2295957"/>
                  </a:lnTo>
                  <a:cubicBezTo>
                    <a:pt x="3953960" y="2299374"/>
                    <a:pt x="3951189" y="2302145"/>
                    <a:pt x="3947771" y="2302145"/>
                  </a:cubicBezTo>
                  <a:lnTo>
                    <a:pt x="6188" y="2302145"/>
                  </a:lnTo>
                  <a:cubicBezTo>
                    <a:pt x="2771" y="2302145"/>
                    <a:pt x="0" y="2299374"/>
                    <a:pt x="0" y="2295957"/>
                  </a:cubicBezTo>
                  <a:lnTo>
                    <a:pt x="0" y="6188"/>
                  </a:lnTo>
                  <a:cubicBezTo>
                    <a:pt x="0" y="2771"/>
                    <a:pt x="2771" y="0"/>
                    <a:pt x="6188"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953960" cy="2311670"/>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3429099">
            <a:off x="3355592" y="633234"/>
            <a:ext cx="1432359" cy="1372461"/>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30" name="TextBox 30"/>
          <p:cNvSpPr txBox="1"/>
          <p:nvPr>
            <p:custDataLst>
              <p:tags r:id="rId7"/>
            </p:custDataLst>
          </p:nvPr>
        </p:nvSpPr>
        <p:spPr>
          <a:xfrm>
            <a:off x="2638811" y="2357894"/>
            <a:ext cx="13589605" cy="5448300"/>
          </a:xfrm>
          <a:prstGeom prst="rect">
            <a:avLst/>
          </a:prstGeom>
        </p:spPr>
        <p:txBody>
          <a:bodyPr lIns="0" tIns="0" rIns="0" bIns="0" rtlCol="0" anchor="t">
            <a:spAutoFit/>
          </a:bodyPr>
          <a:lstStyle/>
          <a:p>
            <a:pPr algn="l">
              <a:lnSpc>
                <a:spcPts val="2947"/>
              </a:lnSpc>
            </a:pPr>
            <a:r>
              <a:rPr lang="fr-CA" sz="2456" noProof="0" dirty="0">
                <a:solidFill>
                  <a:srgbClr val="FFFFFF"/>
                </a:solidFill>
                <a:latin typeface="Calibri (MS)"/>
                <a:ea typeface="Calibri (MS)"/>
                <a:cs typeface="Calibri (MS)"/>
                <a:sym typeface="Calibri (MS)"/>
              </a:rPr>
              <a:t>Dans plusieurs sociétés autochtones d’Amérique du Nord — que certains peuples appellent aussi l’Île de la Tortue — les façons de comprendre le genre et la sexualité étaient parfois différentes de celles imposées plus tard par les Européens. Avant la colonisation, certaines personnes n’étaient pas simplement considérées comme « hommes » ou « femmes ». Certaines pouvaient combiner ou dépasser ces catégories et occupaient des rôles importants dans leur communauté, par exemple dans les cérémonies, la transmission des savoirs ou l’éducation des enfants. Aujourd’hui, on utilise parfois le terme bispirituel (ou </a:t>
            </a:r>
          </a:p>
          <a:p>
            <a:pPr algn="l">
              <a:lnSpc>
                <a:spcPts val="2947"/>
              </a:lnSpc>
            </a:pPr>
            <a:r>
              <a:rPr lang="fr-CA" sz="2456" noProof="0" dirty="0">
                <a:solidFill>
                  <a:srgbClr val="FFFFFF"/>
                </a:solidFill>
                <a:latin typeface="Calibri (MS)"/>
                <a:ea typeface="Calibri (MS)"/>
                <a:cs typeface="Calibri (MS)"/>
                <a:sym typeface="Calibri (MS)"/>
              </a:rPr>
              <a:t>« deux esprits ») pour parler de certaines de ces identités. Les langues autochtones contiennent d’ailleurs plusieurs mots pour décrire ces réalités. </a:t>
            </a:r>
          </a:p>
          <a:p>
            <a:pPr algn="l">
              <a:lnSpc>
                <a:spcPts val="2947"/>
              </a:lnSpc>
            </a:pPr>
            <a:endParaRPr lang="fr-CA" sz="2456" noProof="0" dirty="0">
              <a:solidFill>
                <a:srgbClr val="FFFFFF"/>
              </a:solidFill>
              <a:latin typeface="Calibri (MS)"/>
              <a:ea typeface="Calibri (MS)"/>
              <a:cs typeface="Calibri (MS)"/>
              <a:sym typeface="Calibri (MS)"/>
            </a:endParaRPr>
          </a:p>
          <a:p>
            <a:pPr algn="l">
              <a:lnSpc>
                <a:spcPts val="2947"/>
              </a:lnSpc>
              <a:spcBef>
                <a:spcPct val="0"/>
              </a:spcBef>
            </a:pPr>
            <a:r>
              <a:rPr lang="fr-CA" sz="2456" noProof="0" dirty="0">
                <a:solidFill>
                  <a:srgbClr val="FFFFFF"/>
                </a:solidFill>
                <a:latin typeface="Calibri (MS)"/>
                <a:ea typeface="Calibri (MS)"/>
                <a:cs typeface="Calibri (MS)"/>
                <a:sym typeface="Calibri (MS)"/>
              </a:rPr>
              <a:t>Par exemple, en </a:t>
            </a:r>
            <a:r>
              <a:rPr lang="fr-CA" sz="2456" noProof="0" dirty="0" err="1">
                <a:solidFill>
                  <a:srgbClr val="FFFFFF"/>
                </a:solidFill>
                <a:latin typeface="Calibri (MS)"/>
                <a:ea typeface="Calibri (MS)"/>
                <a:cs typeface="Calibri (MS)"/>
                <a:sym typeface="Calibri (MS)"/>
              </a:rPr>
              <a:t>eeyou</a:t>
            </a:r>
            <a:r>
              <a:rPr lang="fr-CA" sz="2456" noProof="0" dirty="0">
                <a:solidFill>
                  <a:srgbClr val="FFFFFF"/>
                </a:solidFill>
                <a:latin typeface="Calibri (MS)"/>
                <a:ea typeface="Calibri (MS)"/>
                <a:cs typeface="Calibri (MS)"/>
                <a:sym typeface="Calibri (MS)"/>
              </a:rPr>
              <a:t>, « </a:t>
            </a:r>
            <a:r>
              <a:rPr lang="fr-CA" sz="2456" noProof="0" dirty="0" err="1">
                <a:solidFill>
                  <a:srgbClr val="FFFFFF"/>
                </a:solidFill>
                <a:latin typeface="Calibri (MS)"/>
                <a:ea typeface="Calibri (MS)"/>
                <a:cs typeface="Calibri (MS)"/>
                <a:sym typeface="Calibri (MS)"/>
              </a:rPr>
              <a:t>napêw</a:t>
            </a:r>
            <a:r>
              <a:rPr lang="fr-CA" sz="2456" noProof="0" dirty="0">
                <a:solidFill>
                  <a:srgbClr val="FFFFFF"/>
                </a:solidFill>
                <a:latin typeface="Calibri (MS)"/>
                <a:ea typeface="Calibri (MS)"/>
                <a:cs typeface="Calibri (MS)"/>
                <a:sym typeface="Calibri (MS)"/>
              </a:rPr>
              <a:t> </a:t>
            </a:r>
            <a:r>
              <a:rPr lang="fr-CA" sz="2456" noProof="0" dirty="0" err="1">
                <a:solidFill>
                  <a:srgbClr val="FFFFFF"/>
                </a:solidFill>
                <a:latin typeface="Calibri (MS)"/>
                <a:ea typeface="Calibri (MS)"/>
                <a:cs typeface="Calibri (MS)"/>
                <a:sym typeface="Calibri (MS)"/>
              </a:rPr>
              <a:t>iskwêwisêhot</a:t>
            </a:r>
            <a:r>
              <a:rPr lang="fr-CA" sz="2456" noProof="0" dirty="0">
                <a:solidFill>
                  <a:srgbClr val="FFFFFF"/>
                </a:solidFill>
                <a:latin typeface="Calibri (MS)"/>
                <a:ea typeface="Calibri (MS)"/>
                <a:cs typeface="Calibri (MS)"/>
                <a:sym typeface="Calibri (MS)"/>
              </a:rPr>
              <a:t> » peut désigner un homme qui s’habille comme une femme, et « </a:t>
            </a:r>
            <a:r>
              <a:rPr lang="fr-CA" sz="2456" noProof="0" dirty="0" err="1">
                <a:solidFill>
                  <a:srgbClr val="FFFFFF"/>
                </a:solidFill>
                <a:latin typeface="Calibri (MS)"/>
                <a:ea typeface="Calibri (MS)"/>
                <a:cs typeface="Calibri (MS)"/>
                <a:sym typeface="Calibri (MS)"/>
              </a:rPr>
              <a:t>iskwêw</a:t>
            </a:r>
            <a:r>
              <a:rPr lang="fr-CA" sz="2456" noProof="0" dirty="0">
                <a:solidFill>
                  <a:srgbClr val="FFFFFF"/>
                </a:solidFill>
                <a:latin typeface="Calibri (MS)"/>
                <a:ea typeface="Calibri (MS)"/>
                <a:cs typeface="Calibri (MS)"/>
                <a:sym typeface="Calibri (MS)"/>
              </a:rPr>
              <a:t> ka </a:t>
            </a:r>
            <a:r>
              <a:rPr lang="fr-CA" sz="2456" noProof="0" dirty="0" err="1">
                <a:solidFill>
                  <a:srgbClr val="FFFFFF"/>
                </a:solidFill>
                <a:latin typeface="Calibri (MS)"/>
                <a:ea typeface="Calibri (MS)"/>
                <a:cs typeface="Calibri (MS)"/>
                <a:sym typeface="Calibri (MS)"/>
              </a:rPr>
              <a:t>napêwayat</a:t>
            </a:r>
            <a:r>
              <a:rPr lang="fr-CA" sz="2456" noProof="0" dirty="0">
                <a:solidFill>
                  <a:srgbClr val="FFFFFF"/>
                </a:solidFill>
                <a:latin typeface="Calibri (MS)"/>
                <a:ea typeface="Calibri (MS)"/>
                <a:cs typeface="Calibri (MS)"/>
                <a:sym typeface="Calibri (MS)"/>
              </a:rPr>
              <a:t> » une femme qui s’habille comme un homme. Ces mots montrent que la diversité des genres et des identités existait déjà dans plusieurs cultures autochtones bien avant l’arrivée des normes plus strictes apportées par la colonisation.</a:t>
            </a:r>
          </a:p>
          <a:p>
            <a:pPr algn="l">
              <a:lnSpc>
                <a:spcPts val="2827"/>
              </a:lnSpc>
              <a:spcBef>
                <a:spcPct val="0"/>
              </a:spcBef>
            </a:pPr>
            <a:endParaRPr lang="en-US" sz="2456" dirty="0">
              <a:solidFill>
                <a:srgbClr val="FFFFFF"/>
              </a:solidFill>
              <a:latin typeface="Calibri (MS)"/>
              <a:ea typeface="Calibri (MS)"/>
              <a:cs typeface="Calibri (MS)"/>
              <a:sym typeface="Calibri (MS)"/>
            </a:endParaRPr>
          </a:p>
          <a:p>
            <a:pPr algn="l">
              <a:lnSpc>
                <a:spcPts val="1747"/>
              </a:lnSpc>
              <a:spcBef>
                <a:spcPct val="0"/>
              </a:spcBef>
            </a:pPr>
            <a:r>
              <a:rPr lang="en-US" sz="1456" dirty="0">
                <a:solidFill>
                  <a:srgbClr val="FFFFFF"/>
                </a:solidFill>
                <a:latin typeface="Calibri (MS)"/>
                <a:ea typeface="Calibri (MS)"/>
                <a:cs typeface="Calibri (MS)"/>
                <a:sym typeface="Calibri (MS)"/>
              </a:rPr>
              <a:t>Source : Scott de Groot, </a:t>
            </a:r>
            <a:r>
              <a:rPr lang="en-US" sz="1456" i="1" dirty="0">
                <a:solidFill>
                  <a:srgbClr val="FFFFFF"/>
                </a:solidFill>
                <a:latin typeface="Calibri (MS)"/>
                <a:ea typeface="Calibri (MS)"/>
                <a:cs typeface="Calibri (MS)"/>
                <a:sym typeface="Calibri (MS)"/>
              </a:rPr>
              <a:t>« </a:t>
            </a:r>
            <a:r>
              <a:rPr lang="en-US" sz="1456" i="1" dirty="0" err="1">
                <a:solidFill>
                  <a:srgbClr val="FFFFFF"/>
                </a:solidFill>
                <a:latin typeface="Calibri (MS)"/>
                <a:ea typeface="Calibri (MS)"/>
                <a:cs typeface="Calibri (MS)"/>
                <a:sym typeface="Calibri (MS)"/>
              </a:rPr>
              <a:t>Qu’entend</a:t>
            </a:r>
            <a:r>
              <a:rPr lang="en-US" sz="1456" i="1" dirty="0">
                <a:solidFill>
                  <a:srgbClr val="FFFFFF"/>
                </a:solidFill>
                <a:latin typeface="Calibri (MS)"/>
                <a:ea typeface="Calibri (MS)"/>
                <a:cs typeface="Calibri (MS)"/>
                <a:sym typeface="Calibri (MS)"/>
              </a:rPr>
              <a:t>-on par “</a:t>
            </a:r>
            <a:r>
              <a:rPr lang="en-US" sz="1456" i="1" dirty="0" err="1">
                <a:solidFill>
                  <a:srgbClr val="FFFFFF"/>
                </a:solidFill>
                <a:latin typeface="Calibri (MS)"/>
                <a:ea typeface="Calibri (MS)"/>
                <a:cs typeface="Calibri (MS)"/>
                <a:sym typeface="Calibri (MS)"/>
              </a:rPr>
              <a:t>bispirituel</a:t>
            </a:r>
            <a:r>
              <a:rPr lang="en-US" sz="1456" i="1" dirty="0">
                <a:solidFill>
                  <a:srgbClr val="FFFFFF"/>
                </a:solidFill>
                <a:latin typeface="Calibri (MS)"/>
                <a:ea typeface="Calibri (MS)"/>
                <a:cs typeface="Calibri (MS)"/>
                <a:sym typeface="Calibri (MS)"/>
              </a:rPr>
              <a:t>” </a:t>
            </a:r>
            <a:r>
              <a:rPr lang="en-US" sz="1456" i="1" dirty="0" err="1">
                <a:solidFill>
                  <a:srgbClr val="FFFFFF"/>
                </a:solidFill>
                <a:latin typeface="Calibri (MS)"/>
                <a:ea typeface="Calibri (MS)"/>
                <a:cs typeface="Calibri (MS)"/>
                <a:sym typeface="Calibri (MS)"/>
              </a:rPr>
              <a:t>ou</a:t>
            </a:r>
            <a:r>
              <a:rPr lang="en-US" sz="1456" i="1" dirty="0">
                <a:solidFill>
                  <a:srgbClr val="FFFFFF"/>
                </a:solidFill>
                <a:latin typeface="Calibri (MS)"/>
                <a:ea typeface="Calibri (MS)"/>
                <a:cs typeface="Calibri (MS)"/>
                <a:sym typeface="Calibri (MS)"/>
              </a:rPr>
              <a:t> “deux esprits” ? Première </a:t>
            </a:r>
            <a:r>
              <a:rPr lang="en-US" sz="1456" i="1" dirty="0" err="1">
                <a:solidFill>
                  <a:srgbClr val="FFFFFF"/>
                </a:solidFill>
                <a:latin typeface="Calibri (MS)"/>
                <a:ea typeface="Calibri (MS)"/>
                <a:cs typeface="Calibri (MS)"/>
                <a:sym typeface="Calibri (MS)"/>
              </a:rPr>
              <a:t>partie</a:t>
            </a:r>
            <a:r>
              <a:rPr lang="en-US" sz="1456" i="1" dirty="0">
                <a:solidFill>
                  <a:srgbClr val="FFFFFF"/>
                </a:solidFill>
                <a:latin typeface="Calibri (MS)"/>
                <a:ea typeface="Calibri (MS)"/>
                <a:cs typeface="Calibri (MS)"/>
                <a:sym typeface="Calibri (MS)"/>
              </a:rPr>
              <a:t> : </a:t>
            </a:r>
            <a:r>
              <a:rPr lang="en-US" sz="1456" i="1" dirty="0" err="1">
                <a:solidFill>
                  <a:srgbClr val="FFFFFF"/>
                </a:solidFill>
                <a:latin typeface="Calibri (MS)"/>
                <a:ea typeface="Calibri (MS)"/>
                <a:cs typeface="Calibri (MS)"/>
                <a:sym typeface="Calibri (MS)"/>
              </a:rPr>
              <a:t>Origines</a:t>
            </a:r>
            <a:r>
              <a:rPr lang="en-US" sz="1456" i="1" dirty="0">
                <a:solidFill>
                  <a:srgbClr val="FFFFFF"/>
                </a:solidFill>
                <a:latin typeface="Calibri (MS)"/>
                <a:ea typeface="Calibri (MS)"/>
                <a:cs typeface="Calibri (MS)"/>
                <a:sym typeface="Calibri (MS)"/>
              </a:rPr>
              <a:t> »</a:t>
            </a:r>
            <a:r>
              <a:rPr lang="en-US" sz="1456" dirty="0">
                <a:solidFill>
                  <a:srgbClr val="FFFFFF"/>
                </a:solidFill>
                <a:latin typeface="Calibri (MS)"/>
                <a:ea typeface="Calibri (MS)"/>
                <a:cs typeface="Calibri (MS)"/>
                <a:sym typeface="Calibri (MS)"/>
              </a:rPr>
              <a:t>, </a:t>
            </a:r>
            <a:r>
              <a:rPr lang="en-US" sz="1456" dirty="0" err="1">
                <a:solidFill>
                  <a:srgbClr val="FFFFFF"/>
                </a:solidFill>
                <a:latin typeface="Calibri (MS)"/>
                <a:ea typeface="Calibri (MS)"/>
                <a:cs typeface="Calibri (MS)"/>
                <a:sym typeface="Calibri (MS)"/>
              </a:rPr>
              <a:t>Musée</a:t>
            </a:r>
            <a:r>
              <a:rPr lang="en-US" sz="1456" dirty="0">
                <a:solidFill>
                  <a:srgbClr val="FFFFFF"/>
                </a:solidFill>
                <a:latin typeface="Calibri (MS)"/>
                <a:ea typeface="Calibri (MS)"/>
                <a:cs typeface="Calibri (MS)"/>
                <a:sym typeface="Calibri (MS)"/>
              </a:rPr>
              <a:t> </a:t>
            </a:r>
            <a:r>
              <a:rPr lang="en-US" sz="1456" dirty="0" err="1">
                <a:solidFill>
                  <a:srgbClr val="FFFFFF"/>
                </a:solidFill>
                <a:latin typeface="Calibri (MS)"/>
                <a:ea typeface="Calibri (MS)"/>
                <a:cs typeface="Calibri (MS)"/>
                <a:sym typeface="Calibri (MS)"/>
              </a:rPr>
              <a:t>canadien</a:t>
            </a:r>
            <a:r>
              <a:rPr lang="en-US" sz="1456" dirty="0">
                <a:solidFill>
                  <a:srgbClr val="FFFFFF"/>
                </a:solidFill>
                <a:latin typeface="Calibri (MS)"/>
                <a:ea typeface="Calibri (MS)"/>
                <a:cs typeface="Calibri (MS)"/>
                <a:sym typeface="Calibri (MS)"/>
              </a:rPr>
              <a:t> pour les droits de la </a:t>
            </a:r>
            <a:r>
              <a:rPr lang="en-US" sz="1456" dirty="0" err="1">
                <a:solidFill>
                  <a:srgbClr val="FFFFFF"/>
                </a:solidFill>
                <a:latin typeface="Calibri (MS)"/>
                <a:ea typeface="Calibri (MS)"/>
                <a:cs typeface="Calibri (MS)"/>
                <a:sym typeface="Calibri (MS)"/>
              </a:rPr>
              <a:t>personne</a:t>
            </a:r>
            <a:r>
              <a:rPr lang="en-US" sz="1456" dirty="0">
                <a:solidFill>
                  <a:srgbClr val="FFFFFF"/>
                </a:solidFill>
                <a:latin typeface="Calibri (MS)"/>
                <a:ea typeface="Calibri (MS)"/>
                <a:cs typeface="Calibri (MS)"/>
                <a:sym typeface="Calibri (MS)"/>
              </a:rPr>
              <a:t>, 26 mars 2024.</a:t>
            </a:r>
          </a:p>
        </p:txBody>
      </p:sp>
      <p:sp>
        <p:nvSpPr>
          <p:cNvPr id="31" name="Freeform 31"/>
          <p:cNvSpPr/>
          <p:nvPr>
            <p:custDataLst>
              <p:tags r:id="rId8"/>
            </p:custDataLst>
          </p:nvPr>
        </p:nvSpPr>
        <p:spPr>
          <a:xfrm>
            <a:off x="15275227" y="6900406"/>
            <a:ext cx="1320477" cy="2057400"/>
          </a:xfrm>
          <a:custGeom>
            <a:avLst/>
            <a:gdLst/>
            <a:ahLst/>
            <a:cxnLst/>
            <a:rect l="l" t="t" r="r" b="b"/>
            <a:pathLst>
              <a:path w="1320477" h="2057400">
                <a:moveTo>
                  <a:pt x="0" y="0"/>
                </a:moveTo>
                <a:lnTo>
                  <a:pt x="1320476" y="0"/>
                </a:lnTo>
                <a:lnTo>
                  <a:pt x="1320476" y="2057400"/>
                </a:lnTo>
                <a:lnTo>
                  <a:pt x="0" y="2057400"/>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32" name="TextBox 32"/>
          <p:cNvSpPr txBox="1"/>
          <p:nvPr>
            <p:custDataLst>
              <p:tags r:id="rId9"/>
            </p:custDataLst>
          </p:nvPr>
        </p:nvSpPr>
        <p:spPr>
          <a:xfrm>
            <a:off x="1027054" y="123575"/>
            <a:ext cx="15201362" cy="1573530"/>
          </a:xfrm>
          <a:prstGeom prst="rect">
            <a:avLst/>
          </a:prstGeom>
        </p:spPr>
        <p:txBody>
          <a:bodyPr lIns="0" tIns="0" rIns="0" bIns="0" rtlCol="0" anchor="t">
            <a:spAutoFit/>
          </a:bodyPr>
          <a:lstStyle/>
          <a:p>
            <a:pPr algn="l">
              <a:lnSpc>
                <a:spcPts val="4919"/>
              </a:lnSpc>
              <a:spcBef>
                <a:spcPct val="0"/>
              </a:spcBef>
            </a:pPr>
            <a:r>
              <a:rPr lang="en-US" sz="4099" b="1" dirty="0" err="1">
                <a:solidFill>
                  <a:srgbClr val="000000"/>
                </a:solidFill>
                <a:latin typeface="Calibri (MS) Bold"/>
                <a:ea typeface="Calibri (MS) Bold"/>
                <a:cs typeface="Calibri (MS) Bold"/>
                <a:sym typeface="Calibri (MS) Bold"/>
              </a:rPr>
              <a:t>Saviez</a:t>
            </a:r>
            <a:r>
              <a:rPr lang="en-US" sz="4099" b="1" dirty="0">
                <a:solidFill>
                  <a:srgbClr val="000000"/>
                </a:solidFill>
                <a:latin typeface="Calibri (MS) Bold"/>
                <a:ea typeface="Calibri (MS) Bold"/>
                <a:cs typeface="Calibri (MS) Bold"/>
                <a:sym typeface="Calibri (MS) Bold"/>
              </a:rPr>
              <a:t>-vous </a:t>
            </a:r>
            <a:r>
              <a:rPr lang="en-US" sz="4099" b="1" dirty="0" err="1">
                <a:solidFill>
                  <a:srgbClr val="000000"/>
                </a:solidFill>
                <a:latin typeface="Calibri (MS) Bold"/>
                <a:ea typeface="Calibri (MS) Bold"/>
                <a:cs typeface="Calibri (MS) Bold"/>
                <a:sym typeface="Calibri (MS) Bold"/>
              </a:rPr>
              <a:t>que</a:t>
            </a:r>
            <a:r>
              <a:rPr lang="en-US" sz="4099" b="1" dirty="0">
                <a:solidFill>
                  <a:srgbClr val="000000"/>
                </a:solidFill>
                <a:latin typeface="Calibri (MS) Bold"/>
                <a:ea typeface="Calibri (MS) Bold"/>
                <a:cs typeface="Calibri (MS) Bold"/>
                <a:sym typeface="Calibri (MS) Bold"/>
              </a:rPr>
              <a:t> ?  </a:t>
            </a:r>
          </a:p>
          <a:p>
            <a:pPr algn="l">
              <a:lnSpc>
                <a:spcPts val="3359"/>
              </a:lnSpc>
            </a:pPr>
            <a:endParaRPr lang="en-US" sz="4099" b="1" dirty="0">
              <a:solidFill>
                <a:srgbClr val="000000"/>
              </a:solidFill>
              <a:latin typeface="Calibri (MS) Bold"/>
              <a:ea typeface="Calibri (MS) Bold"/>
              <a:cs typeface="Calibri (MS) Bold"/>
              <a:sym typeface="Calibri (MS) Bold"/>
            </a:endParaRPr>
          </a:p>
          <a:p>
            <a:pPr algn="l">
              <a:lnSpc>
                <a:spcPts val="3359"/>
              </a:lnSpc>
            </a:pPr>
            <a:endParaRPr lang="en-US" sz="4099" b="1" dirty="0">
              <a:solidFill>
                <a:srgbClr val="000000"/>
              </a:solidFill>
              <a:latin typeface="Calibri (MS) Bold"/>
              <a:ea typeface="Calibri (MS) Bold"/>
              <a:cs typeface="Calibri (MS) Bold"/>
              <a:sym typeface="Calibri (MS) Bold"/>
            </a:endParaRPr>
          </a:p>
        </p:txBody>
      </p:sp>
      <p:sp>
        <p:nvSpPr>
          <p:cNvPr id="2" name="ZoneTexte 1">
            <a:extLst>
              <a:ext uri="{FF2B5EF4-FFF2-40B4-BE49-F238E27FC236}">
                <a16:creationId xmlns:a16="http://schemas.microsoft.com/office/drawing/2014/main" id="{D9AE8C30-25C5-1846-06CD-FDD4FFFFEC48}"/>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528B884D-838D-0512-DE6F-0549C7B447CF}"/>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B5F38B2D-9B47-1384-873A-A542581BD441}"/>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B633C06A-48E8-022A-A6E4-33EBD9491D79}"/>
              </a:ext>
            </a:extLst>
          </p:cNvPr>
          <p:cNvGraphicFramePr>
            <a:graphicFrameLocks noGrp="1"/>
          </p:cNvGraphicFramePr>
          <p:nvPr>
            <p:custDataLst>
              <p:tags r:id="rId2"/>
            </p:custDataLst>
            <p:extLst>
              <p:ext uri="{D42A27DB-BD31-4B8C-83A1-F6EECF244321}">
                <p14:modId xmlns:p14="http://schemas.microsoft.com/office/powerpoint/2010/main" val="685207242"/>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2">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1">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303C0B28-5D46-7849-B47B-9C784A1B2E8F}"/>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65F82B79-CBBA-9ADE-EFCF-8565E685DD43}"/>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BFA4B8AF-41E5-960D-5DAC-62F5C4A624E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262CFB24-069E-75CB-75DB-8F05AFEB8AD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6CFCC804-08F8-CD6B-0FEC-D623DD22C9EB}"/>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45564871-2B7F-A1C9-0226-8FF7A836401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EB4AABB7-5083-23EF-B961-4ED9DEFCC0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588A8AE8-E0D3-8782-A110-0C3F4BBCAAE3}"/>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36B8734E-A5F5-D9FC-1C25-DD7AFBAAB86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B8E9FDC9-2410-E9DD-B6DB-16F2440C8984}"/>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E7F11928-4B22-375C-5D90-CA68B939AE60}"/>
              </a:ext>
            </a:extLst>
          </p:cNvPr>
          <p:cNvSpPr txBox="1"/>
          <p:nvPr>
            <p:custDataLst>
              <p:tags r:id="rId7"/>
            </p:custDataLst>
          </p:nvPr>
        </p:nvSpPr>
        <p:spPr>
          <a:xfrm>
            <a:off x="1127673" y="216598"/>
            <a:ext cx="1093174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ECC19F4E-AF47-A8C7-DDFF-3AC832938FC4}"/>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extLst>
      <p:ext uri="{BB962C8B-B14F-4D97-AF65-F5344CB8AC3E}">
        <p14:creationId xmlns:p14="http://schemas.microsoft.com/office/powerpoint/2010/main" val="32341311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C9C6DC79-539B-40FA-CBAA-72EA6D27B17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67874A37-AA99-4FB9-2514-BA8B7ED1228A}"/>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C2CE6E90-7769-688A-79B3-814071AE8C2F}"/>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EB657B2A-1660-C9D3-6A4C-AD9EA717BD4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7C7D56D6-ED3E-A790-020E-BB8746EE97A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7F000AFF-1C09-5AB2-068D-1F9665296D4C}"/>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AFF77EB2-7D5C-8566-CC16-EE26752A5E6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59CCEEF9-FF1E-F49D-CF6F-BA950874E35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6FCC9E7A-408F-5674-B19B-ED154A5397E8}"/>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4FBC710D-62A9-EB61-6358-A9270F8EB74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01857DF1-628C-178F-D7C6-776BBDE64B6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9555785B-CE70-7102-D4E6-7E9687C3E1D8}"/>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7523FB24-5C62-62AB-E6AA-45C565D3D2BD}"/>
              </a:ext>
            </a:extLst>
          </p:cNvPr>
          <p:cNvSpPr txBox="1"/>
          <p:nvPr>
            <p:custDataLst>
              <p:tags r:id="rId6"/>
            </p:custDataLst>
          </p:nvPr>
        </p:nvSpPr>
        <p:spPr>
          <a:xfrm>
            <a:off x="1174501" y="626429"/>
            <a:ext cx="16633828" cy="9822817"/>
          </a:xfrm>
          <a:prstGeom prst="rect">
            <a:avLst/>
          </a:prstGeom>
        </p:spPr>
        <p:txBody>
          <a:bodyPr lIns="0" tIns="0" rIns="0" bIns="0" rtlCol="0" anchor="t">
            <a:spAutoFit/>
          </a:bodyPr>
          <a:lstStyle/>
          <a:p>
            <a:pPr lvl="0">
              <a:lnSpc>
                <a:spcPts val="2380"/>
              </a:lnSpc>
              <a:defRPr/>
            </a:pPr>
            <a:endParaRPr lang="fr-CA" dirty="0">
              <a:solidFill>
                <a:prstClr val="black"/>
              </a:solidFill>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sz="1700" b="1" i="1" u="none" strike="noStrike" kern="1200" cap="none" spc="0" normalizeH="0" baseline="0" noProof="0" dirty="0">
              <a:ln>
                <a:noFill/>
              </a:ln>
              <a:solidFill>
                <a:srgbClr val="000000"/>
              </a:solidFill>
              <a:effectLst/>
              <a:uLnTx/>
              <a:uFillTx/>
              <a:latin typeface="Calibri (MS) Bold Italics"/>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Comprendre l’intersectionnalité</a:t>
            </a:r>
            <a:br>
              <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2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L’idée d’intersectionnalité a été développée par la juriste américaine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Kimberlé</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Crenshaw</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dans les années 1980. Elle s’inspire aussi des travaux de la penseuse féministe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bell</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a:t>
            </a:r>
            <a:r>
              <a:rPr kumimoji="0" lang="fr-CA" sz="1700" b="0" i="0" u="none" strike="noStrike" kern="1200" cap="none" spc="0" normalizeH="0" baseline="0" noProof="0" dirty="0" err="1">
                <a:ln>
                  <a:noFill/>
                </a:ln>
                <a:solidFill>
                  <a:srgbClr val="000000"/>
                </a:solidFill>
                <a:effectLst/>
                <a:uLnTx/>
                <a:uFillTx/>
                <a:latin typeface="Calibri (MS)"/>
                <a:ea typeface="Calibri (MS)"/>
                <a:cs typeface="Calibri (MS)"/>
                <a:sym typeface="Calibri (MS)"/>
              </a:rPr>
              <a:t>hooks</a:t>
            </a: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sz="1700" b="0" i="0" u="none" strike="noStrike" kern="1200" cap="none" spc="0" normalizeH="0" baseline="0" noProof="0" dirty="0">
              <a:ln>
                <a:noFill/>
              </a:ln>
              <a:solidFill>
                <a:srgbClr val="000000"/>
              </a:solidFill>
              <a:effectLst/>
              <a:uLnTx/>
              <a:uFillTx/>
              <a:latin typeface="Calibri (MS)"/>
              <a:ea typeface="Calibri (MS)"/>
              <a:cs typeface="Calibri (MS)"/>
              <a:sym typeface="Calibri (MS)"/>
            </a:endParaRPr>
          </a:p>
          <a:p>
            <a:r>
              <a:rPr lang="fr-CA" sz="1600"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sz="1600"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DE3A3A"/>
              </a:solidFill>
              <a:effectLst/>
              <a:uLnTx/>
              <a:uFillTx/>
              <a:latin typeface="Calibri (MS) Bold"/>
              <a:ea typeface="Calibri (MS) Bold"/>
              <a:cs typeface="Calibri (MS) Bold"/>
              <a:sym typeface="Calibri (MS) Bold"/>
            </a:endParaRPr>
          </a:p>
        </p:txBody>
      </p:sp>
      <p:grpSp>
        <p:nvGrpSpPr>
          <p:cNvPr id="14" name="Group 14">
            <a:extLst>
              <a:ext uri="{FF2B5EF4-FFF2-40B4-BE49-F238E27FC236}">
                <a16:creationId xmlns:a16="http://schemas.microsoft.com/office/drawing/2014/main" id="{8ED82596-110B-C319-9427-005C60979196}"/>
              </a:ext>
            </a:extLst>
          </p:cNvPr>
          <p:cNvGrpSpPr/>
          <p:nvPr>
            <p:custDataLst>
              <p:tags r:id="rId7"/>
            </p:custDataLst>
          </p:nvPr>
        </p:nvGrpSpPr>
        <p:grpSpPr>
          <a:xfrm>
            <a:off x="13396167" y="3652345"/>
            <a:ext cx="4266361" cy="1885493"/>
            <a:chOff x="0" y="0"/>
            <a:chExt cx="1123651" cy="496591"/>
          </a:xfrm>
        </p:grpSpPr>
        <p:sp>
          <p:nvSpPr>
            <p:cNvPr id="15" name="Freeform 15">
              <a:extLst>
                <a:ext uri="{FF2B5EF4-FFF2-40B4-BE49-F238E27FC236}">
                  <a16:creationId xmlns:a16="http://schemas.microsoft.com/office/drawing/2014/main" id="{B9FE04DA-FC28-44B4-4362-8AADF20EA623}"/>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A950A3AF-376A-62F9-D6AB-769872EF99E8}"/>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F3C96E0C-5872-9C8F-1648-7E8B80334332}"/>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L’intersectionnalité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BF43D1A8-D0B2-D92D-370F-2ADA7FBA1C4C}"/>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7</a:t>
            </a:r>
          </a:p>
        </p:txBody>
      </p:sp>
      <p:sp>
        <p:nvSpPr>
          <p:cNvPr id="20" name="TextBox 18">
            <a:extLst>
              <a:ext uri="{FF2B5EF4-FFF2-40B4-BE49-F238E27FC236}">
                <a16:creationId xmlns:a16="http://schemas.microsoft.com/office/drawing/2014/main" id="{DF44B270-A7F1-45F2-5CFC-847761AFDC01}"/>
              </a:ext>
            </a:extLst>
          </p:cNvPr>
          <p:cNvSpPr txBox="1"/>
          <p:nvPr>
            <p:custDataLst>
              <p:tags r:id="rId10"/>
            </p:custDataLst>
          </p:nvPr>
        </p:nvSpPr>
        <p:spPr>
          <a:xfrm>
            <a:off x="13545704" y="3737568"/>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14988731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7458" y="215855"/>
            <a:ext cx="16080063" cy="1345819"/>
          </a:xfrm>
          <a:prstGeom prst="rect">
            <a:avLst/>
          </a:prstGeom>
        </p:spPr>
        <p:txBody>
          <a:bodyPr lIns="0" tIns="0" rIns="0" bIns="0" rtlCol="0" anchor="t">
            <a:spAutoFit/>
          </a:bodyPr>
          <a:lstStyle/>
          <a:p>
            <a:pPr algn="ctr">
              <a:lnSpc>
                <a:spcPts val="2618"/>
              </a:lnSpc>
            </a:pPr>
            <a:r>
              <a:rPr lang="en-US" sz="2200" b="1" dirty="0">
                <a:solidFill>
                  <a:srgbClr val="000000"/>
                </a:solidFill>
                <a:latin typeface="Calibri (MS) Bold"/>
                <a:ea typeface="Calibri (MS) Bold"/>
                <a:cs typeface="Calibri (MS) Bold"/>
                <a:sym typeface="Calibri (MS) Bold"/>
              </a:rPr>
              <a:t>.</a:t>
            </a:r>
          </a:p>
          <a:p>
            <a:pPr algn="ctr">
              <a:lnSpc>
                <a:spcPts val="2618"/>
              </a:lnSpc>
            </a:pPr>
            <a:r>
              <a:rPr lang="en-US" sz="2200" b="1" dirty="0">
                <a:solidFill>
                  <a:srgbClr val="000000"/>
                </a:solidFill>
                <a:latin typeface="Calibri (MS) Bold"/>
                <a:ea typeface="Calibri (MS) Bold"/>
                <a:cs typeface="Calibri (MS) Bold"/>
                <a:sym typeface="Calibri (MS) Bold"/>
              </a:rPr>
              <a:t> </a:t>
            </a:r>
            <a:r>
              <a:rPr lang="en-US" sz="2200" b="1" dirty="0" err="1">
                <a:solidFill>
                  <a:srgbClr val="000000"/>
                </a:solidFill>
                <a:latin typeface="Calibri (MS) Bold"/>
                <a:ea typeface="Calibri (MS) Bold"/>
                <a:cs typeface="Calibri (MS) Bold"/>
                <a:sym typeface="Calibri (MS) Bold"/>
              </a:rPr>
              <a:t>Mythe</a:t>
            </a:r>
            <a:r>
              <a:rPr lang="en-US" sz="2200" b="1" dirty="0">
                <a:solidFill>
                  <a:srgbClr val="000000"/>
                </a:solidFill>
                <a:latin typeface="Calibri (MS) Bold"/>
                <a:ea typeface="Calibri (MS) Bold"/>
                <a:cs typeface="Calibri (MS) Bold"/>
                <a:sym typeface="Calibri (MS) Bold"/>
              </a:rPr>
              <a:t> 7 – </a:t>
            </a:r>
            <a:r>
              <a:rPr lang="en-US" sz="2200" b="1" dirty="0" err="1">
                <a:solidFill>
                  <a:srgbClr val="000000"/>
                </a:solidFill>
                <a:latin typeface="Calibri (MS) Bold"/>
                <a:ea typeface="Calibri (MS) Bold"/>
                <a:cs typeface="Calibri (MS) Bold"/>
                <a:sym typeface="Calibri (MS) Bold"/>
              </a:rPr>
              <a:t>intersectionnalité</a:t>
            </a:r>
            <a:r>
              <a:rPr lang="en-US" sz="2200" b="1" dirty="0">
                <a:solidFill>
                  <a:srgbClr val="000000"/>
                </a:solidFill>
                <a:latin typeface="Calibri (MS) Bold"/>
                <a:ea typeface="Calibri (MS) Bold"/>
                <a:cs typeface="Calibri (MS) Bold"/>
                <a:sym typeface="Calibri (MS) Bold"/>
              </a:rPr>
              <a:t> : </a:t>
            </a:r>
          </a:p>
          <a:p>
            <a:pPr algn="ctr">
              <a:lnSpc>
                <a:spcPts val="2618"/>
              </a:lnSpc>
            </a:pPr>
            <a:r>
              <a:rPr lang="en-US" sz="2200" dirty="0">
                <a:solidFill>
                  <a:srgbClr val="000000"/>
                </a:solidFill>
                <a:latin typeface="Calibri (MS)"/>
                <a:ea typeface="Calibri (MS)"/>
                <a:cs typeface="Calibri (MS)"/>
                <a:sym typeface="Calibri (MS)"/>
              </a:rPr>
              <a:t>« </a:t>
            </a:r>
            <a:r>
              <a:rPr lang="fr-CA" sz="2200" noProof="0" dirty="0">
                <a:solidFill>
                  <a:srgbClr val="000000"/>
                </a:solidFill>
                <a:latin typeface="Calibri (MS)"/>
                <a:ea typeface="Calibri (MS)"/>
                <a:cs typeface="Calibri (MS)"/>
                <a:sym typeface="Calibri (MS)"/>
              </a:rPr>
              <a:t>C’est correct d’être 2ELGBTQIA+, mais pas besoin de le montrer partout, moi je suis hétéro je le crie pas sur tous les toits. </a:t>
            </a:r>
          </a:p>
          <a:p>
            <a:pPr algn="ctr">
              <a:lnSpc>
                <a:spcPts val="2618"/>
              </a:lnSpc>
            </a:pPr>
            <a:r>
              <a:rPr lang="fr-CA" sz="2200" noProof="0" dirty="0">
                <a:solidFill>
                  <a:srgbClr val="000000"/>
                </a:solidFill>
                <a:latin typeface="Calibri (MS)"/>
                <a:ea typeface="Calibri (MS)"/>
                <a:cs typeface="Calibri (MS)"/>
                <a:sym typeface="Calibri (MS)"/>
              </a:rPr>
              <a:t>Y a t-il une journée des hommes ? »</a:t>
            </a:r>
            <a:endParaRPr lang="en-US" sz="2200" dirty="0">
              <a:solidFill>
                <a:srgbClr val="000000"/>
              </a:solidFill>
              <a:latin typeface="Calibri (MS)"/>
              <a:ea typeface="Calibri (MS)"/>
              <a:cs typeface="Calibri (MS)"/>
              <a:sym typeface="Calibri (MS)"/>
            </a:endParaRPr>
          </a:p>
        </p:txBody>
      </p:sp>
      <p:sp>
        <p:nvSpPr>
          <p:cNvPr id="4" name="AutoShape 4"/>
          <p:cNvSpPr/>
          <p:nvPr>
            <p:custDataLst>
              <p:tags r:id="rId3"/>
            </p:custDataLst>
          </p:nvPr>
        </p:nvSpPr>
        <p:spPr>
          <a:xfrm>
            <a:off x="5068332" y="1866900"/>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409700" y="2613561"/>
            <a:ext cx="16614224" cy="4270400"/>
          </a:xfrm>
          <a:prstGeom prst="rect">
            <a:avLst/>
          </a:prstGeom>
        </p:spPr>
        <p:txBody>
          <a:bodyPr wrap="square" lIns="0" tIns="0" rIns="0" bIns="0" rtlCol="0" anchor="t">
            <a:spAutoFit/>
          </a:bodyPr>
          <a:lstStyle/>
          <a:p>
            <a:pPr>
              <a:lnSpc>
                <a:spcPts val="2697"/>
              </a:lnSpc>
              <a:spcBef>
                <a:spcPct val="0"/>
              </a:spcBef>
            </a:pPr>
            <a:r>
              <a:rPr lang="fr-CA" sz="2400" noProof="0" dirty="0">
                <a:solidFill>
                  <a:srgbClr val="000000"/>
                </a:solidFill>
                <a:latin typeface="Calibri (MS)"/>
                <a:ea typeface="Calibri (MS)"/>
                <a:cs typeface="Calibri (MS)"/>
                <a:sym typeface="Calibri (MS)"/>
              </a:rPr>
              <a:t>Adopter une perspective intersectionnelle permet aussi de voir que certaines personnes 2ELGBTQIA+ peuvent être davantage exposées à la discrimination ou à la violence, surtout lorsqu’elles se trouvent à l’intersection de plusieurs formes d’inégalités, </a:t>
            </a:r>
            <a:r>
              <a:rPr lang="fr-CA" sz="2400" dirty="0"/>
              <a:t> notamment les personnes 2ELGBTQIA+ racisées ou autochtones, qui peuvent vivre à la fois des discriminations liées à l’orientation sexuelle ou à l’identité de genre, mais aussi du racisme, les effets du colonialisme ou d’autres inégalités sociales. </a:t>
            </a:r>
            <a:br>
              <a:rPr lang="fr-CA" sz="2400" noProof="0" dirty="0">
                <a:solidFill>
                  <a:srgbClr val="000000"/>
                </a:solidFill>
                <a:latin typeface="Calibri (MS)"/>
                <a:ea typeface="Calibri (MS)"/>
                <a:cs typeface="Calibri (MS)"/>
                <a:sym typeface="Calibri (MS)"/>
              </a:rPr>
            </a:br>
            <a:endParaRPr lang="fr-CA" sz="2400" noProof="0" dirty="0">
              <a:solidFill>
                <a:srgbClr val="000000"/>
              </a:solidFill>
              <a:latin typeface="Calibri (MS)"/>
              <a:ea typeface="Calibri (MS)"/>
              <a:cs typeface="Calibri (MS)"/>
              <a:sym typeface="Calibri (MS)"/>
            </a:endParaRPr>
          </a:p>
          <a:p>
            <a:r>
              <a:rPr lang="fr-CA" sz="2400" dirty="0"/>
              <a:t>Ces dynamiques s’observent également dans certaines données plus larges sur la violence. Par exemple, au Canada, le nombre de crimes haineux déclarés par la police est passé de 2 646 en 2020 à 3 360 en 2021, soit une augmentation de 27 %, notamment en raison d’une hausse des crimes visant l’orientation sexuelle (+64 %).</a:t>
            </a:r>
          </a:p>
          <a:p>
            <a:r>
              <a:rPr lang="fr-CA" sz="2400" dirty="0"/>
              <a:t>Ces données montrent que les inégalités et les violences ne touchent pas tous les groupes de la même manière et que certaines personnes peuvent être plus vulnérables lorsqu’elles se trouvent à l’intersection de plusieurs formes de discrimination.</a:t>
            </a:r>
          </a:p>
          <a:p>
            <a:pPr algn="r">
              <a:lnSpc>
                <a:spcPts val="1977"/>
              </a:lnSpc>
              <a:spcBef>
                <a:spcPct val="0"/>
              </a:spcBef>
            </a:pPr>
            <a:endParaRPr lang="en-US" sz="2248" dirty="0">
              <a:solidFill>
                <a:srgbClr val="000000"/>
              </a:solidFill>
              <a:latin typeface="Calibri (MS)"/>
              <a:ea typeface="Calibri (MS)"/>
              <a:cs typeface="Calibri (MS)"/>
              <a:sym typeface="Calibri (MS)"/>
            </a:endParaRPr>
          </a:p>
          <a:p>
            <a:pPr algn="r">
              <a:lnSpc>
                <a:spcPts val="1737"/>
              </a:lnSpc>
              <a:spcBef>
                <a:spcPct val="0"/>
              </a:spcBef>
            </a:pPr>
            <a:r>
              <a:rPr lang="en-US" sz="1448" dirty="0">
                <a:solidFill>
                  <a:srgbClr val="000000"/>
                </a:solidFill>
                <a:latin typeface="Calibri (MS)"/>
                <a:ea typeface="Calibri (MS)"/>
                <a:cs typeface="Calibri (MS)"/>
                <a:sym typeface="Calibri (MS)"/>
              </a:rPr>
              <a:t>Sources : </a:t>
            </a:r>
            <a:r>
              <a:rPr lang="en-US" sz="1448" dirty="0">
                <a:solidFill>
                  <a:srgbClr val="000000"/>
                </a:solidFill>
                <a:latin typeface="Calibri (MS)"/>
                <a:ea typeface="Calibri (MS)"/>
                <a:cs typeface="Calibri (MS)"/>
                <a:sym typeface="Calibri (MS)"/>
                <a:hlinkClick r:id="rId12"/>
              </a:rPr>
              <a:t>www150.statcan.gc.ca/n1/daily-quotidien/230322/dq230322a-fra.pdf.</a:t>
            </a:r>
            <a:r>
              <a:rPr lang="en-US" sz="1448" dirty="0">
                <a:solidFill>
                  <a:srgbClr val="000000"/>
                </a:solidFill>
                <a:latin typeface="Calibri (MS)"/>
                <a:ea typeface="Calibri (MS)"/>
                <a:cs typeface="Calibri (MS)"/>
                <a:sym typeface="Calibri (MS)"/>
              </a:rPr>
              <a:t>  </a:t>
            </a:r>
          </a:p>
          <a:p>
            <a:pPr algn="r">
              <a:lnSpc>
                <a:spcPts val="1737"/>
              </a:lnSpc>
              <a:spcBef>
                <a:spcPct val="0"/>
              </a:spcBef>
            </a:pPr>
            <a:r>
              <a:rPr lang="en-US" sz="1448" dirty="0">
                <a:solidFill>
                  <a:srgbClr val="000000"/>
                </a:solidFill>
                <a:latin typeface="Calibri (MS)"/>
                <a:ea typeface="Calibri (MS)"/>
                <a:cs typeface="Calibri (MS)"/>
                <a:sym typeface="Calibri (MS)"/>
                <a:hlinkClick r:id="rId13"/>
              </a:rPr>
              <a:t>www.inspq.qc.ca/intimidation/personnes-de-la-diversite-sexuelle-et-de-genre</a:t>
            </a:r>
            <a:r>
              <a:rPr lang="en-US" sz="1448" dirty="0">
                <a:solidFill>
                  <a:srgbClr val="000000"/>
                </a:solidFill>
                <a:latin typeface="Calibri (MS)"/>
                <a:ea typeface="Calibri (MS)"/>
                <a:cs typeface="Calibri (MS)"/>
                <a:sym typeface="Calibri (MS)"/>
              </a:rPr>
              <a:t> </a:t>
            </a:r>
          </a:p>
        </p:txBody>
      </p:sp>
      <p:sp>
        <p:nvSpPr>
          <p:cNvPr id="15" name="Freeform 15"/>
          <p:cNvSpPr/>
          <p:nvPr>
            <p:custDataLst>
              <p:tags r:id="rId8"/>
            </p:custDataLst>
          </p:nvPr>
        </p:nvSpPr>
        <p:spPr>
          <a:xfrm>
            <a:off x="2219524" y="6883961"/>
            <a:ext cx="2071343" cy="2982300"/>
          </a:xfrm>
          <a:custGeom>
            <a:avLst/>
            <a:gdLst/>
            <a:ahLst/>
            <a:cxnLst/>
            <a:rect l="l" t="t" r="r" b="b"/>
            <a:pathLst>
              <a:path w="2071343" h="2982300">
                <a:moveTo>
                  <a:pt x="0" y="0"/>
                </a:moveTo>
                <a:lnTo>
                  <a:pt x="2071343" y="0"/>
                </a:lnTo>
                <a:lnTo>
                  <a:pt x="2071343" y="2982300"/>
                </a:lnTo>
                <a:lnTo>
                  <a:pt x="0" y="2982300"/>
                </a:lnTo>
                <a:lnTo>
                  <a:pt x="0" y="0"/>
                </a:lnTo>
                <a:close/>
              </a:path>
            </a:pathLst>
          </a:custGeom>
          <a:blipFill>
            <a:blip r:embed="rId14"/>
            <a:stretch>
              <a:fillRect/>
            </a:stretch>
          </a:blipFill>
        </p:spPr>
        <p:txBody>
          <a:bodyPr/>
          <a:lstStyle/>
          <a:p>
            <a:endParaRPr lang="fr-FR"/>
          </a:p>
        </p:txBody>
      </p:sp>
      <p:sp>
        <p:nvSpPr>
          <p:cNvPr id="16" name="ZoneTexte 15">
            <a:extLst>
              <a:ext uri="{FF2B5EF4-FFF2-40B4-BE49-F238E27FC236}">
                <a16:creationId xmlns:a16="http://schemas.microsoft.com/office/drawing/2014/main" id="{45309AE2-6DF0-8B32-0A53-DE942DDD0794}"/>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7</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E557E718-63DF-46FD-9EAF-D9A31DEC057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2E8989A-6641-665E-703A-2449CBDDA2FB}"/>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794754AF-50DA-DE21-0F7E-D0B842BEB26E}"/>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C2583838-9984-68FC-4216-1A585B4FBC6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CCD04359-BF94-1CD7-DA7D-157E732C4DF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3EE47CE0-5050-622B-92CC-5DF455EDDFD5}"/>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580BD9D7-A261-6EC8-16B9-73FF90F9B0B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B27B828-51BE-AFF2-0454-1DC93307D9D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4994284A-B26B-41BF-7074-8E375180F6D1}"/>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A3645186-DD63-B019-4D90-0F6FEFB29DD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CEBED3E1-E8E1-AE49-512C-EEEA40AB834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9AFC7487-E370-30A6-AEA9-13674E3F8E40}"/>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72F2E431-6057-D6B5-F769-D9AA972DDC3A}"/>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B2D38BF3-0010-10A4-0305-D2ADF16825B7}"/>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1D0584E7-5122-99AB-F45E-B8C1243658FF}"/>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4C0256A7-A559-3112-B182-5203116318A8}"/>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EA869CAF-E09C-8EA9-2549-A404688EE6F5}"/>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BD3E5518-0804-7599-C423-DA0D7E6A76F0}"/>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9FBF9A53-742F-C27C-000C-DD7E3E6CC927}"/>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32B55112-7076-ED27-D9A3-4D66F0CA96EE}"/>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DE9D303C-06BC-BB04-3A2A-8D0BC11F6022}"/>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52DA55F0-9467-34E7-5B91-DD8AF69AD9F7}"/>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6DBB4F86-EFB0-C0BA-06DA-5C72EA369415}"/>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42B01EE4-FA47-0FF8-1C42-29FA9224F0FC}"/>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6CB8DE52-CF4A-8B47-5FC4-6C52F1FD74B0}"/>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C035C3C7-22AC-F194-E0F9-E16D96B573A2}"/>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A4A78C35-98A7-8F9E-060D-E59D73B07046}"/>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FF090E78-9E88-6CE5-AE56-1131EF5EE86B}"/>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D94C27DC-A9AD-6A87-9D3F-2AF8FAE62B31}"/>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AA48FCC1-D262-F683-72AE-7D16D8B42B8D}"/>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DA4F8920-D59A-C798-0BD0-312CF76DCFFA}"/>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BBFAEC0A-8F81-18D1-630A-6A81A9125C6D}"/>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692FC227-83F3-C227-27EE-F1CE2364FC3E}"/>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8648500C-B490-4259-28F6-65CC2F5EDB19}"/>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AC542248-EFB4-8525-5A94-5E4CD3FE3E11}"/>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28E26AAB-A257-00D6-B3FB-383D350B03E8}"/>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6536960A-8BE4-6479-2AC8-046B7CE39B14}"/>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67982D98-27F0-910C-9D2D-45BA3BC2C262}"/>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E1F298B2-A801-925C-18F2-62DCAC3038F1}"/>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B4FB66CF-323E-7F8F-D9EF-76921FB02366}"/>
              </a:ext>
            </a:extLst>
          </p:cNvPr>
          <p:cNvSpPr txBox="1"/>
          <p:nvPr>
            <p:custDataLst>
              <p:tags r:id="rId12"/>
            </p:custDataLst>
          </p:nvPr>
        </p:nvSpPr>
        <p:spPr>
          <a:xfrm>
            <a:off x="16873244" y="124541"/>
            <a:ext cx="1876654" cy="461665"/>
          </a:xfrm>
          <a:prstGeom prst="rect">
            <a:avLst/>
          </a:prstGeom>
          <a:noFill/>
        </p:spPr>
        <p:txBody>
          <a:bodyPr wrap="square" rtlCol="0">
            <a:spAutoFit/>
          </a:bodyPr>
          <a:lstStyle/>
          <a:p>
            <a:r>
              <a:rPr lang="fr-CA" sz="2400" dirty="0"/>
              <a:t>Mythe 7</a:t>
            </a:r>
          </a:p>
        </p:txBody>
      </p:sp>
    </p:spTree>
    <p:extLst>
      <p:ext uri="{BB962C8B-B14F-4D97-AF65-F5344CB8AC3E}">
        <p14:creationId xmlns:p14="http://schemas.microsoft.com/office/powerpoint/2010/main" val="15702831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840215"/>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8</a:t>
            </a:r>
          </a:p>
        </p:txBody>
      </p:sp>
      <p:sp>
        <p:nvSpPr>
          <p:cNvPr id="35" name="TextBox 35"/>
          <p:cNvSpPr txBox="1"/>
          <p:nvPr>
            <p:custDataLst>
              <p:tags r:id="rId12"/>
            </p:custDataLst>
          </p:nvPr>
        </p:nvSpPr>
        <p:spPr>
          <a:xfrm>
            <a:off x="5501600" y="5143791"/>
            <a:ext cx="6823831" cy="1108709"/>
          </a:xfrm>
          <a:prstGeom prst="rect">
            <a:avLst/>
          </a:prstGeom>
        </p:spPr>
        <p:txBody>
          <a:bodyPr lIns="0" tIns="0" rIns="0" bIns="0" rtlCol="0" anchor="t">
            <a:spAutoFit/>
          </a:bodyPr>
          <a:lstStyle/>
          <a:p>
            <a:pPr algn="ctr">
              <a:lnSpc>
                <a:spcPts val="2940"/>
              </a:lnSpc>
            </a:pPr>
            <a:r>
              <a:rPr lang="en-US" sz="2100" dirty="0">
                <a:solidFill>
                  <a:srgbClr val="FFFFFF"/>
                </a:solidFill>
                <a:latin typeface="Cloud Soft"/>
                <a:ea typeface="Cloud Soft"/>
                <a:cs typeface="Cloud Soft"/>
                <a:sym typeface="Cloud Soft"/>
              </a:rPr>
              <a:t>« Au Québec on est un </a:t>
            </a:r>
            <a:r>
              <a:rPr lang="en-US" sz="2100" dirty="0" err="1">
                <a:solidFill>
                  <a:srgbClr val="FFFFFF"/>
                </a:solidFill>
                <a:latin typeface="Cloud Soft"/>
                <a:ea typeface="Cloud Soft"/>
                <a:cs typeface="Cloud Soft"/>
                <a:sym typeface="Cloud Soft"/>
              </a:rPr>
              <a:t>modèle</a:t>
            </a:r>
            <a:r>
              <a:rPr lang="en-US" sz="2100" dirty="0">
                <a:solidFill>
                  <a:srgbClr val="FFFFFF"/>
                </a:solidFill>
                <a:latin typeface="Cloud Soft"/>
                <a:ea typeface="Cloud Soft"/>
                <a:cs typeface="Cloud Soft"/>
                <a:sym typeface="Cloud Soft"/>
              </a:rPr>
              <a:t> de </a:t>
            </a:r>
            <a:r>
              <a:rPr lang="en-US" sz="2100" dirty="0" err="1">
                <a:solidFill>
                  <a:srgbClr val="FFFFFF"/>
                </a:solidFill>
                <a:latin typeface="Cloud Soft"/>
                <a:ea typeface="Cloud Soft"/>
                <a:cs typeface="Cloud Soft"/>
                <a:sym typeface="Cloud Soft"/>
              </a:rPr>
              <a:t>féminisme</a:t>
            </a:r>
            <a:r>
              <a:rPr lang="en-US" sz="2100" dirty="0">
                <a:solidFill>
                  <a:srgbClr val="FFFFFF"/>
                </a:solidFill>
                <a:latin typeface="Cloud Soft"/>
                <a:ea typeface="Cloud Soft"/>
                <a:cs typeface="Cloud Soft"/>
                <a:sym typeface="Cloud Soft"/>
              </a:rPr>
              <a:t>, </a:t>
            </a:r>
            <a:r>
              <a:rPr lang="en-US" sz="2100" dirty="0" err="1">
                <a:solidFill>
                  <a:srgbClr val="FFFFFF"/>
                </a:solidFill>
                <a:latin typeface="Cloud Soft"/>
                <a:ea typeface="Cloud Soft"/>
                <a:cs typeface="Cloud Soft"/>
                <a:sym typeface="Cloud Soft"/>
              </a:rPr>
              <a:t>ailleurs</a:t>
            </a:r>
            <a:r>
              <a:rPr lang="en-US" sz="2100" dirty="0">
                <a:solidFill>
                  <a:srgbClr val="FFFFFF"/>
                </a:solidFill>
                <a:latin typeface="Cloud Soft"/>
                <a:ea typeface="Cloud Soft"/>
                <a:cs typeface="Cloud Soft"/>
                <a:sym typeface="Cloud Soft"/>
              </a:rPr>
              <a:t> dans le monde </a:t>
            </a:r>
            <a:r>
              <a:rPr lang="en-US" sz="2100" dirty="0" err="1">
                <a:solidFill>
                  <a:srgbClr val="FFFFFF"/>
                </a:solidFill>
                <a:latin typeface="Cloud Soft"/>
                <a:ea typeface="Cloud Soft"/>
                <a:cs typeface="Cloud Soft"/>
                <a:sym typeface="Cloud Soft"/>
              </a:rPr>
              <a:t>ils</a:t>
            </a:r>
            <a:r>
              <a:rPr lang="en-US" sz="2100" dirty="0">
                <a:solidFill>
                  <a:srgbClr val="FFFFFF"/>
                </a:solidFill>
                <a:latin typeface="Cloud Soft"/>
                <a:ea typeface="Cloud Soft"/>
                <a:cs typeface="Cloud Soft"/>
                <a:sym typeface="Cloud Soft"/>
              </a:rPr>
              <a:t> </a:t>
            </a:r>
            <a:r>
              <a:rPr lang="en-US" sz="2100" dirty="0" err="1">
                <a:solidFill>
                  <a:srgbClr val="FFFFFF"/>
                </a:solidFill>
                <a:latin typeface="Cloud Soft"/>
                <a:ea typeface="Cloud Soft"/>
                <a:cs typeface="Cloud Soft"/>
                <a:sym typeface="Cloud Soft"/>
              </a:rPr>
              <a:t>devraient</a:t>
            </a:r>
            <a:r>
              <a:rPr lang="en-US" sz="2100" dirty="0">
                <a:solidFill>
                  <a:srgbClr val="FFFFFF"/>
                </a:solidFill>
                <a:latin typeface="Cloud Soft"/>
                <a:ea typeface="Cloud Soft"/>
                <a:cs typeface="Cloud Soft"/>
                <a:sym typeface="Cloud Soft"/>
              </a:rPr>
              <a:t> prendre </a:t>
            </a:r>
            <a:r>
              <a:rPr lang="en-US" sz="2100" dirty="0" err="1">
                <a:solidFill>
                  <a:srgbClr val="FFFFFF"/>
                </a:solidFill>
                <a:latin typeface="Cloud Soft"/>
                <a:ea typeface="Cloud Soft"/>
                <a:cs typeface="Cloud Soft"/>
                <a:sym typeface="Cloud Soft"/>
              </a:rPr>
              <a:t>exemple</a:t>
            </a:r>
            <a:r>
              <a:rPr lang="en-US" sz="2100" dirty="0">
                <a:solidFill>
                  <a:srgbClr val="FFFFFF"/>
                </a:solidFill>
                <a:latin typeface="Cloud Soft"/>
                <a:ea typeface="Cloud Soft"/>
                <a:cs typeface="Cloud Soft"/>
                <a:sym typeface="Cloud Soft"/>
              </a:rPr>
              <a:t>. »</a:t>
            </a:r>
          </a:p>
          <a:p>
            <a:pPr algn="ctr">
              <a:lnSpc>
                <a:spcPts val="2940"/>
              </a:lnSpc>
            </a:pPr>
            <a:endParaRPr lang="en-US" sz="2100" dirty="0">
              <a:solidFill>
                <a:srgbClr val="FFFFFF"/>
              </a:solidFill>
              <a:latin typeface="Cloud Soft"/>
              <a:ea typeface="Cloud Soft"/>
              <a:cs typeface="Cloud Soft"/>
              <a:sym typeface="Cloud Soft"/>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15468600" y="8039100"/>
            <a:ext cx="2283727" cy="2026617"/>
          </a:xfrm>
          <a:custGeom>
            <a:avLst/>
            <a:gdLst/>
            <a:ahLst/>
            <a:cxnLst/>
            <a:rect l="l" t="t" r="r" b="b"/>
            <a:pathLst>
              <a:path w="1877492" h="1699130">
                <a:moveTo>
                  <a:pt x="0" y="0"/>
                </a:moveTo>
                <a:lnTo>
                  <a:pt x="1877492" y="0"/>
                </a:lnTo>
                <a:lnTo>
                  <a:pt x="1877492" y="1699130"/>
                </a:lnTo>
                <a:lnTo>
                  <a:pt x="0" y="1699130"/>
                </a:lnTo>
                <a:lnTo>
                  <a:pt x="0" y="0"/>
                </a:lnTo>
                <a:close/>
              </a:path>
            </a:pathLst>
          </a:custGeom>
          <a:blipFill>
            <a:blip r:embed="rId13"/>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4" name="Group 4"/>
          <p:cNvGrpSpPr/>
          <p:nvPr>
            <p:custDataLst>
              <p:tags r:id="rId3"/>
            </p:custDataLst>
          </p:nvPr>
        </p:nvGrpSpPr>
        <p:grpSpPr>
          <a:xfrm>
            <a:off x="74243"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74243"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74243"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3" name="Freeform 13"/>
          <p:cNvSpPr/>
          <p:nvPr>
            <p:custDataLst>
              <p:tags r:id="rId6"/>
            </p:custDataLst>
          </p:nvPr>
        </p:nvSpPr>
        <p:spPr>
          <a:xfrm>
            <a:off x="772933" y="7403315"/>
            <a:ext cx="2883685" cy="2883685"/>
          </a:xfrm>
          <a:custGeom>
            <a:avLst/>
            <a:gdLst/>
            <a:ahLst/>
            <a:cxnLst/>
            <a:rect l="l" t="t" r="r" b="b"/>
            <a:pathLst>
              <a:path w="2883685" h="2883685">
                <a:moveTo>
                  <a:pt x="0" y="0"/>
                </a:moveTo>
                <a:lnTo>
                  <a:pt x="2883685" y="0"/>
                </a:lnTo>
                <a:lnTo>
                  <a:pt x="2883685" y="2883685"/>
                </a:lnTo>
                <a:lnTo>
                  <a:pt x="0" y="2883685"/>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a:p>
        </p:txBody>
      </p:sp>
      <p:sp>
        <p:nvSpPr>
          <p:cNvPr id="14" name="TextBox 14"/>
          <p:cNvSpPr txBox="1"/>
          <p:nvPr>
            <p:custDataLst>
              <p:tags r:id="rId7"/>
            </p:custDataLst>
          </p:nvPr>
        </p:nvSpPr>
        <p:spPr>
          <a:xfrm>
            <a:off x="1028699" y="195624"/>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sp>
        <p:nvSpPr>
          <p:cNvPr id="15" name="TextBox 15"/>
          <p:cNvSpPr txBox="1"/>
          <p:nvPr>
            <p:custDataLst>
              <p:tags r:id="rId8"/>
            </p:custDataLst>
          </p:nvPr>
        </p:nvSpPr>
        <p:spPr>
          <a:xfrm>
            <a:off x="833073" y="1262314"/>
            <a:ext cx="17310878" cy="4446730"/>
          </a:xfrm>
          <a:prstGeom prst="rect">
            <a:avLst/>
          </a:prstGeom>
        </p:spPr>
        <p:txBody>
          <a:bodyPr lIns="0" tIns="0" rIns="0" bIns="0" rtlCol="0" anchor="t">
            <a:spAutoFit/>
          </a:bodyPr>
          <a:lstStyle/>
          <a:p>
            <a:pPr algn="l">
              <a:lnSpc>
                <a:spcPts val="2851"/>
              </a:lnSpc>
            </a:pPr>
            <a:r>
              <a:rPr lang="fr-CA" noProof="0" dirty="0">
                <a:solidFill>
                  <a:srgbClr val="000000"/>
                </a:solidFill>
                <a:ea typeface="Calibri (MS)"/>
                <a:cs typeface="Calibri (MS)"/>
                <a:sym typeface="Calibri (MS)"/>
              </a:rPr>
              <a:t>Le Québec a connu d’importantes avancées féministes : droit à l’avortement, accès aux études et aux professions, lois contre la discrimination, réseaux de maisons d’hébergement, politiques familiales, etc. Ces progrès peuvent amener certaines personnes à y voir le signe d’un modèle de réussite et donc à en déduire une forme de supériorité morale, et encourager l’idée que le modèle québécois serait un standard universel du féminisme.</a:t>
            </a:r>
          </a:p>
          <a:p>
            <a:pPr algn="l">
              <a:lnSpc>
                <a:spcPts val="2851"/>
              </a:lnSpc>
            </a:pPr>
            <a:endParaRPr lang="fr-CA" noProof="0" dirty="0">
              <a:solidFill>
                <a:srgbClr val="000000"/>
              </a:solidFill>
              <a:ea typeface="Calibri (MS)"/>
              <a:cs typeface="Calibri (MS)"/>
              <a:sym typeface="Calibri (MS)"/>
            </a:endParaRPr>
          </a:p>
          <a:p>
            <a:pPr algn="l">
              <a:lnSpc>
                <a:spcPts val="2851"/>
              </a:lnSpc>
            </a:pPr>
            <a:r>
              <a:rPr lang="fr-CA" noProof="0" dirty="0">
                <a:solidFill>
                  <a:srgbClr val="000000"/>
                </a:solidFill>
                <a:ea typeface="Calibri (MS)"/>
                <a:cs typeface="Calibri (MS)"/>
                <a:sym typeface="Calibri (MS)"/>
              </a:rPr>
              <a:t>Toutefois, il serait réducteur de penser qu’il n’existe qu’un seul féminisme, alors qu’il existe une diversité de féminismes, influencés par des contextes culturels, sociaux, économiques et historiques différents. Penser que le modèle québécois serait le standard universel du féminisme et celui qu’il faudrait reproduire partout peut invisibiliser les luttes et les réalités vécues dans d’autres contextes, et surtout des avancées et victoires inspirantes aux quatre coins du monde. De plus, bien que l’on puisse reconnaître et souligner les avancées féministes réalisées au Québec, il est important de rappeler que ces progrès ne signifient pas que l’égalité est pleinement atteinte. Le Québec connaît encore des angles morts et des inégalités persistantes. D’ailleurs, selon le Forum économique mondial, aucun pays au monde n’a encore atteint une égalité complète entre les genres, même ceux qui figurent parmi les mieux classés en matière d’égalité.</a:t>
            </a:r>
          </a:p>
          <a:p>
            <a:pPr algn="l">
              <a:lnSpc>
                <a:spcPts val="2415"/>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a:p>
            <a:pPr algn="l">
              <a:lnSpc>
                <a:spcPts val="1593"/>
              </a:lnSpc>
            </a:pPr>
            <a:endParaRPr lang="en-US" dirty="0">
              <a:solidFill>
                <a:srgbClr val="000000"/>
              </a:solidFill>
              <a:ea typeface="Calibri (MS)"/>
              <a:cs typeface="Calibri (MS)"/>
              <a:sym typeface="Calibri (MS)"/>
            </a:endParaRPr>
          </a:p>
        </p:txBody>
      </p:sp>
      <p:sp>
        <p:nvSpPr>
          <p:cNvPr id="16" name="TextBox 16"/>
          <p:cNvSpPr txBox="1"/>
          <p:nvPr>
            <p:custDataLst>
              <p:tags r:id="rId9"/>
            </p:custDataLst>
          </p:nvPr>
        </p:nvSpPr>
        <p:spPr>
          <a:xfrm>
            <a:off x="833073" y="5269321"/>
            <a:ext cx="17033106" cy="3783087"/>
          </a:xfrm>
          <a:prstGeom prst="rect">
            <a:avLst/>
          </a:prstGeom>
        </p:spPr>
        <p:txBody>
          <a:bodyPr wrap="square" lIns="0" tIns="0" rIns="0" bIns="0" rtlCol="0" anchor="t">
            <a:spAutoFit/>
          </a:bodyPr>
          <a:lstStyle/>
          <a:p>
            <a:pPr algn="just">
              <a:lnSpc>
                <a:spcPts val="2760"/>
              </a:lnSpc>
            </a:pPr>
            <a:r>
              <a:rPr lang="fr-CA" noProof="0" dirty="0">
                <a:solidFill>
                  <a:srgbClr val="000000"/>
                </a:solidFill>
                <a:ea typeface="Calibri (MS)"/>
                <a:cs typeface="Calibri (MS)"/>
                <a:sym typeface="Calibri (MS)"/>
              </a:rPr>
              <a:t>En analysant les réalités à partir de nos propres repères et en comparant constamment les sociétés selon ces critères, on peut en venir à croire que ce parcours représente la norme à suivre.</a:t>
            </a:r>
          </a:p>
          <a:p>
            <a:pPr algn="just">
              <a:lnSpc>
                <a:spcPts val="2760"/>
              </a:lnSpc>
            </a:pPr>
            <a:r>
              <a:rPr lang="fr-CA" noProof="0" dirty="0">
                <a:solidFill>
                  <a:srgbClr val="000000"/>
                </a:solidFill>
                <a:ea typeface="Calibri (MS)"/>
                <a:cs typeface="Calibri (MS)"/>
                <a:sym typeface="Calibri (MS)"/>
              </a:rPr>
              <a:t>Or les réalités varient grandement d’une société à l’autre : les conditions de vie, les structures de pouvoir et les formes de discrimination ne sont pas les mêmes partout. Les stratégies féministes s’adaptent à ces contextes, puisqu’elles répondent à des enjeux spécifiques.</a:t>
            </a:r>
          </a:p>
          <a:p>
            <a:pPr algn="just">
              <a:lnSpc>
                <a:spcPts val="3479"/>
              </a:lnSpc>
            </a:pPr>
            <a:endParaRPr lang="en-US" dirty="0">
              <a:solidFill>
                <a:srgbClr val="000000"/>
              </a:solidFill>
              <a:ea typeface="Calibri (MS)"/>
              <a:cs typeface="Calibri (MS)"/>
              <a:sym typeface="Calibri (MS)"/>
            </a:endParaRPr>
          </a:p>
          <a:p>
            <a:pPr algn="just">
              <a:lnSpc>
                <a:spcPts val="3479"/>
              </a:lnSpc>
            </a:pPr>
            <a:endParaRPr lang="en-US" dirty="0">
              <a:solidFill>
                <a:srgbClr val="000000"/>
              </a:solidFill>
              <a:ea typeface="Calibri (MS)"/>
              <a:cs typeface="Calibri (MS)"/>
              <a:sym typeface="Calibri (MS)"/>
            </a:endParaRPr>
          </a:p>
          <a:p>
            <a:pPr algn="just">
              <a:lnSpc>
                <a:spcPts val="3479"/>
              </a:lnSpc>
            </a:pPr>
            <a:endParaRPr lang="en-US" dirty="0">
              <a:solidFill>
                <a:srgbClr val="000000"/>
              </a:solidFill>
              <a:ea typeface="Calibri (MS)"/>
              <a:cs typeface="Calibri (MS)"/>
              <a:sym typeface="Calibri (MS)"/>
            </a:endParaRPr>
          </a:p>
          <a:p>
            <a:pPr algn="just">
              <a:lnSpc>
                <a:spcPts val="2553"/>
              </a:lnSpc>
            </a:pPr>
            <a:endParaRPr lang="en-US" dirty="0">
              <a:solidFill>
                <a:srgbClr val="000000"/>
              </a:solidFill>
              <a:ea typeface="Calibri (MS)"/>
              <a:cs typeface="Calibri (MS)"/>
              <a:sym typeface="Calibri (MS)"/>
            </a:endParaRPr>
          </a:p>
          <a:p>
            <a:pPr algn="just">
              <a:lnSpc>
                <a:spcPts val="2553"/>
              </a:lnSpc>
            </a:pPr>
            <a:endParaRPr lang="en-US" dirty="0">
              <a:solidFill>
                <a:srgbClr val="000000"/>
              </a:solidFill>
              <a:ea typeface="Calibri (MS)"/>
              <a:cs typeface="Calibri (MS)"/>
              <a:sym typeface="Calibri (MS)"/>
            </a:endParaRPr>
          </a:p>
          <a:p>
            <a:pPr algn="just">
              <a:lnSpc>
                <a:spcPts val="2553"/>
              </a:lnSpc>
            </a:pPr>
            <a:endParaRPr lang="en-US" dirty="0">
              <a:solidFill>
                <a:srgbClr val="000000"/>
              </a:solidFill>
              <a:ea typeface="Calibri (MS)"/>
              <a:cs typeface="Calibri (MS)"/>
              <a:sym typeface="Calibri (MS)"/>
            </a:endParaRPr>
          </a:p>
        </p:txBody>
      </p:sp>
      <p:sp>
        <p:nvSpPr>
          <p:cNvPr id="17" name="ZoneTexte 16">
            <a:extLst>
              <a:ext uri="{FF2B5EF4-FFF2-40B4-BE49-F238E27FC236}">
                <a16:creationId xmlns:a16="http://schemas.microsoft.com/office/drawing/2014/main" id="{CF59CC3A-B6F5-D067-B9EF-6B7F15AF5D0E}"/>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1950301" y="1319464"/>
            <a:ext cx="15012692" cy="8298889"/>
            <a:chOff x="0" y="0"/>
            <a:chExt cx="3953960" cy="2302145"/>
          </a:xfrm>
        </p:grpSpPr>
        <p:sp>
          <p:nvSpPr>
            <p:cNvPr id="27" name="Freeform 27"/>
            <p:cNvSpPr/>
            <p:nvPr/>
          </p:nvSpPr>
          <p:spPr>
            <a:xfrm>
              <a:off x="0" y="0"/>
              <a:ext cx="3953960" cy="2302145"/>
            </a:xfrm>
            <a:custGeom>
              <a:avLst/>
              <a:gdLst/>
              <a:ahLst/>
              <a:cxnLst/>
              <a:rect l="l" t="t" r="r" b="b"/>
              <a:pathLst>
                <a:path w="3953960" h="2302145">
                  <a:moveTo>
                    <a:pt x="6188" y="0"/>
                  </a:moveTo>
                  <a:lnTo>
                    <a:pt x="3947771" y="0"/>
                  </a:lnTo>
                  <a:cubicBezTo>
                    <a:pt x="3951189" y="0"/>
                    <a:pt x="3953960" y="2771"/>
                    <a:pt x="3953960" y="6188"/>
                  </a:cubicBezTo>
                  <a:lnTo>
                    <a:pt x="3953960" y="2295957"/>
                  </a:lnTo>
                  <a:cubicBezTo>
                    <a:pt x="3953960" y="2299374"/>
                    <a:pt x="3951189" y="2302145"/>
                    <a:pt x="3947771" y="2302145"/>
                  </a:cubicBezTo>
                  <a:lnTo>
                    <a:pt x="6188" y="2302145"/>
                  </a:lnTo>
                  <a:cubicBezTo>
                    <a:pt x="2771" y="2302145"/>
                    <a:pt x="0" y="2299374"/>
                    <a:pt x="0" y="2295957"/>
                  </a:cubicBezTo>
                  <a:lnTo>
                    <a:pt x="0" y="6188"/>
                  </a:lnTo>
                  <a:cubicBezTo>
                    <a:pt x="0" y="2771"/>
                    <a:pt x="2771" y="0"/>
                    <a:pt x="6188"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953960" cy="2311670"/>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4129581">
            <a:off x="5492371" y="398718"/>
            <a:ext cx="1432359" cy="1372461"/>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30" name="TextBox 30"/>
          <p:cNvSpPr txBox="1"/>
          <p:nvPr>
            <p:custDataLst>
              <p:tags r:id="rId7"/>
            </p:custDataLst>
          </p:nvPr>
        </p:nvSpPr>
        <p:spPr>
          <a:xfrm>
            <a:off x="2525134" y="2122830"/>
            <a:ext cx="13589605" cy="7308732"/>
          </a:xfrm>
          <a:prstGeom prst="rect">
            <a:avLst/>
          </a:prstGeom>
        </p:spPr>
        <p:txBody>
          <a:bodyPr lIns="0" tIns="0" rIns="0" bIns="0" rtlCol="0" anchor="t">
            <a:spAutoFit/>
          </a:bodyPr>
          <a:lstStyle/>
          <a:p>
            <a:pPr algn="l">
              <a:lnSpc>
                <a:spcPts val="2587"/>
              </a:lnSpc>
            </a:pPr>
            <a:r>
              <a:rPr lang="fr-CA" sz="2156" noProof="0" dirty="0">
                <a:solidFill>
                  <a:srgbClr val="FFFFFF"/>
                </a:solidFill>
                <a:latin typeface="Calibri (MS)"/>
                <a:ea typeface="Calibri (MS)"/>
                <a:cs typeface="Calibri (MS)"/>
                <a:sym typeface="Calibri (MS)"/>
              </a:rPr>
              <a:t>« Avant ce qu’on appelle aujourd’hui le « féminisme occidental », associé aux sociétés européennes et nord-américaines modernes, plusieurs sociétés autochtones pratiquaient des systèmes matriarcaux ou matrilinéaires. Cela signifie que l’appartenance au clan, l’héritage et une partie du pouvoir décisionnel se transmettaient par la lignée maternelle.</a:t>
            </a:r>
          </a:p>
          <a:p>
            <a:pPr algn="l">
              <a:lnSpc>
                <a:spcPts val="2587"/>
              </a:lnSpc>
            </a:pPr>
            <a:r>
              <a:rPr lang="fr-CA" sz="2156" noProof="0" dirty="0">
                <a:solidFill>
                  <a:srgbClr val="FFFFFF"/>
                </a:solidFill>
                <a:latin typeface="Calibri (MS)"/>
                <a:ea typeface="Calibri (MS)"/>
                <a:cs typeface="Calibri (MS)"/>
                <a:sym typeface="Calibri (MS)"/>
              </a:rPr>
              <a:t>Chez les Lakotas, par exemple, les « </a:t>
            </a:r>
            <a:r>
              <a:rPr lang="fr-CA" sz="2156" noProof="0" dirty="0" err="1">
                <a:solidFill>
                  <a:srgbClr val="FFFFFF"/>
                </a:solidFill>
                <a:latin typeface="Calibri (MS)"/>
                <a:ea typeface="Calibri (MS)"/>
                <a:cs typeface="Calibri (MS)"/>
                <a:sym typeface="Calibri (MS)"/>
              </a:rPr>
              <a:t>wincincala</a:t>
            </a:r>
            <a:r>
              <a:rPr lang="fr-CA" sz="2156" noProof="0" dirty="0">
                <a:solidFill>
                  <a:srgbClr val="FFFFFF"/>
                </a:solidFill>
                <a:latin typeface="Calibri (MS)"/>
                <a:ea typeface="Calibri (MS)"/>
                <a:cs typeface="Calibri (MS)"/>
                <a:sym typeface="Calibri (MS)"/>
              </a:rPr>
              <a:t> </a:t>
            </a:r>
            <a:r>
              <a:rPr lang="fr-CA" sz="2156" noProof="0" dirty="0" err="1">
                <a:solidFill>
                  <a:srgbClr val="FFFFFF"/>
                </a:solidFill>
                <a:latin typeface="Calibri (MS)"/>
                <a:ea typeface="Calibri (MS)"/>
                <a:cs typeface="Calibri (MS)"/>
                <a:sym typeface="Calibri (MS)"/>
              </a:rPr>
              <a:t>ki</a:t>
            </a:r>
            <a:r>
              <a:rPr lang="fr-CA" sz="2156" noProof="0" dirty="0">
                <a:solidFill>
                  <a:srgbClr val="FFFFFF"/>
                </a:solidFill>
                <a:latin typeface="Calibri (MS)"/>
                <a:ea typeface="Calibri (MS)"/>
                <a:cs typeface="Calibri (MS)"/>
                <a:sym typeface="Calibri (MS)"/>
              </a:rPr>
              <a:t> » (les jeunes filles) grandissaient avec la conviction qu’elles étaient sacrées. Cette croyance, intégrée dès l’enfance, influençait leur manière d’habiter le monde. En grandissant, elles devenaient des membres fortes et confiantes de leur communauté. Le monde a changé avec la colonisation, et les femmes lakotas ont dû s’adapter à ces bouleversements.</a:t>
            </a:r>
          </a:p>
          <a:p>
            <a:pPr algn="l">
              <a:lnSpc>
                <a:spcPts val="2587"/>
              </a:lnSpc>
            </a:pPr>
            <a:r>
              <a:rPr lang="fr-CA" sz="2156" noProof="0" dirty="0">
                <a:solidFill>
                  <a:srgbClr val="FFFFFF"/>
                </a:solidFill>
                <a:latin typeface="Calibri (MS)"/>
                <a:ea typeface="Calibri (MS)"/>
                <a:cs typeface="Calibri (MS)"/>
                <a:sym typeface="Calibri (MS)"/>
              </a:rPr>
              <a:t>De même, en </a:t>
            </a:r>
            <a:r>
              <a:rPr lang="fr-CA" sz="2156" noProof="0" dirty="0" err="1">
                <a:solidFill>
                  <a:srgbClr val="FFFFFF"/>
                </a:solidFill>
                <a:latin typeface="Calibri (MS)"/>
                <a:ea typeface="Calibri (MS)"/>
                <a:cs typeface="Calibri (MS)"/>
                <a:sym typeface="Calibri (MS)"/>
              </a:rPr>
              <a:t>anishinaabemowin</a:t>
            </a:r>
            <a:r>
              <a:rPr lang="fr-CA" sz="2156" noProof="0" dirty="0">
                <a:solidFill>
                  <a:srgbClr val="FFFFFF"/>
                </a:solidFill>
                <a:latin typeface="Calibri (MS)"/>
                <a:ea typeface="Calibri (MS)"/>
                <a:cs typeface="Calibri (MS)"/>
                <a:sym typeface="Calibri (MS)"/>
              </a:rPr>
              <a:t> (langue </a:t>
            </a:r>
            <a:r>
              <a:rPr lang="fr-CA" sz="2156" noProof="0" dirty="0" err="1">
                <a:solidFill>
                  <a:srgbClr val="FFFFFF"/>
                </a:solidFill>
                <a:latin typeface="Calibri (MS)"/>
                <a:ea typeface="Calibri (MS)"/>
                <a:cs typeface="Calibri (MS)"/>
                <a:sym typeface="Calibri (MS)"/>
              </a:rPr>
              <a:t>ojibwée</a:t>
            </a:r>
            <a:r>
              <a:rPr lang="fr-CA" sz="2156" noProof="0" dirty="0">
                <a:solidFill>
                  <a:srgbClr val="FFFFFF"/>
                </a:solidFill>
                <a:latin typeface="Calibri (MS)"/>
                <a:ea typeface="Calibri (MS)"/>
                <a:cs typeface="Calibri (MS)"/>
                <a:sym typeface="Calibri (MS)"/>
              </a:rPr>
              <a:t>), le mot « </a:t>
            </a:r>
            <a:r>
              <a:rPr lang="fr-CA" sz="2156" noProof="0" dirty="0" err="1">
                <a:solidFill>
                  <a:srgbClr val="FFFFFF"/>
                </a:solidFill>
                <a:latin typeface="Calibri (MS)"/>
                <a:ea typeface="Calibri (MS)"/>
                <a:cs typeface="Calibri (MS)"/>
                <a:sym typeface="Calibri (MS)"/>
              </a:rPr>
              <a:t>mindimooyenh</a:t>
            </a:r>
            <a:r>
              <a:rPr lang="fr-CA" sz="2156" noProof="0" dirty="0">
                <a:solidFill>
                  <a:srgbClr val="FFFFFF"/>
                </a:solidFill>
                <a:latin typeface="Calibri (MS)"/>
                <a:ea typeface="Calibri (MS)"/>
                <a:cs typeface="Calibri (MS)"/>
                <a:sym typeface="Calibri (MS)"/>
              </a:rPr>
              <a:t> » désigne une femme âgée, mais renvoie aussi à l’idée de leader, de cheffe de clan ou de gardienne des savoirs — celle qui tient la communauté ensemble.</a:t>
            </a:r>
          </a:p>
          <a:p>
            <a:pPr algn="l">
              <a:lnSpc>
                <a:spcPts val="2587"/>
              </a:lnSpc>
            </a:pPr>
            <a:r>
              <a:rPr lang="fr-CA" sz="2156" noProof="0" dirty="0">
                <a:solidFill>
                  <a:srgbClr val="FFFFFF"/>
                </a:solidFill>
                <a:latin typeface="Calibri (MS)"/>
                <a:ea typeface="Calibri (MS)"/>
                <a:cs typeface="Calibri (MS)"/>
                <a:sym typeface="Calibri (MS)"/>
              </a:rPr>
              <a:t>Dans plusieurs nations autochtones, les femmes occupent ainsi des rôles politiques, économiques et spirituels centraux. Elles sont encore aujourd’hui gardiennes du territoire, diplomates, guérisseuses et </a:t>
            </a:r>
            <a:r>
              <a:rPr lang="fr-CA" sz="2156" noProof="0" dirty="0" err="1">
                <a:solidFill>
                  <a:srgbClr val="FFFFFF"/>
                </a:solidFill>
                <a:latin typeface="Calibri (MS)"/>
                <a:ea typeface="Calibri (MS)"/>
                <a:cs typeface="Calibri (MS)"/>
                <a:sym typeface="Calibri (MS)"/>
              </a:rPr>
              <a:t>sages-femmes</a:t>
            </a:r>
            <a:r>
              <a:rPr lang="fr-CA" sz="2156" noProof="0" dirty="0">
                <a:solidFill>
                  <a:srgbClr val="FFFFFF"/>
                </a:solidFill>
                <a:latin typeface="Calibri (MS)"/>
                <a:ea typeface="Calibri (MS)"/>
                <a:cs typeface="Calibri (MS)"/>
                <a:sym typeface="Calibri (MS)"/>
              </a:rPr>
              <a:t> – et ce, depuis des temps immémoriaux.</a:t>
            </a:r>
          </a:p>
          <a:p>
            <a:pPr algn="l">
              <a:lnSpc>
                <a:spcPts val="2587"/>
              </a:lnSpc>
            </a:pPr>
            <a:r>
              <a:rPr lang="fr-CA" sz="2156" noProof="0" dirty="0">
                <a:solidFill>
                  <a:srgbClr val="FFFFFF"/>
                </a:solidFill>
                <a:latin typeface="Calibri (MS)"/>
                <a:ea typeface="Calibri (MS)"/>
                <a:cs typeface="Calibri (MS)"/>
                <a:sym typeface="Calibri (MS)"/>
              </a:rPr>
              <a:t>La colonisation a cherché à affaiblir ces structures en imposant des modèles patriarcaux qui ont marginalisé les femmes autochtones et les personnes bispirituelles, tout en valorisant la domination masculine.</a:t>
            </a:r>
          </a:p>
          <a:p>
            <a:pPr>
              <a:lnSpc>
                <a:spcPts val="2587"/>
              </a:lnSpc>
            </a:pPr>
            <a:r>
              <a:rPr lang="fr-CA" sz="2156" noProof="0" dirty="0">
                <a:solidFill>
                  <a:srgbClr val="FFFFFF"/>
                </a:solidFill>
                <a:latin typeface="Calibri (MS)"/>
                <a:ea typeface="Calibri (MS)"/>
                <a:cs typeface="Calibri (MS)"/>
                <a:sym typeface="Calibri (MS)"/>
              </a:rPr>
              <a:t>Malgré cela</a:t>
            </a:r>
            <a:r>
              <a:rPr lang="fr-CA" sz="2156" dirty="0">
                <a:solidFill>
                  <a:srgbClr val="FFFFFF"/>
                </a:solidFill>
                <a:latin typeface="Calibri (MS)"/>
                <a:ea typeface="Calibri (MS)"/>
                <a:cs typeface="Calibri (MS)"/>
                <a:sym typeface="Calibri (MS)"/>
              </a:rPr>
              <a:t>, les pratiques et les </a:t>
            </a:r>
            <a:r>
              <a:rPr lang="fr-CA" sz="2156" noProof="0" dirty="0">
                <a:solidFill>
                  <a:srgbClr val="FFFFFF"/>
                </a:solidFill>
                <a:latin typeface="Calibri (MS)"/>
                <a:ea typeface="Calibri (MS)"/>
                <a:cs typeface="Calibri (MS)"/>
                <a:sym typeface="Calibri (MS)"/>
              </a:rPr>
              <a:t>savoirs matriarcaux n’ont pas disparu. Ils ont continué de vivre à travers les traditions orales, les cérémonies et les mouvements de résistance culturelle.»</a:t>
            </a:r>
          </a:p>
          <a:p>
            <a:pPr algn="l">
              <a:lnSpc>
                <a:spcPts val="2587"/>
              </a:lnSpc>
            </a:pPr>
            <a:endParaRPr lang="fr-CA" sz="2156" noProof="0" dirty="0">
              <a:solidFill>
                <a:srgbClr val="FFFFFF"/>
              </a:solidFill>
              <a:latin typeface="Calibri (MS)"/>
              <a:ea typeface="Calibri (MS)"/>
              <a:cs typeface="Calibri (MS)"/>
              <a:sym typeface="Calibri (MS)"/>
            </a:endParaRPr>
          </a:p>
          <a:p>
            <a:pPr algn="l">
              <a:lnSpc>
                <a:spcPts val="2587"/>
              </a:lnSpc>
            </a:pPr>
            <a:endParaRPr lang="fr-CA" sz="2156" noProof="0" dirty="0">
              <a:solidFill>
                <a:srgbClr val="FFFFFF"/>
              </a:solidFill>
              <a:latin typeface="Calibri (MS)"/>
              <a:ea typeface="Calibri (MS)"/>
              <a:cs typeface="Calibri (MS)"/>
              <a:sym typeface="Calibri (MS)"/>
            </a:endParaRPr>
          </a:p>
          <a:p>
            <a:pPr algn="l">
              <a:lnSpc>
                <a:spcPts val="2587"/>
              </a:lnSpc>
            </a:pPr>
            <a:endParaRPr lang="fr-CA" sz="2156" noProof="0" dirty="0">
              <a:solidFill>
                <a:srgbClr val="FFFFFF"/>
              </a:solidFill>
              <a:latin typeface="Calibri (MS)"/>
              <a:ea typeface="Calibri (MS)"/>
              <a:cs typeface="Calibri (MS)"/>
              <a:sym typeface="Calibri (MS)"/>
            </a:endParaRPr>
          </a:p>
          <a:p>
            <a:pPr algn="l">
              <a:lnSpc>
                <a:spcPts val="2467"/>
              </a:lnSpc>
            </a:pPr>
            <a:r>
              <a:rPr lang="fr-CA" sz="2056" noProof="0" dirty="0">
                <a:solidFill>
                  <a:srgbClr val="FFFFFF"/>
                </a:solidFill>
                <a:latin typeface="Calibri (MS)"/>
                <a:ea typeface="Calibri (MS)"/>
                <a:cs typeface="Calibri (MS)"/>
                <a:sym typeface="Calibri (MS)"/>
              </a:rPr>
              <a:t>Traduction libre et adaptée à partir du texte original en anglais de </a:t>
            </a:r>
            <a:r>
              <a:rPr lang="fr-CA" sz="2056" noProof="0" dirty="0" err="1">
                <a:solidFill>
                  <a:srgbClr val="FFFFFF"/>
                </a:solidFill>
                <a:latin typeface="Calibri (MS)"/>
                <a:ea typeface="Calibri (MS)"/>
                <a:cs typeface="Calibri (MS)"/>
                <a:sym typeface="Calibri (MS)"/>
              </a:rPr>
              <a:t>Nalgona</a:t>
            </a:r>
            <a:r>
              <a:rPr lang="fr-CA" sz="2056" noProof="0" dirty="0">
                <a:solidFill>
                  <a:srgbClr val="FFFFFF"/>
                </a:solidFill>
                <a:latin typeface="Calibri (MS)"/>
                <a:ea typeface="Calibri (MS)"/>
                <a:cs typeface="Calibri (MS)"/>
                <a:sym typeface="Calibri (MS)"/>
              </a:rPr>
              <a:t> </a:t>
            </a:r>
            <a:r>
              <a:rPr lang="fr-CA" sz="2056" noProof="0" dirty="0" err="1">
                <a:solidFill>
                  <a:srgbClr val="FFFFFF"/>
                </a:solidFill>
                <a:latin typeface="Calibri (MS)"/>
                <a:ea typeface="Calibri (MS)"/>
                <a:cs typeface="Calibri (MS)"/>
                <a:sym typeface="Calibri (MS)"/>
              </a:rPr>
              <a:t>Positivity</a:t>
            </a:r>
            <a:r>
              <a:rPr lang="fr-CA" sz="2056" noProof="0" dirty="0">
                <a:solidFill>
                  <a:srgbClr val="FFFFFF"/>
                </a:solidFill>
                <a:latin typeface="Calibri (MS)"/>
                <a:ea typeface="Calibri (MS)"/>
                <a:cs typeface="Calibri (MS)"/>
                <a:sym typeface="Calibri (MS)"/>
              </a:rPr>
              <a:t> Pride.</a:t>
            </a:r>
          </a:p>
          <a:p>
            <a:pPr algn="l">
              <a:lnSpc>
                <a:spcPts val="2587"/>
              </a:lnSpc>
            </a:pPr>
            <a:endParaRPr lang="en-US" sz="2056" dirty="0">
              <a:solidFill>
                <a:srgbClr val="FFFFFF"/>
              </a:solidFill>
              <a:latin typeface="Calibri (MS)"/>
              <a:ea typeface="Calibri (MS)"/>
              <a:cs typeface="Calibri (MS)"/>
              <a:sym typeface="Calibri (MS)"/>
            </a:endParaRPr>
          </a:p>
          <a:p>
            <a:pPr algn="l">
              <a:lnSpc>
                <a:spcPts val="2587"/>
              </a:lnSpc>
              <a:spcBef>
                <a:spcPct val="0"/>
              </a:spcBef>
            </a:pPr>
            <a:endParaRPr lang="en-US" sz="2056" dirty="0">
              <a:solidFill>
                <a:srgbClr val="FFFFFF"/>
              </a:solidFill>
              <a:latin typeface="Calibri (MS)"/>
              <a:ea typeface="Calibri (MS)"/>
              <a:cs typeface="Calibri (MS)"/>
              <a:sym typeface="Calibri (MS)"/>
            </a:endParaRPr>
          </a:p>
        </p:txBody>
      </p:sp>
      <p:sp>
        <p:nvSpPr>
          <p:cNvPr id="31" name="Freeform 31"/>
          <p:cNvSpPr/>
          <p:nvPr>
            <p:custDataLst>
              <p:tags r:id="rId8"/>
            </p:custDataLst>
          </p:nvPr>
        </p:nvSpPr>
        <p:spPr>
          <a:xfrm>
            <a:off x="4367475" y="505722"/>
            <a:ext cx="571739" cy="428982"/>
          </a:xfrm>
          <a:custGeom>
            <a:avLst/>
            <a:gdLst/>
            <a:ahLst/>
            <a:cxnLst/>
            <a:rect l="l" t="t" r="r" b="b"/>
            <a:pathLst>
              <a:path w="571739" h="350320">
                <a:moveTo>
                  <a:pt x="0" y="0"/>
                </a:moveTo>
                <a:lnTo>
                  <a:pt x="571739" y="0"/>
                </a:lnTo>
                <a:lnTo>
                  <a:pt x="571739" y="350320"/>
                </a:lnTo>
                <a:lnTo>
                  <a:pt x="0" y="350320"/>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32" name="TextBox 32"/>
          <p:cNvSpPr txBox="1"/>
          <p:nvPr>
            <p:custDataLst>
              <p:tags r:id="rId9"/>
            </p:custDataLst>
          </p:nvPr>
        </p:nvSpPr>
        <p:spPr>
          <a:xfrm>
            <a:off x="876055" y="478062"/>
            <a:ext cx="15201362" cy="923330"/>
          </a:xfrm>
          <a:prstGeom prst="rect">
            <a:avLst/>
          </a:prstGeom>
        </p:spPr>
        <p:txBody>
          <a:bodyPr lIns="0" tIns="0" rIns="0" bIns="0" rtlCol="0" anchor="t">
            <a:spAutoFit/>
          </a:bodyPr>
          <a:lstStyle/>
          <a:p>
            <a:pPr algn="l">
              <a:lnSpc>
                <a:spcPts val="3569"/>
              </a:lnSpc>
            </a:pPr>
            <a:r>
              <a:rPr lang="en-US" sz="3100" b="1" dirty="0">
                <a:solidFill>
                  <a:srgbClr val="000000"/>
                </a:solidFill>
                <a:latin typeface="Calibri (MS) Bold"/>
                <a:ea typeface="Calibri (MS) Bold"/>
                <a:cs typeface="Calibri (MS) Bold"/>
                <a:sym typeface="Calibri (MS) Bold"/>
              </a:rPr>
              <a:t>Mise </a:t>
            </a:r>
            <a:r>
              <a:rPr lang="en-US" sz="3100" b="1" dirty="0" err="1">
                <a:solidFill>
                  <a:srgbClr val="000000"/>
                </a:solidFill>
                <a:latin typeface="Calibri (MS) Bold"/>
                <a:ea typeface="Calibri (MS) Bold"/>
                <a:cs typeface="Calibri (MS) Bold"/>
                <a:sym typeface="Calibri (MS) Bold"/>
              </a:rPr>
              <a:t>en</a:t>
            </a:r>
            <a:r>
              <a:rPr lang="en-US" sz="3100" b="1" dirty="0">
                <a:solidFill>
                  <a:srgbClr val="000000"/>
                </a:solidFill>
                <a:latin typeface="Calibri (MS) Bold"/>
                <a:ea typeface="Calibri (MS) Bold"/>
                <a:cs typeface="Calibri (MS) Bold"/>
                <a:sym typeface="Calibri (MS) Bold"/>
              </a:rPr>
              <a:t> perspective</a:t>
            </a:r>
          </a:p>
          <a:p>
            <a:pPr algn="l">
              <a:lnSpc>
                <a:spcPts val="3569"/>
              </a:lnSpc>
            </a:pPr>
            <a:endParaRPr lang="en-US" sz="3100" b="1" dirty="0">
              <a:solidFill>
                <a:srgbClr val="000000"/>
              </a:solidFill>
              <a:latin typeface="Calibri (MS) Bold"/>
              <a:ea typeface="Calibri (MS) Bold"/>
              <a:cs typeface="Calibri (MS) Bold"/>
              <a:sym typeface="Calibri (MS) Bold"/>
            </a:endParaRPr>
          </a:p>
        </p:txBody>
      </p:sp>
      <p:sp>
        <p:nvSpPr>
          <p:cNvPr id="2" name="ZoneTexte 1">
            <a:extLst>
              <a:ext uri="{FF2B5EF4-FFF2-40B4-BE49-F238E27FC236}">
                <a16:creationId xmlns:a16="http://schemas.microsoft.com/office/drawing/2014/main" id="{D7DEF5DE-20F5-3667-DEC0-96BB6A4BB04F}"/>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aphicFrame>
        <p:nvGraphicFramePr>
          <p:cNvPr id="17" name="Table 17"/>
          <p:cNvGraphicFramePr>
            <a:graphicFrameLocks noGrp="1"/>
          </p:cNvGraphicFramePr>
          <p:nvPr>
            <p:custDataLst>
              <p:tags r:id="rId2"/>
            </p:custDataLst>
            <p:extLst>
              <p:ext uri="{D42A27DB-BD31-4B8C-83A1-F6EECF244321}">
                <p14:modId xmlns:p14="http://schemas.microsoft.com/office/powerpoint/2010/main" val="52391897"/>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r-FR"/>
          </a:p>
        </p:txBody>
      </p:sp>
      <p:grpSp>
        <p:nvGrpSpPr>
          <p:cNvPr id="19" name="Group 19"/>
          <p:cNvGrpSpPr/>
          <p:nvPr>
            <p:custDataLst>
              <p:tags r:id="rId4"/>
            </p:custDataLst>
          </p:nvPr>
        </p:nvGrpSpPr>
        <p:grpSpPr>
          <a:xfrm>
            <a:off x="264076" y="1319464"/>
            <a:ext cx="379666" cy="37966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1" name="TextBox 2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2" name="Group 22"/>
          <p:cNvGrpSpPr/>
          <p:nvPr>
            <p:custDataLst>
              <p:tags r:id="rId5"/>
            </p:custDataLst>
          </p:nvPr>
        </p:nvGrpSpPr>
        <p:grpSpPr>
          <a:xfrm>
            <a:off x="264076" y="4953667"/>
            <a:ext cx="379666" cy="37966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4" name="TextBox 24"/>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5" name="Group 25"/>
          <p:cNvGrpSpPr/>
          <p:nvPr>
            <p:custDataLst>
              <p:tags r:id="rId6"/>
            </p:custDataLst>
          </p:nvPr>
        </p:nvGrpSpPr>
        <p:grpSpPr>
          <a:xfrm>
            <a:off x="264076" y="9238687"/>
            <a:ext cx="379666" cy="37966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7" name="TextBox 2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28" name="TextBox 28"/>
          <p:cNvSpPr txBox="1"/>
          <p:nvPr>
            <p:custDataLst>
              <p:tags r:id="rId7"/>
            </p:custDataLst>
          </p:nvPr>
        </p:nvSpPr>
        <p:spPr>
          <a:xfrm>
            <a:off x="1159583" y="8005"/>
            <a:ext cx="12099237" cy="1083309"/>
          </a:xfrm>
          <a:prstGeom prst="rect">
            <a:avLst/>
          </a:prstGeom>
        </p:spPr>
        <p:txBody>
          <a:bodyPr lIns="0" tIns="0" rIns="0" bIns="0" rtlCol="0" anchor="t">
            <a:spAutoFit/>
          </a:bodyPr>
          <a:lstStyle/>
          <a:p>
            <a:pPr algn="l">
              <a:lnSpc>
                <a:spcPts val="4340"/>
              </a:lnSpc>
            </a:pPr>
            <a:r>
              <a:rPr lang="en-US" sz="3100" b="1">
                <a:solidFill>
                  <a:srgbClr val="000000"/>
                </a:solidFill>
                <a:latin typeface="Cloud Soft Bold"/>
                <a:ea typeface="Cloud Soft Bold"/>
                <a:cs typeface="Cloud Soft Bold"/>
                <a:sym typeface="Cloud Soft Bold"/>
              </a:rPr>
              <a:t>À la lumière des informations présentées, en quoi ce mythe est-il à la fois inexact et porteur de sexisme ?</a:t>
            </a:r>
          </a:p>
        </p:txBody>
      </p:sp>
      <p:sp>
        <p:nvSpPr>
          <p:cNvPr id="29" name="ZoneTexte 28">
            <a:extLst>
              <a:ext uri="{FF2B5EF4-FFF2-40B4-BE49-F238E27FC236}">
                <a16:creationId xmlns:a16="http://schemas.microsoft.com/office/drawing/2014/main" id="{EAB08FE5-E23A-E645-C110-96AF453BCB52}"/>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DB4BDBE9-AD95-FE86-6CB1-7E525E777F9F}"/>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6B07898B-C940-1259-A6A9-B35FCD3F87A6}"/>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D6D8AAD7-C52E-13B9-58C4-CC11480B4C3C}"/>
              </a:ext>
            </a:extLst>
          </p:cNvPr>
          <p:cNvGraphicFramePr>
            <a:graphicFrameLocks noGrp="1"/>
          </p:cNvGraphicFramePr>
          <p:nvPr>
            <p:custDataLst>
              <p:tags r:id="rId2"/>
            </p:custDataLst>
            <p:extLst>
              <p:ext uri="{D42A27DB-BD31-4B8C-83A1-F6EECF244321}">
                <p14:modId xmlns:p14="http://schemas.microsoft.com/office/powerpoint/2010/main" val="1995619201"/>
              </p:ext>
            </p:extLst>
          </p:nvPr>
        </p:nvGraphicFramePr>
        <p:xfrm>
          <a:off x="1190907" y="1145148"/>
          <a:ext cx="16873105" cy="8890940"/>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600163">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290777">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A9D5EE9F-D02C-EB4C-1E11-735469FAF8C7}"/>
              </a:ext>
            </a:extLst>
          </p:cNvPr>
          <p:cNvSpPr/>
          <p:nvPr>
            <p:custDataLst>
              <p:tags r:id="rId3"/>
            </p:custDataLst>
          </p:nvPr>
        </p:nvSpPr>
        <p:spPr>
          <a:xfrm flipH="1">
            <a:off x="10363200" y="422314"/>
            <a:ext cx="456836" cy="551432"/>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0F04BF7-6DF9-EE1F-C3DE-2E2C53CFCC72}"/>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97E31B07-B454-7F0B-00DE-13E1772187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7852704D-B308-627B-3C7B-B8B9CD7489C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8ECF8A0A-2571-287F-70FD-98F28C141EED}"/>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7D32B6D0-9BAC-6A50-8CCD-A9191915743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358832FE-1AD6-E833-BA0F-1BCB1BA47C2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FDA6BD83-CF69-71CE-14FF-1E3BC1116020}"/>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41137F4D-AC10-9885-4135-3A7F479CC40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69C81D65-3E71-BB87-1C95-11F8A104A11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42A828F4-CE15-F3D5-64EC-493F86C2B97C}"/>
              </a:ext>
            </a:extLst>
          </p:cNvPr>
          <p:cNvSpPr txBox="1"/>
          <p:nvPr>
            <p:custDataLst>
              <p:tags r:id="rId7"/>
            </p:custDataLst>
          </p:nvPr>
        </p:nvSpPr>
        <p:spPr>
          <a:xfrm>
            <a:off x="1190907" y="250912"/>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BE9B9F32-E46E-9EAA-C0F3-D39BCAB119B8}"/>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extLst>
      <p:ext uri="{BB962C8B-B14F-4D97-AF65-F5344CB8AC3E}">
        <p14:creationId xmlns:p14="http://schemas.microsoft.com/office/powerpoint/2010/main" val="39805095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4199571" y="6864674"/>
            <a:ext cx="10260505" cy="3067690"/>
            <a:chOff x="0" y="0"/>
            <a:chExt cx="2702355" cy="807951"/>
          </a:xfrm>
        </p:grpSpPr>
        <p:sp>
          <p:nvSpPr>
            <p:cNvPr id="13" name="Freeform 13"/>
            <p:cNvSpPr/>
            <p:nvPr/>
          </p:nvSpPr>
          <p:spPr>
            <a:xfrm>
              <a:off x="0" y="0"/>
              <a:ext cx="2702355" cy="807951"/>
            </a:xfrm>
            <a:custGeom>
              <a:avLst/>
              <a:gdLst/>
              <a:ahLst/>
              <a:cxnLst/>
              <a:rect l="l" t="t" r="r" b="b"/>
              <a:pathLst>
                <a:path w="2702355" h="807951">
                  <a:moveTo>
                    <a:pt x="0" y="0"/>
                  </a:moveTo>
                  <a:lnTo>
                    <a:pt x="2702355" y="0"/>
                  </a:lnTo>
                  <a:lnTo>
                    <a:pt x="2702355" y="807951"/>
                  </a:lnTo>
                  <a:lnTo>
                    <a:pt x="0" y="807951"/>
                  </a:lnTo>
                  <a:close/>
                </a:path>
              </a:pathLst>
            </a:custGeom>
            <a:solidFill>
              <a:srgbClr val="FFFFFF"/>
            </a:solidFill>
            <a:ln w="38100" cap="sq">
              <a:solidFill>
                <a:srgbClr val="000000"/>
              </a:solidFill>
              <a:prstDash val="solid"/>
              <a:miter/>
            </a:ln>
          </p:spPr>
          <p:txBody>
            <a:bodyPr/>
            <a:lstStyle/>
            <a:p>
              <a:endParaRPr lang="fr-FR" dirty="0"/>
            </a:p>
          </p:txBody>
        </p:sp>
        <p:sp>
          <p:nvSpPr>
            <p:cNvPr id="14" name="TextBox 14"/>
            <p:cNvSpPr txBox="1"/>
            <p:nvPr/>
          </p:nvSpPr>
          <p:spPr>
            <a:xfrm>
              <a:off x="0" y="-9525"/>
              <a:ext cx="2702355" cy="817476"/>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6"/>
            </p:custDataLst>
          </p:nvPr>
        </p:nvSpPr>
        <p:spPr>
          <a:xfrm>
            <a:off x="714359" y="354636"/>
            <a:ext cx="13474232" cy="525785"/>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Qu’est-ce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cette</a:t>
            </a:r>
            <a:r>
              <a:rPr lang="en-US" sz="3100" b="1" dirty="0">
                <a:solidFill>
                  <a:srgbClr val="000000"/>
                </a:solidFill>
                <a:latin typeface="Cloud Soft Bold" panose="020B0604020202020204" charset="0"/>
                <a:ea typeface="Calibri (MS) Bold"/>
                <a:cs typeface="Cloud Soft Bold" panose="020B0604020202020204" charset="0"/>
                <a:sym typeface="Calibri (MS) Bold"/>
              </a:rPr>
              <a:t> idée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produit</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comme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conséquences</a:t>
            </a:r>
            <a:r>
              <a:rPr lang="en-US" sz="3100" b="1" dirty="0">
                <a:solidFill>
                  <a:srgbClr val="000000"/>
                </a:solidFill>
                <a:latin typeface="Cloud Soft Bold" panose="020B0604020202020204" charset="0"/>
                <a:ea typeface="Calibri (MS) Bold"/>
                <a:cs typeface="Cloud Soft Bold" panose="020B0604020202020204" charset="0"/>
                <a:sym typeface="Calibri (MS) Bold"/>
              </a:rPr>
              <a:t> ? </a:t>
            </a:r>
          </a:p>
        </p:txBody>
      </p:sp>
      <p:sp>
        <p:nvSpPr>
          <p:cNvPr id="17" name="TextBox 17"/>
          <p:cNvSpPr txBox="1"/>
          <p:nvPr>
            <p:custDataLst>
              <p:tags r:id="rId7"/>
            </p:custDataLst>
          </p:nvPr>
        </p:nvSpPr>
        <p:spPr>
          <a:xfrm>
            <a:off x="623501" y="1208729"/>
            <a:ext cx="17173816" cy="4775348"/>
          </a:xfrm>
          <a:prstGeom prst="rect">
            <a:avLst/>
          </a:prstGeom>
        </p:spPr>
        <p:txBody>
          <a:bodyPr lIns="0" tIns="0" rIns="0" bIns="0" rtlCol="0" anchor="t">
            <a:spAutoFit/>
          </a:bodyPr>
          <a:lstStyle/>
          <a:p>
            <a:pPr algn="just">
              <a:lnSpc>
                <a:spcPts val="3021"/>
              </a:lnSpc>
            </a:pPr>
            <a:r>
              <a:rPr lang="fr-CA" sz="1924" noProof="0" dirty="0">
                <a:solidFill>
                  <a:srgbClr val="000000"/>
                </a:solidFill>
                <a:latin typeface="Calibri (MS)"/>
                <a:ea typeface="Calibri (MS)"/>
                <a:cs typeface="Calibri (MS)"/>
                <a:sym typeface="Calibri (MS)"/>
              </a:rPr>
              <a:t>Un tel discours peut aussi présenter les femmes hors du Québec, qui ne suivent pas le même parcours ou le même modèle féministe que nous, comme des personnes sans voix qui auraient besoin du modèle québécois pour « s’en sortir ».</a:t>
            </a:r>
          </a:p>
          <a:p>
            <a:pPr algn="just">
              <a:lnSpc>
                <a:spcPts val="3021"/>
              </a:lnSpc>
            </a:pPr>
            <a:endParaRPr lang="fr-CA" sz="1924" noProof="0" dirty="0">
              <a:solidFill>
                <a:srgbClr val="000000"/>
              </a:solidFill>
              <a:latin typeface="Calibri (MS)"/>
              <a:ea typeface="Calibri (MS)"/>
              <a:cs typeface="Calibri (MS)"/>
              <a:sym typeface="Calibri (MS)"/>
            </a:endParaRPr>
          </a:p>
          <a:p>
            <a:pPr algn="just">
              <a:lnSpc>
                <a:spcPts val="3021"/>
              </a:lnSpc>
            </a:pPr>
            <a:r>
              <a:rPr lang="fr-CA" sz="1924" noProof="0" dirty="0">
                <a:solidFill>
                  <a:srgbClr val="000000"/>
                </a:solidFill>
                <a:latin typeface="Calibri (MS)"/>
                <a:ea typeface="Calibri (MS)"/>
                <a:cs typeface="Calibri (MS)"/>
                <a:sym typeface="Calibri (MS)"/>
              </a:rPr>
              <a:t>Or dans la réalité, les femmes d’autres régions du monde — que ce soit en Afrique, en Asie, en Amérique latine ou ailleurs — ont leurs propres mouvements féministes, leurs propres revendications et leurs propres stratégies d’action. Elles ne sont pas passives, bien au contraire ! Elles connaissent mieux que quiconque leurs réalités, leurs contextes et leurs besoins.</a:t>
            </a:r>
          </a:p>
          <a:p>
            <a:pPr algn="just">
              <a:lnSpc>
                <a:spcPts val="3021"/>
              </a:lnSpc>
            </a:pPr>
            <a:r>
              <a:rPr lang="fr-CA" sz="1924" noProof="0" dirty="0">
                <a:solidFill>
                  <a:srgbClr val="000000"/>
                </a:solidFill>
                <a:latin typeface="Calibri (MS)"/>
                <a:ea typeface="Calibri (MS)"/>
                <a:cs typeface="Calibri (MS)"/>
                <a:sym typeface="Calibri (MS)"/>
              </a:rPr>
              <a:t>Continuer à dire et à penser que le Québec constitue un modèle universel que les autres sociétés devraient suivre invisibilise les luttes féministes menées ailleurs dans le monde et crée une hiérarchie implicite entre des sociétés perçues comme « avancées » et d’autres jugées « en retard ». Cette façon de voir les choses peut renforcer une idée de supériorité culturelle, comme si certaines sociétés détenaient la « bonne » façon de faire du féminisme.</a:t>
            </a:r>
          </a:p>
          <a:p>
            <a:pPr algn="just">
              <a:lnSpc>
                <a:spcPts val="3021"/>
              </a:lnSpc>
            </a:pPr>
            <a:r>
              <a:rPr lang="fr-CA" sz="1924" noProof="0" dirty="0">
                <a:solidFill>
                  <a:srgbClr val="000000"/>
                </a:solidFill>
                <a:latin typeface="Calibri (MS)"/>
                <a:ea typeface="Calibri (MS)"/>
                <a:cs typeface="Calibri (MS)"/>
                <a:sym typeface="Calibri (MS)"/>
              </a:rPr>
              <a:t>De plus, ce mythe peut détourner l’attention des inégalités qui persistent encore à ce jour au Québec. En effet,  l’égalité est un processus toujours en cours, dans toute</a:t>
            </a:r>
            <a:r>
              <a:rPr lang="fr-CA" sz="1924" u="none" noProof="0" dirty="0">
                <a:solidFill>
                  <a:srgbClr val="000000"/>
                </a:solidFill>
                <a:latin typeface="Calibri (MS)"/>
                <a:ea typeface="Calibri (MS)"/>
                <a:cs typeface="Calibri (MS)"/>
                <a:sym typeface="Calibri (MS)"/>
              </a:rPr>
              <a:t>s</a:t>
            </a:r>
            <a:r>
              <a:rPr lang="fr-CA" sz="1924" noProof="0" dirty="0">
                <a:solidFill>
                  <a:srgbClr val="000000"/>
                </a:solidFill>
                <a:latin typeface="Calibri (MS)"/>
                <a:ea typeface="Calibri (MS)"/>
                <a:cs typeface="Calibri (MS)"/>
                <a:sym typeface="Calibri (MS)"/>
              </a:rPr>
              <a:t> le</a:t>
            </a:r>
            <a:r>
              <a:rPr lang="fr-CA" sz="1924" u="none" noProof="0" dirty="0">
                <a:solidFill>
                  <a:srgbClr val="000000"/>
                </a:solidFill>
                <a:latin typeface="Calibri (MS)"/>
                <a:ea typeface="Calibri (MS)"/>
                <a:cs typeface="Calibri (MS)"/>
                <a:sym typeface="Calibri (MS)"/>
              </a:rPr>
              <a:t>s</a:t>
            </a:r>
            <a:r>
              <a:rPr lang="fr-CA" sz="1924" noProof="0" dirty="0">
                <a:solidFill>
                  <a:srgbClr val="000000"/>
                </a:solidFill>
                <a:latin typeface="Calibri (MS)"/>
                <a:ea typeface="Calibri (MS)"/>
                <a:cs typeface="Calibri (MS)"/>
                <a:sym typeface="Calibri (MS)"/>
              </a:rPr>
              <a:t> soc</a:t>
            </a:r>
            <a:r>
              <a:rPr lang="fr-CA" sz="1924" u="none" noProof="0" dirty="0">
                <a:solidFill>
                  <a:srgbClr val="000000"/>
                </a:solidFill>
                <a:latin typeface="Calibri (MS)"/>
                <a:ea typeface="Calibri (MS)"/>
                <a:cs typeface="Calibri (MS)"/>
                <a:sym typeface="Calibri (MS)"/>
              </a:rPr>
              <a:t>iétés. Selon Statistique Canada, les femmes continuent ici de faire face à des violences conjugales, à un écart salarial moyen de près de 13 % et à une sous-représentation dans les postes de pouvoir politique et économique. </a:t>
            </a:r>
          </a:p>
          <a:p>
            <a:pPr algn="l">
              <a:lnSpc>
                <a:spcPts val="1122"/>
              </a:lnSpc>
            </a:pPr>
            <a:endParaRPr lang="en-US" sz="1924" u="none" dirty="0">
              <a:solidFill>
                <a:srgbClr val="000000"/>
              </a:solidFill>
              <a:latin typeface="Calibri (MS)"/>
              <a:ea typeface="Calibri (MS)"/>
              <a:cs typeface="Calibri (MS)"/>
              <a:sym typeface="Calibri (MS)"/>
            </a:endParaRPr>
          </a:p>
        </p:txBody>
      </p:sp>
      <p:sp>
        <p:nvSpPr>
          <p:cNvPr id="18" name="TextBox 18"/>
          <p:cNvSpPr txBox="1"/>
          <p:nvPr>
            <p:custDataLst>
              <p:tags r:id="rId8"/>
            </p:custDataLst>
          </p:nvPr>
        </p:nvSpPr>
        <p:spPr>
          <a:xfrm>
            <a:off x="4304532" y="6003474"/>
            <a:ext cx="9811754" cy="786241"/>
          </a:xfrm>
          <a:prstGeom prst="rect">
            <a:avLst/>
          </a:prstGeom>
        </p:spPr>
        <p:txBody>
          <a:bodyPr lIns="0" tIns="0" rIns="0" bIns="0" rtlCol="0" anchor="t">
            <a:spAutoFit/>
          </a:bodyPr>
          <a:lstStyle/>
          <a:p>
            <a:pPr algn="ctr">
              <a:lnSpc>
                <a:spcPts val="3322"/>
              </a:lnSpc>
              <a:spcBef>
                <a:spcPct val="0"/>
              </a:spcBef>
            </a:pPr>
            <a:r>
              <a:rPr lang="en-US" sz="2768" b="1" dirty="0" err="1">
                <a:solidFill>
                  <a:srgbClr val="000000"/>
                </a:solidFill>
                <a:latin typeface="Calibri (MS) Bold"/>
                <a:ea typeface="Calibri (MS) Bold"/>
                <a:cs typeface="Calibri (MS) Bold"/>
                <a:sym typeface="Calibri (MS) Bold"/>
              </a:rPr>
              <a:t>Saviez</a:t>
            </a:r>
            <a:r>
              <a:rPr lang="en-US" sz="2768" b="1" dirty="0">
                <a:solidFill>
                  <a:srgbClr val="000000"/>
                </a:solidFill>
                <a:latin typeface="Calibri (MS) Bold"/>
                <a:ea typeface="Calibri (MS) Bold"/>
                <a:cs typeface="Calibri (MS) Bold"/>
                <a:sym typeface="Calibri (MS) Bold"/>
              </a:rPr>
              <a:t>-vous </a:t>
            </a:r>
            <a:r>
              <a:rPr lang="en-US" sz="2768" b="1" dirty="0" err="1">
                <a:solidFill>
                  <a:srgbClr val="000000"/>
                </a:solidFill>
                <a:latin typeface="Calibri (MS) Bold"/>
                <a:ea typeface="Calibri (MS) Bold"/>
                <a:cs typeface="Calibri (MS) Bold"/>
                <a:sym typeface="Calibri (MS) Bold"/>
              </a:rPr>
              <a:t>que</a:t>
            </a:r>
            <a:r>
              <a:rPr lang="en-US" sz="2768" b="1" dirty="0">
                <a:solidFill>
                  <a:srgbClr val="000000"/>
                </a:solidFill>
                <a:latin typeface="Calibri (MS) Bold"/>
                <a:ea typeface="Calibri (MS) Bold"/>
                <a:cs typeface="Calibri (MS) Bold"/>
                <a:sym typeface="Calibri (MS) Bold"/>
              </a:rPr>
              <a:t> ?</a:t>
            </a:r>
          </a:p>
          <a:p>
            <a:pPr algn="l">
              <a:lnSpc>
                <a:spcPts val="1162"/>
              </a:lnSpc>
              <a:spcBef>
                <a:spcPct val="0"/>
              </a:spcBef>
            </a:pPr>
            <a:endParaRPr lang="en-US" sz="2768" b="1" dirty="0">
              <a:solidFill>
                <a:srgbClr val="000000"/>
              </a:solidFill>
              <a:latin typeface="Calibri (MS) Bold"/>
              <a:ea typeface="Calibri (MS) Bold"/>
              <a:cs typeface="Calibri (MS) Bold"/>
              <a:sym typeface="Calibri (MS) Bold"/>
            </a:endParaRPr>
          </a:p>
          <a:p>
            <a:pPr algn="l">
              <a:lnSpc>
                <a:spcPts val="1162"/>
              </a:lnSpc>
              <a:spcBef>
                <a:spcPct val="0"/>
              </a:spcBef>
            </a:pPr>
            <a:endParaRPr lang="en-US" sz="2768" b="1" dirty="0">
              <a:solidFill>
                <a:srgbClr val="000000"/>
              </a:solidFill>
              <a:latin typeface="Calibri (MS) Bold"/>
              <a:ea typeface="Calibri (MS) Bold"/>
              <a:cs typeface="Calibri (MS) Bold"/>
              <a:sym typeface="Calibri (MS) Bold"/>
            </a:endParaRPr>
          </a:p>
        </p:txBody>
      </p:sp>
      <p:sp>
        <p:nvSpPr>
          <p:cNvPr id="19" name="TextBox 19"/>
          <p:cNvSpPr txBox="1"/>
          <p:nvPr>
            <p:custDataLst>
              <p:tags r:id="rId9"/>
            </p:custDataLst>
          </p:nvPr>
        </p:nvSpPr>
        <p:spPr>
          <a:xfrm>
            <a:off x="4232228" y="7369775"/>
            <a:ext cx="9956363" cy="2026196"/>
          </a:xfrm>
          <a:prstGeom prst="rect">
            <a:avLst/>
          </a:prstGeom>
        </p:spPr>
        <p:txBody>
          <a:bodyPr lIns="0" tIns="0" rIns="0" bIns="0" rtlCol="0" anchor="t">
            <a:spAutoFit/>
          </a:bodyPr>
          <a:lstStyle/>
          <a:p>
            <a:pPr algn="ctr">
              <a:lnSpc>
                <a:spcPts val="2160"/>
              </a:lnSpc>
              <a:spcBef>
                <a:spcPct val="0"/>
              </a:spcBef>
            </a:pPr>
            <a:r>
              <a:rPr lang="en-US" sz="1800" dirty="0">
                <a:solidFill>
                  <a:srgbClr val="000000"/>
                </a:solidFill>
                <a:latin typeface="Calibri (MS)"/>
                <a:ea typeface="Calibri (MS)"/>
                <a:cs typeface="Calibri (MS)"/>
                <a:sym typeface="Calibri (MS)"/>
              </a:rPr>
              <a:t>Au Libéria, des </a:t>
            </a:r>
            <a:r>
              <a:rPr lang="en-US" sz="1800" dirty="0" err="1">
                <a:solidFill>
                  <a:srgbClr val="000000"/>
                </a:solidFill>
                <a:latin typeface="Calibri (MS)"/>
                <a:ea typeface="Calibri (MS)"/>
                <a:cs typeface="Calibri (MS)"/>
                <a:sym typeface="Calibri (MS)"/>
              </a:rPr>
              <a:t>milliers</a:t>
            </a:r>
            <a:r>
              <a:rPr lang="en-US" sz="1800" dirty="0">
                <a:solidFill>
                  <a:srgbClr val="000000"/>
                </a:solidFill>
                <a:latin typeface="Calibri (MS)"/>
                <a:ea typeface="Calibri (MS)"/>
                <a:cs typeface="Calibri (MS)"/>
                <a:sym typeface="Calibri (MS)"/>
              </a:rPr>
              <a:t> de femmes se </a:t>
            </a:r>
            <a:r>
              <a:rPr lang="en-US" sz="1800" dirty="0" err="1">
                <a:solidFill>
                  <a:srgbClr val="000000"/>
                </a:solidFill>
                <a:latin typeface="Calibri (MS)"/>
                <a:ea typeface="Calibri (MS)"/>
                <a:cs typeface="Calibri (MS)"/>
                <a:sym typeface="Calibri (MS)"/>
              </a:rPr>
              <a:t>sont</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mobilisées</a:t>
            </a:r>
            <a:r>
              <a:rPr lang="en-US" sz="1800" dirty="0">
                <a:solidFill>
                  <a:srgbClr val="000000"/>
                </a:solidFill>
                <a:latin typeface="Calibri (MS)"/>
                <a:ea typeface="Calibri (MS)"/>
                <a:cs typeface="Calibri (MS)"/>
                <a:sym typeface="Calibri (MS)"/>
              </a:rPr>
              <a:t> au début des </a:t>
            </a:r>
            <a:r>
              <a:rPr lang="en-US" sz="1800" dirty="0" err="1">
                <a:solidFill>
                  <a:srgbClr val="000000"/>
                </a:solidFill>
                <a:latin typeface="Calibri (MS)"/>
                <a:ea typeface="Calibri (MS)"/>
                <a:cs typeface="Calibri (MS)"/>
                <a:sym typeface="Calibri (MS)"/>
              </a:rPr>
              <a:t>années</a:t>
            </a:r>
            <a:r>
              <a:rPr lang="en-US" sz="1800" dirty="0">
                <a:solidFill>
                  <a:srgbClr val="000000"/>
                </a:solidFill>
                <a:latin typeface="Calibri (MS)"/>
                <a:ea typeface="Calibri (MS)"/>
                <a:cs typeface="Calibri (MS)"/>
                <a:sym typeface="Calibri (MS)"/>
              </a:rPr>
              <a:t> 2000 dans un </a:t>
            </a:r>
            <a:r>
              <a:rPr lang="en-US" sz="1800" dirty="0" err="1">
                <a:solidFill>
                  <a:srgbClr val="000000"/>
                </a:solidFill>
                <a:latin typeface="Calibri (MS)"/>
                <a:ea typeface="Calibri (MS)"/>
                <a:cs typeface="Calibri (MS)"/>
                <a:sym typeface="Calibri (MS)"/>
              </a:rPr>
              <a:t>mouvement</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appelé</a:t>
            </a:r>
            <a:r>
              <a:rPr lang="en-US" sz="1800" dirty="0">
                <a:solidFill>
                  <a:srgbClr val="000000"/>
                </a:solidFill>
                <a:latin typeface="Calibri (MS)"/>
                <a:ea typeface="Calibri (MS)"/>
                <a:cs typeface="Calibri (MS)"/>
                <a:sym typeface="Calibri (MS)"/>
              </a:rPr>
              <a:t> Women of Liberia Mass Action for Peace. Par des manifestations, des sit-ins et des actions non </a:t>
            </a:r>
            <a:r>
              <a:rPr lang="en-US" sz="1800" dirty="0" err="1">
                <a:solidFill>
                  <a:srgbClr val="000000"/>
                </a:solidFill>
                <a:latin typeface="Calibri (MS)"/>
                <a:ea typeface="Calibri (MS)"/>
                <a:cs typeface="Calibri (MS)"/>
                <a:sym typeface="Calibri (MS)"/>
              </a:rPr>
              <a:t>violentes</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elles</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ont</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exercé</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une</a:t>
            </a:r>
            <a:r>
              <a:rPr lang="en-US" sz="1800" dirty="0">
                <a:solidFill>
                  <a:srgbClr val="000000"/>
                </a:solidFill>
                <a:latin typeface="Calibri (MS)"/>
                <a:ea typeface="Calibri (MS)"/>
                <a:cs typeface="Calibri (MS)"/>
                <a:sym typeface="Calibri (MS)"/>
              </a:rPr>
              <a:t> pression </a:t>
            </a:r>
            <a:r>
              <a:rPr lang="en-US" sz="1800" dirty="0" err="1">
                <a:solidFill>
                  <a:srgbClr val="000000"/>
                </a:solidFill>
                <a:latin typeface="Calibri (MS)"/>
                <a:ea typeface="Calibri (MS)"/>
                <a:cs typeface="Calibri (MS)"/>
                <a:sym typeface="Calibri (MS)"/>
              </a:rPr>
              <a:t>importante</a:t>
            </a:r>
            <a:r>
              <a:rPr lang="en-US" sz="1800" dirty="0">
                <a:solidFill>
                  <a:srgbClr val="000000"/>
                </a:solidFill>
                <a:latin typeface="Calibri (MS)"/>
                <a:ea typeface="Calibri (MS)"/>
                <a:cs typeface="Calibri (MS)"/>
                <a:sym typeface="Calibri (MS)"/>
              </a:rPr>
              <a:t> pour </a:t>
            </a:r>
            <a:r>
              <a:rPr lang="en-US" sz="1800" dirty="0" err="1">
                <a:solidFill>
                  <a:srgbClr val="000000"/>
                </a:solidFill>
                <a:latin typeface="Calibri (MS)"/>
                <a:ea typeface="Calibri (MS)"/>
                <a:cs typeface="Calibri (MS)"/>
                <a:sym typeface="Calibri (MS)"/>
              </a:rPr>
              <a:t>mettre</a:t>
            </a:r>
            <a:r>
              <a:rPr lang="en-US" sz="1800" dirty="0">
                <a:solidFill>
                  <a:srgbClr val="000000"/>
                </a:solidFill>
                <a:latin typeface="Calibri (MS)"/>
                <a:ea typeface="Calibri (MS)"/>
                <a:cs typeface="Calibri (MS)"/>
                <a:sym typeface="Calibri (MS)"/>
              </a:rPr>
              <a:t> fin à la guerre civile qui </a:t>
            </a:r>
            <a:r>
              <a:rPr lang="en-US" sz="1800" dirty="0" err="1">
                <a:solidFill>
                  <a:srgbClr val="000000"/>
                </a:solidFill>
                <a:latin typeface="Calibri (MS)"/>
                <a:ea typeface="Calibri (MS)"/>
                <a:cs typeface="Calibri (MS)"/>
                <a:sym typeface="Calibri (MS)"/>
              </a:rPr>
              <a:t>durait</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depuis</a:t>
            </a:r>
            <a:r>
              <a:rPr lang="en-US" sz="1800" dirty="0">
                <a:solidFill>
                  <a:srgbClr val="000000"/>
                </a:solidFill>
                <a:latin typeface="Calibri (MS)"/>
                <a:ea typeface="Calibri (MS)"/>
                <a:cs typeface="Calibri (MS)"/>
                <a:sym typeface="Calibri (MS)"/>
              </a:rPr>
              <a:t> des </a:t>
            </a:r>
            <a:r>
              <a:rPr lang="en-US" sz="1800" dirty="0" err="1">
                <a:solidFill>
                  <a:srgbClr val="000000"/>
                </a:solidFill>
                <a:latin typeface="Calibri (MS)"/>
                <a:ea typeface="Calibri (MS)"/>
                <a:cs typeface="Calibri (MS)"/>
                <a:sym typeface="Calibri (MS)"/>
              </a:rPr>
              <a:t>années</a:t>
            </a:r>
            <a:r>
              <a:rPr lang="en-US" sz="1800" dirty="0">
                <a:solidFill>
                  <a:srgbClr val="000000"/>
                </a:solidFill>
                <a:latin typeface="Calibri (MS)"/>
                <a:ea typeface="Calibri (MS)"/>
                <a:cs typeface="Calibri (MS)"/>
                <a:sym typeface="Calibri (MS)"/>
              </a:rPr>
              <a:t>. Leur </a:t>
            </a:r>
            <a:r>
              <a:rPr lang="en-US" sz="1800" dirty="0" err="1">
                <a:solidFill>
                  <a:srgbClr val="000000"/>
                </a:solidFill>
                <a:latin typeface="Calibri (MS)"/>
                <a:ea typeface="Calibri (MS)"/>
                <a:cs typeface="Calibri (MS)"/>
                <a:sym typeface="Calibri (MS)"/>
              </a:rPr>
              <a:t>mobilisation</a:t>
            </a:r>
            <a:r>
              <a:rPr lang="en-US" sz="1800" dirty="0">
                <a:solidFill>
                  <a:srgbClr val="000000"/>
                </a:solidFill>
                <a:latin typeface="Calibri (MS)"/>
                <a:ea typeface="Calibri (MS)"/>
                <a:cs typeface="Calibri (MS)"/>
                <a:sym typeface="Calibri (MS)"/>
              </a:rPr>
              <a:t> a </a:t>
            </a:r>
            <a:r>
              <a:rPr lang="en-US" sz="1800" dirty="0" err="1">
                <a:solidFill>
                  <a:srgbClr val="000000"/>
                </a:solidFill>
                <a:latin typeface="Calibri (MS)"/>
                <a:ea typeface="Calibri (MS)"/>
                <a:cs typeface="Calibri (MS)"/>
                <a:sym typeface="Calibri (MS)"/>
              </a:rPr>
              <a:t>contribué</a:t>
            </a:r>
            <a:r>
              <a:rPr lang="en-US" sz="1800" dirty="0">
                <a:solidFill>
                  <a:srgbClr val="000000"/>
                </a:solidFill>
                <a:latin typeface="Calibri (MS)"/>
                <a:ea typeface="Calibri (MS)"/>
                <a:cs typeface="Calibri (MS)"/>
                <a:sym typeface="Calibri (MS)"/>
              </a:rPr>
              <a:t> aux </a:t>
            </a:r>
            <a:r>
              <a:rPr lang="en-US" sz="1800" dirty="0" err="1">
                <a:solidFill>
                  <a:srgbClr val="000000"/>
                </a:solidFill>
                <a:latin typeface="Calibri (MS)"/>
                <a:ea typeface="Calibri (MS)"/>
                <a:cs typeface="Calibri (MS)"/>
                <a:sym typeface="Calibri (MS)"/>
              </a:rPr>
              <a:t>négociations</a:t>
            </a:r>
            <a:r>
              <a:rPr lang="en-US" sz="1800" dirty="0">
                <a:solidFill>
                  <a:srgbClr val="000000"/>
                </a:solidFill>
                <a:latin typeface="Calibri (MS)"/>
                <a:ea typeface="Calibri (MS)"/>
                <a:cs typeface="Calibri (MS)"/>
                <a:sym typeface="Calibri (MS)"/>
              </a:rPr>
              <a:t> de </a:t>
            </a:r>
            <a:r>
              <a:rPr lang="en-US" sz="1800" dirty="0" err="1">
                <a:solidFill>
                  <a:srgbClr val="000000"/>
                </a:solidFill>
                <a:latin typeface="Calibri (MS)"/>
                <a:ea typeface="Calibri (MS)"/>
                <a:cs typeface="Calibri (MS)"/>
                <a:sym typeface="Calibri (MS)"/>
              </a:rPr>
              <a:t>paix</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en</a:t>
            </a:r>
            <a:r>
              <a:rPr lang="en-US" sz="1800" dirty="0">
                <a:solidFill>
                  <a:srgbClr val="000000"/>
                </a:solidFill>
                <a:latin typeface="Calibri (MS)"/>
                <a:ea typeface="Calibri (MS)"/>
                <a:cs typeface="Calibri (MS)"/>
                <a:sym typeface="Calibri (MS)"/>
              </a:rPr>
              <a:t> 2003. </a:t>
            </a:r>
            <a:r>
              <a:rPr lang="en-US" sz="1800" dirty="0" err="1">
                <a:solidFill>
                  <a:srgbClr val="000000"/>
                </a:solidFill>
                <a:latin typeface="Calibri (MS)"/>
                <a:ea typeface="Calibri (MS)"/>
                <a:cs typeface="Calibri (MS)"/>
                <a:sym typeface="Calibri (MS)"/>
              </a:rPr>
              <a:t>Quelques</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années</a:t>
            </a:r>
            <a:r>
              <a:rPr lang="en-US" sz="1800" dirty="0">
                <a:solidFill>
                  <a:srgbClr val="000000"/>
                </a:solidFill>
                <a:latin typeface="Calibri (MS)"/>
                <a:ea typeface="Calibri (MS)"/>
                <a:cs typeface="Calibri (MS)"/>
                <a:sym typeface="Calibri (MS)"/>
              </a:rPr>
              <a:t> plus tard, </a:t>
            </a:r>
            <a:r>
              <a:rPr lang="en-US" sz="1800" dirty="0" err="1">
                <a:solidFill>
                  <a:srgbClr val="000000"/>
                </a:solidFill>
                <a:latin typeface="Calibri (MS)"/>
                <a:ea typeface="Calibri (MS)"/>
                <a:cs typeface="Calibri (MS)"/>
                <a:sym typeface="Calibri (MS)"/>
              </a:rPr>
              <a:t>en</a:t>
            </a:r>
            <a:r>
              <a:rPr lang="en-US" sz="1800" dirty="0">
                <a:solidFill>
                  <a:srgbClr val="000000"/>
                </a:solidFill>
                <a:latin typeface="Calibri (MS)"/>
                <a:ea typeface="Calibri (MS)"/>
                <a:cs typeface="Calibri (MS)"/>
                <a:sym typeface="Calibri (MS)"/>
              </a:rPr>
              <a:t> 2005, le pays </a:t>
            </a:r>
            <a:r>
              <a:rPr lang="en-US" sz="1800" dirty="0" err="1">
                <a:solidFill>
                  <a:srgbClr val="000000"/>
                </a:solidFill>
                <a:latin typeface="Calibri (MS)"/>
                <a:ea typeface="Calibri (MS)"/>
                <a:cs typeface="Calibri (MS)"/>
                <a:sym typeface="Calibri (MS)"/>
              </a:rPr>
              <a:t>élisait</a:t>
            </a:r>
            <a:r>
              <a:rPr lang="en-US" sz="1800" dirty="0">
                <a:solidFill>
                  <a:srgbClr val="000000"/>
                </a:solidFill>
                <a:latin typeface="Calibri (MS)"/>
                <a:ea typeface="Calibri (MS)"/>
                <a:cs typeface="Calibri (MS)"/>
                <a:sym typeface="Calibri (MS)"/>
              </a:rPr>
              <a:t> Ellen Johnson Sirleaf, la première femme </a:t>
            </a:r>
            <a:r>
              <a:rPr lang="en-US" sz="1800" dirty="0" err="1">
                <a:solidFill>
                  <a:srgbClr val="000000"/>
                </a:solidFill>
                <a:latin typeface="Calibri (MS)"/>
                <a:ea typeface="Calibri (MS)"/>
                <a:cs typeface="Calibri (MS)"/>
                <a:sym typeface="Calibri (MS)"/>
              </a:rPr>
              <a:t>présidente</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élue</a:t>
            </a:r>
            <a:r>
              <a:rPr lang="en-US" sz="1800" dirty="0">
                <a:solidFill>
                  <a:srgbClr val="000000"/>
                </a:solidFill>
                <a:latin typeface="Calibri (MS)"/>
                <a:ea typeface="Calibri (MS)"/>
                <a:cs typeface="Calibri (MS)"/>
                <a:sym typeface="Calibri (MS)"/>
              </a:rPr>
              <a:t> </a:t>
            </a:r>
            <a:r>
              <a:rPr lang="en-US" sz="1800" dirty="0" err="1">
                <a:solidFill>
                  <a:srgbClr val="000000"/>
                </a:solidFill>
                <a:latin typeface="Calibri (MS)"/>
                <a:ea typeface="Calibri (MS)"/>
                <a:cs typeface="Calibri (MS)"/>
                <a:sym typeface="Calibri (MS)"/>
              </a:rPr>
              <a:t>en</a:t>
            </a:r>
            <a:r>
              <a:rPr lang="en-US" sz="1800" dirty="0">
                <a:solidFill>
                  <a:srgbClr val="000000"/>
                </a:solidFill>
                <a:latin typeface="Calibri (MS)"/>
                <a:ea typeface="Calibri (MS)"/>
                <a:cs typeface="Calibri (MS)"/>
                <a:sym typeface="Calibri (MS)"/>
              </a:rPr>
              <a:t> Afrique. </a:t>
            </a:r>
          </a:p>
          <a:p>
            <a:pPr algn="ctr">
              <a:lnSpc>
                <a:spcPts val="2160"/>
              </a:lnSpc>
              <a:spcBef>
                <a:spcPct val="0"/>
              </a:spcBef>
            </a:pPr>
            <a:endParaRPr lang="en-US" sz="1800" dirty="0">
              <a:solidFill>
                <a:srgbClr val="000000"/>
              </a:solidFill>
              <a:latin typeface="Calibri (MS)"/>
              <a:ea typeface="Calibri (MS)"/>
              <a:cs typeface="Calibri (MS)"/>
              <a:sym typeface="Calibri (MS)"/>
            </a:endParaRPr>
          </a:p>
          <a:p>
            <a:pPr algn="r">
              <a:lnSpc>
                <a:spcPts val="1320"/>
              </a:lnSpc>
              <a:spcBef>
                <a:spcPct val="0"/>
              </a:spcBef>
            </a:pPr>
            <a:r>
              <a:rPr lang="en-US" sz="1100" dirty="0">
                <a:solidFill>
                  <a:srgbClr val="000000"/>
                </a:solidFill>
                <a:latin typeface="Calibri (MS)"/>
                <a:ea typeface="Calibri (MS)"/>
                <a:cs typeface="Calibri (MS)"/>
                <a:sym typeface="Calibri (MS)"/>
              </a:rPr>
              <a:t>Source : </a:t>
            </a:r>
            <a:r>
              <a:rPr lang="en-US" sz="1100" dirty="0">
                <a:solidFill>
                  <a:srgbClr val="000000"/>
                </a:solidFill>
                <a:latin typeface="Calibri (MS)"/>
                <a:ea typeface="Calibri (MS)"/>
                <a:cs typeface="Calibri (MS)"/>
                <a:sym typeface="Calibri (MS)"/>
                <a:hlinkClick r:id="rId13"/>
              </a:rPr>
              <a:t>www.peacewomen.org/content/facebook-women-liberia-mass-action-peace</a:t>
            </a:r>
            <a:r>
              <a:rPr lang="en-US" sz="1100" dirty="0">
                <a:solidFill>
                  <a:srgbClr val="000000"/>
                </a:solidFill>
                <a:latin typeface="Calibri (MS)"/>
                <a:ea typeface="Calibri (MS)"/>
                <a:cs typeface="Calibri (MS)"/>
                <a:sym typeface="Calibri (MS)"/>
              </a:rPr>
              <a:t>? </a:t>
            </a:r>
          </a:p>
          <a:p>
            <a:pPr algn="r">
              <a:lnSpc>
                <a:spcPts val="1320"/>
              </a:lnSpc>
              <a:spcBef>
                <a:spcPct val="0"/>
              </a:spcBef>
            </a:pPr>
            <a:r>
              <a:rPr lang="en-US" sz="1100" dirty="0">
                <a:solidFill>
                  <a:srgbClr val="000000"/>
                </a:solidFill>
                <a:latin typeface="Calibri (MS)"/>
                <a:ea typeface="Calibri (MS)"/>
                <a:cs typeface="Calibri (MS)"/>
                <a:sym typeface="Calibri (MS)"/>
                <a:hlinkClick r:id="rId14"/>
              </a:rPr>
              <a:t>www.oxfamfrance.org/inegalites-femmes-hommes/ellen-johnson-sirleaf-premiere-femme-presidente-en-afrique/</a:t>
            </a:r>
            <a:r>
              <a:rPr lang="en-US" sz="1100" dirty="0">
                <a:solidFill>
                  <a:srgbClr val="000000"/>
                </a:solidFill>
                <a:latin typeface="Calibri (MS)"/>
                <a:ea typeface="Calibri (MS)"/>
                <a:cs typeface="Calibri (MS)"/>
                <a:sym typeface="Calibri (MS)"/>
              </a:rPr>
              <a:t> </a:t>
            </a:r>
          </a:p>
        </p:txBody>
      </p:sp>
      <p:sp>
        <p:nvSpPr>
          <p:cNvPr id="20" name="Freeform 20"/>
          <p:cNvSpPr/>
          <p:nvPr>
            <p:custDataLst>
              <p:tags r:id="rId10"/>
            </p:custDataLst>
          </p:nvPr>
        </p:nvSpPr>
        <p:spPr>
          <a:xfrm rot="7660677">
            <a:off x="6722897" y="6248150"/>
            <a:ext cx="854563" cy="656036"/>
          </a:xfrm>
          <a:custGeom>
            <a:avLst/>
            <a:gdLst/>
            <a:ahLst/>
            <a:cxnLst/>
            <a:rect l="l" t="t" r="r" b="b"/>
            <a:pathLst>
              <a:path w="1189997" h="906561">
                <a:moveTo>
                  <a:pt x="0" y="0"/>
                </a:moveTo>
                <a:lnTo>
                  <a:pt x="1189997" y="0"/>
                </a:lnTo>
                <a:lnTo>
                  <a:pt x="1189997" y="906561"/>
                </a:lnTo>
                <a:lnTo>
                  <a:pt x="0" y="906561"/>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15" name="ZoneTexte 14">
            <a:extLst>
              <a:ext uri="{FF2B5EF4-FFF2-40B4-BE49-F238E27FC236}">
                <a16:creationId xmlns:a16="http://schemas.microsoft.com/office/drawing/2014/main" id="{8B91E034-B2DD-EC1E-752D-E24D52117596}"/>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17" name="Group 17"/>
          <p:cNvGrpSpPr/>
          <p:nvPr>
            <p:custDataLst>
              <p:tags r:id="rId2"/>
            </p:custDataLst>
          </p:nvPr>
        </p:nvGrpSpPr>
        <p:grpSpPr>
          <a:xfrm>
            <a:off x="74243" y="1319464"/>
            <a:ext cx="379666" cy="37966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9" name="TextBox 1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0" name="Group 20"/>
          <p:cNvGrpSpPr/>
          <p:nvPr>
            <p:custDataLst>
              <p:tags r:id="rId3"/>
            </p:custDataLst>
          </p:nvPr>
        </p:nvGrpSpPr>
        <p:grpSpPr>
          <a:xfrm>
            <a:off x="74243" y="4953667"/>
            <a:ext cx="379666" cy="37966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2" name="TextBox 2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3" name="Group 23"/>
          <p:cNvGrpSpPr/>
          <p:nvPr>
            <p:custDataLst>
              <p:tags r:id="rId4"/>
            </p:custDataLst>
          </p:nvPr>
        </p:nvGrpSpPr>
        <p:grpSpPr>
          <a:xfrm>
            <a:off x="74243" y="9238687"/>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5"/>
            </p:custDataLst>
          </p:nvPr>
        </p:nvGrpSpPr>
        <p:grpSpPr>
          <a:xfrm>
            <a:off x="2532471" y="1752743"/>
            <a:ext cx="13223057" cy="5979953"/>
            <a:chOff x="0" y="0"/>
            <a:chExt cx="3482616" cy="1574967"/>
          </a:xfrm>
        </p:grpSpPr>
        <p:sp>
          <p:nvSpPr>
            <p:cNvPr id="27" name="Freeform 27"/>
            <p:cNvSpPr/>
            <p:nvPr/>
          </p:nvSpPr>
          <p:spPr>
            <a:xfrm>
              <a:off x="0" y="0"/>
              <a:ext cx="3482616" cy="1574967"/>
            </a:xfrm>
            <a:custGeom>
              <a:avLst/>
              <a:gdLst/>
              <a:ahLst/>
              <a:cxnLst/>
              <a:rect l="l" t="t" r="r" b="b"/>
              <a:pathLst>
                <a:path w="3482616" h="1574967">
                  <a:moveTo>
                    <a:pt x="7026" y="0"/>
                  </a:moveTo>
                  <a:lnTo>
                    <a:pt x="3475590" y="0"/>
                  </a:lnTo>
                  <a:cubicBezTo>
                    <a:pt x="3477453" y="0"/>
                    <a:pt x="3479240" y="740"/>
                    <a:pt x="3480558" y="2058"/>
                  </a:cubicBezTo>
                  <a:cubicBezTo>
                    <a:pt x="3481875" y="3375"/>
                    <a:pt x="3482616" y="5162"/>
                    <a:pt x="3482616" y="7026"/>
                  </a:cubicBezTo>
                  <a:lnTo>
                    <a:pt x="3482616" y="1567941"/>
                  </a:lnTo>
                  <a:cubicBezTo>
                    <a:pt x="3482616" y="1569805"/>
                    <a:pt x="3481875" y="1571592"/>
                    <a:pt x="3480558" y="1572909"/>
                  </a:cubicBezTo>
                  <a:cubicBezTo>
                    <a:pt x="3479240" y="1574227"/>
                    <a:pt x="3477453" y="1574967"/>
                    <a:pt x="3475590" y="1574967"/>
                  </a:cubicBezTo>
                  <a:lnTo>
                    <a:pt x="7026" y="1574967"/>
                  </a:lnTo>
                  <a:cubicBezTo>
                    <a:pt x="5162" y="1574967"/>
                    <a:pt x="3375" y="1574227"/>
                    <a:pt x="2058" y="1572909"/>
                  </a:cubicBezTo>
                  <a:cubicBezTo>
                    <a:pt x="740" y="1571592"/>
                    <a:pt x="0" y="1569805"/>
                    <a:pt x="0" y="1567941"/>
                  </a:cubicBezTo>
                  <a:lnTo>
                    <a:pt x="0" y="7026"/>
                  </a:lnTo>
                  <a:cubicBezTo>
                    <a:pt x="0" y="5162"/>
                    <a:pt x="740" y="3375"/>
                    <a:pt x="2058" y="2058"/>
                  </a:cubicBezTo>
                  <a:cubicBezTo>
                    <a:pt x="3375" y="740"/>
                    <a:pt x="5162" y="0"/>
                    <a:pt x="7026" y="0"/>
                  </a:cubicBezTo>
                  <a:close/>
                </a:path>
              </a:pathLst>
            </a:custGeom>
            <a:solidFill>
              <a:srgbClr val="3F4A9F"/>
            </a:solidFill>
            <a:ln w="38100" cap="sq">
              <a:solidFill>
                <a:srgbClr val="FFFFFF"/>
              </a:solidFill>
              <a:prstDash val="solid"/>
              <a:miter/>
            </a:ln>
          </p:spPr>
          <p:txBody>
            <a:bodyPr/>
            <a:lstStyle/>
            <a:p>
              <a:endParaRPr lang="fr-FR"/>
            </a:p>
          </p:txBody>
        </p:sp>
        <p:sp>
          <p:nvSpPr>
            <p:cNvPr id="28" name="TextBox 28"/>
            <p:cNvSpPr txBox="1"/>
            <p:nvPr/>
          </p:nvSpPr>
          <p:spPr>
            <a:xfrm>
              <a:off x="0" y="-9525"/>
              <a:ext cx="3482616" cy="1584492"/>
            </a:xfrm>
            <a:prstGeom prst="rect">
              <a:avLst/>
            </a:prstGeom>
          </p:spPr>
          <p:txBody>
            <a:bodyPr lIns="50800" tIns="50800" rIns="50800" bIns="50800" rtlCol="0" anchor="ctr"/>
            <a:lstStyle/>
            <a:p>
              <a:pPr algn="l">
                <a:lnSpc>
                  <a:spcPts val="2999"/>
                </a:lnSpc>
              </a:pPr>
              <a:endParaRPr/>
            </a:p>
          </p:txBody>
        </p:sp>
      </p:grpSp>
      <p:sp>
        <p:nvSpPr>
          <p:cNvPr id="29" name="Freeform 29"/>
          <p:cNvSpPr/>
          <p:nvPr>
            <p:custDataLst>
              <p:tags r:id="rId6"/>
            </p:custDataLst>
          </p:nvPr>
        </p:nvSpPr>
        <p:spPr>
          <a:xfrm rot="3429099">
            <a:off x="5582797" y="428916"/>
            <a:ext cx="1432359" cy="1372461"/>
          </a:xfrm>
          <a:custGeom>
            <a:avLst/>
            <a:gdLst/>
            <a:ahLst/>
            <a:cxnLst/>
            <a:rect l="l" t="t" r="r" b="b"/>
            <a:pathLst>
              <a:path w="1432359" h="1372461">
                <a:moveTo>
                  <a:pt x="0" y="0"/>
                </a:moveTo>
                <a:lnTo>
                  <a:pt x="1432359" y="0"/>
                </a:lnTo>
                <a:lnTo>
                  <a:pt x="1432359" y="1372461"/>
                </a:lnTo>
                <a:lnTo>
                  <a:pt x="0" y="137246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30" name="Freeform 30"/>
          <p:cNvSpPr/>
          <p:nvPr>
            <p:custDataLst>
              <p:tags r:id="rId7"/>
            </p:custDataLst>
          </p:nvPr>
        </p:nvSpPr>
        <p:spPr>
          <a:xfrm>
            <a:off x="1268516" y="7700816"/>
            <a:ext cx="4396057" cy="2263969"/>
          </a:xfrm>
          <a:custGeom>
            <a:avLst/>
            <a:gdLst/>
            <a:ahLst/>
            <a:cxnLst/>
            <a:rect l="l" t="t" r="r" b="b"/>
            <a:pathLst>
              <a:path w="4396057" h="2263969">
                <a:moveTo>
                  <a:pt x="0" y="0"/>
                </a:moveTo>
                <a:lnTo>
                  <a:pt x="4396057" y="0"/>
                </a:lnTo>
                <a:lnTo>
                  <a:pt x="4396057" y="2263969"/>
                </a:lnTo>
                <a:lnTo>
                  <a:pt x="0" y="2263969"/>
                </a:lnTo>
                <a:lnTo>
                  <a:pt x="0" y="0"/>
                </a:lnTo>
                <a:close/>
              </a:path>
            </a:pathLst>
          </a:custGeom>
          <a:blipFill>
            <a:blip r:embed="rId13"/>
            <a:stretch>
              <a:fillRect/>
            </a:stretch>
          </a:blipFill>
        </p:spPr>
        <p:txBody>
          <a:bodyPr/>
          <a:lstStyle/>
          <a:p>
            <a:endParaRPr lang="fr-FR"/>
          </a:p>
        </p:txBody>
      </p:sp>
      <p:sp>
        <p:nvSpPr>
          <p:cNvPr id="31" name="TextBox 31"/>
          <p:cNvSpPr txBox="1"/>
          <p:nvPr>
            <p:custDataLst>
              <p:tags r:id="rId8"/>
            </p:custDataLst>
          </p:nvPr>
        </p:nvSpPr>
        <p:spPr>
          <a:xfrm>
            <a:off x="2719196" y="2425336"/>
            <a:ext cx="12849606" cy="5343525"/>
          </a:xfrm>
          <a:prstGeom prst="rect">
            <a:avLst/>
          </a:prstGeom>
        </p:spPr>
        <p:txBody>
          <a:bodyPr lIns="0" tIns="0" rIns="0" bIns="0" rtlCol="0" anchor="t">
            <a:spAutoFit/>
          </a:bodyPr>
          <a:lstStyle/>
          <a:p>
            <a:pPr algn="just">
              <a:lnSpc>
                <a:spcPts val="2734"/>
              </a:lnSpc>
            </a:pPr>
            <a:r>
              <a:rPr lang="fr-CA" sz="2278" noProof="0" dirty="0">
                <a:solidFill>
                  <a:srgbClr val="FFFFFF"/>
                </a:solidFill>
                <a:latin typeface="Calibri (MS)"/>
                <a:ea typeface="Calibri (MS)"/>
                <a:cs typeface="Calibri (MS)"/>
                <a:sym typeface="Calibri (MS)"/>
              </a:rPr>
              <a:t>On pense souvent que la Déclaration universelle des droits de l’homme de 1948 a surtout été écrite par des hommes occidentaux. Pourtant, plusieurs femmes venues du Sud global ont joué un rôle déterminant pour que l’égalité entre les femmes et les hommes y soit clairement reconnue. Par exemple, la déléguée indienne Hansa Mehta a contribué à remplacer l’expression « tous les hommes » par « tous les êtres humains » dans le premier article, afin d’inclure explicitement les femmes. La Pakistanaise Begum </a:t>
            </a:r>
            <a:r>
              <a:rPr lang="fr-CA" sz="2278" noProof="0" dirty="0" err="1">
                <a:solidFill>
                  <a:srgbClr val="FFFFFF"/>
                </a:solidFill>
                <a:latin typeface="Calibri (MS)"/>
                <a:ea typeface="Calibri (MS)"/>
                <a:cs typeface="Calibri (MS)"/>
                <a:sym typeface="Calibri (MS)"/>
              </a:rPr>
              <a:t>Shaista</a:t>
            </a:r>
            <a:r>
              <a:rPr lang="fr-CA" sz="2278" noProof="0" dirty="0">
                <a:solidFill>
                  <a:srgbClr val="FFFFFF"/>
                </a:solidFill>
                <a:latin typeface="Calibri (MS)"/>
                <a:ea typeface="Calibri (MS)"/>
                <a:cs typeface="Calibri (MS)"/>
                <a:sym typeface="Calibri (MS)"/>
              </a:rPr>
              <a:t> </a:t>
            </a:r>
            <a:r>
              <a:rPr lang="fr-CA" sz="2278" noProof="0" dirty="0" err="1">
                <a:solidFill>
                  <a:srgbClr val="FFFFFF"/>
                </a:solidFill>
                <a:latin typeface="Calibri (MS)"/>
                <a:ea typeface="Calibri (MS)"/>
                <a:cs typeface="Calibri (MS)"/>
                <a:sym typeface="Calibri (MS)"/>
              </a:rPr>
              <a:t>Ikramullah</a:t>
            </a:r>
            <a:r>
              <a:rPr lang="fr-CA" sz="2278" noProof="0" dirty="0">
                <a:solidFill>
                  <a:srgbClr val="FFFFFF"/>
                </a:solidFill>
                <a:latin typeface="Calibri (MS)"/>
                <a:ea typeface="Calibri (MS)"/>
                <a:cs typeface="Calibri (MS)"/>
                <a:sym typeface="Calibri (MS)"/>
              </a:rPr>
              <a:t> a défendu l’idée que le mariage doit reposer sur le consentement libre des deux époux et que les femmes et les hommes doivent y être égaux. De son côté, la Dominicaine Minerva Bernardino, ainsi que la Brésilienne Bertha Lutz, se sont battues pour que les droits des femmes soient clairement mentionnés dans les textes fondateurs de l’ONU. Grâce à l’action de ces femmes, l’égalité entre les sexes a été inscrite dès le départ dans des documents internationaux majeurs. Leur contribution rappelle que l’histoire des droits humains est aussi le résultat des luttes de femmes venant de différentes régions du monde.</a:t>
            </a:r>
          </a:p>
          <a:p>
            <a:pPr algn="just">
              <a:lnSpc>
                <a:spcPts val="2494"/>
              </a:lnSpc>
            </a:pPr>
            <a:endParaRPr lang="en-US" sz="2278" dirty="0">
              <a:solidFill>
                <a:srgbClr val="FFFFFF"/>
              </a:solidFill>
              <a:latin typeface="Calibri (MS)"/>
              <a:ea typeface="Calibri (MS)"/>
              <a:cs typeface="Calibri (MS)"/>
              <a:sym typeface="Calibri (MS)"/>
            </a:endParaRPr>
          </a:p>
          <a:p>
            <a:pPr algn="just">
              <a:lnSpc>
                <a:spcPts val="2734"/>
              </a:lnSpc>
            </a:pPr>
            <a:endParaRPr lang="en-US" sz="2278" dirty="0">
              <a:solidFill>
                <a:srgbClr val="FFFFFF"/>
              </a:solidFill>
              <a:latin typeface="Calibri (MS)"/>
              <a:ea typeface="Calibri (MS)"/>
              <a:cs typeface="Calibri (MS)"/>
              <a:sym typeface="Calibri (MS)"/>
            </a:endParaRPr>
          </a:p>
          <a:p>
            <a:pPr algn="l">
              <a:lnSpc>
                <a:spcPts val="2494"/>
              </a:lnSpc>
            </a:pPr>
            <a:endParaRPr lang="en-US" sz="2278" dirty="0">
              <a:solidFill>
                <a:srgbClr val="FFFFFF"/>
              </a:solidFill>
              <a:latin typeface="Calibri (MS)"/>
              <a:ea typeface="Calibri (MS)"/>
              <a:cs typeface="Calibri (MS)"/>
              <a:sym typeface="Calibri (MS)"/>
            </a:endParaRPr>
          </a:p>
          <a:p>
            <a:pPr algn="r">
              <a:lnSpc>
                <a:spcPts val="1894"/>
              </a:lnSpc>
              <a:spcBef>
                <a:spcPct val="0"/>
              </a:spcBef>
            </a:pPr>
            <a:r>
              <a:rPr lang="en-US" sz="1578" dirty="0">
                <a:solidFill>
                  <a:srgbClr val="FFFFFF"/>
                </a:solidFill>
                <a:latin typeface="Calibri (MS)"/>
                <a:ea typeface="Calibri (MS)"/>
                <a:cs typeface="Calibri (MS)"/>
                <a:sym typeface="Calibri (MS)"/>
              </a:rPr>
              <a:t> Source : Le Devoir</a:t>
            </a:r>
            <a:r>
              <a:rPr lang="en-US" sz="1578" i="1" dirty="0">
                <a:solidFill>
                  <a:srgbClr val="FFFFFF"/>
                </a:solidFill>
                <a:latin typeface="Calibri (MS)"/>
                <a:ea typeface="Calibri (MS)"/>
                <a:cs typeface="Calibri (MS)"/>
                <a:sym typeface="Calibri (MS)"/>
              </a:rPr>
              <a:t>, « Merci aux </a:t>
            </a:r>
            <a:r>
              <a:rPr lang="en-US" sz="1578" i="1" dirty="0" err="1">
                <a:solidFill>
                  <a:srgbClr val="FFFFFF"/>
                </a:solidFill>
                <a:latin typeface="Calibri (MS)"/>
                <a:ea typeface="Calibri (MS)"/>
                <a:cs typeface="Calibri (MS)"/>
                <a:sym typeface="Calibri (MS)"/>
              </a:rPr>
              <a:t>féministes</a:t>
            </a:r>
            <a:r>
              <a:rPr lang="en-US" sz="1578" i="1" dirty="0">
                <a:solidFill>
                  <a:srgbClr val="FFFFFF"/>
                </a:solidFill>
                <a:latin typeface="Calibri (MS)"/>
                <a:ea typeface="Calibri (MS)"/>
                <a:cs typeface="Calibri (MS)"/>
                <a:sym typeface="Calibri (MS)"/>
              </a:rPr>
              <a:t> du Sud global pour le droit à </a:t>
            </a:r>
            <a:r>
              <a:rPr lang="en-US" sz="1578" i="1" dirty="0" err="1">
                <a:solidFill>
                  <a:srgbClr val="FFFFFF"/>
                </a:solidFill>
                <a:latin typeface="Calibri (MS)"/>
                <a:ea typeface="Calibri (MS)"/>
                <a:cs typeface="Calibri (MS)"/>
                <a:sym typeface="Calibri (MS)"/>
              </a:rPr>
              <a:t>l’égalité</a:t>
            </a:r>
            <a:r>
              <a:rPr lang="en-US" sz="1578" i="1" dirty="0">
                <a:solidFill>
                  <a:srgbClr val="FFFFFF"/>
                </a:solidFill>
                <a:latin typeface="Calibri (MS)"/>
                <a:ea typeface="Calibri (MS)"/>
                <a:cs typeface="Calibri (MS)"/>
                <a:sym typeface="Calibri (MS)"/>
              </a:rPr>
              <a:t> des femmes dans le monde »</a:t>
            </a:r>
          </a:p>
          <a:p>
            <a:pPr algn="l">
              <a:lnSpc>
                <a:spcPts val="2494"/>
              </a:lnSpc>
              <a:spcBef>
                <a:spcPct val="0"/>
              </a:spcBef>
            </a:pPr>
            <a:endParaRPr lang="en-US" sz="1578" dirty="0">
              <a:solidFill>
                <a:srgbClr val="FFFFFF"/>
              </a:solidFill>
              <a:latin typeface="Calibri (MS)"/>
              <a:ea typeface="Calibri (MS)"/>
              <a:cs typeface="Calibri (MS)"/>
              <a:sym typeface="Calibri (MS)"/>
            </a:endParaRPr>
          </a:p>
        </p:txBody>
      </p:sp>
      <p:sp>
        <p:nvSpPr>
          <p:cNvPr id="32" name="TextBox 32"/>
          <p:cNvSpPr txBox="1"/>
          <p:nvPr>
            <p:custDataLst>
              <p:tags r:id="rId9"/>
            </p:custDataLst>
          </p:nvPr>
        </p:nvSpPr>
        <p:spPr>
          <a:xfrm>
            <a:off x="1028699" y="343100"/>
            <a:ext cx="15201362" cy="628377"/>
          </a:xfrm>
          <a:prstGeom prst="rect">
            <a:avLst/>
          </a:prstGeom>
        </p:spPr>
        <p:txBody>
          <a:bodyPr lIns="0" tIns="0" rIns="0" bIns="0" rtlCol="0" anchor="t">
            <a:spAutoFit/>
          </a:bodyPr>
          <a:lstStyle/>
          <a:p>
            <a:pPr algn="l">
              <a:lnSpc>
                <a:spcPts val="4919"/>
              </a:lnSpc>
            </a:pPr>
            <a:r>
              <a:rPr lang="en-US" sz="4099" b="1" dirty="0" err="1">
                <a:solidFill>
                  <a:srgbClr val="000000"/>
                </a:solidFill>
                <a:latin typeface="Calibri (MS) Bold"/>
                <a:ea typeface="Calibri (MS) Bold"/>
                <a:cs typeface="Calibri (MS) Bold"/>
                <a:sym typeface="Calibri (MS) Bold"/>
              </a:rPr>
              <a:t>Saviez</a:t>
            </a:r>
            <a:r>
              <a:rPr lang="en-US" sz="4099" b="1" dirty="0">
                <a:solidFill>
                  <a:srgbClr val="000000"/>
                </a:solidFill>
                <a:latin typeface="Calibri (MS) Bold"/>
                <a:ea typeface="Calibri (MS) Bold"/>
                <a:cs typeface="Calibri (MS) Bold"/>
                <a:sym typeface="Calibri (MS) Bold"/>
              </a:rPr>
              <a:t>-vous </a:t>
            </a:r>
            <a:r>
              <a:rPr lang="en-US" sz="4099" b="1" dirty="0" err="1">
                <a:solidFill>
                  <a:srgbClr val="000000"/>
                </a:solidFill>
                <a:latin typeface="Calibri (MS) Bold"/>
                <a:ea typeface="Calibri (MS) Bold"/>
                <a:cs typeface="Calibri (MS) Bold"/>
                <a:sym typeface="Calibri (MS) Bold"/>
              </a:rPr>
              <a:t>que</a:t>
            </a:r>
            <a:r>
              <a:rPr lang="en-US" sz="4099" b="1" dirty="0">
                <a:solidFill>
                  <a:srgbClr val="000000"/>
                </a:solidFill>
                <a:latin typeface="Calibri (MS) Bold"/>
                <a:ea typeface="Calibri (MS) Bold"/>
                <a:cs typeface="Calibri (MS) Bold"/>
                <a:sym typeface="Calibri (MS) Bold"/>
              </a:rPr>
              <a:t> ?</a:t>
            </a:r>
          </a:p>
        </p:txBody>
      </p:sp>
      <p:sp>
        <p:nvSpPr>
          <p:cNvPr id="2" name="ZoneTexte 1">
            <a:extLst>
              <a:ext uri="{FF2B5EF4-FFF2-40B4-BE49-F238E27FC236}">
                <a16:creationId xmlns:a16="http://schemas.microsoft.com/office/drawing/2014/main" id="{EC95349F-C4EF-775F-9C61-B80823BBDCB6}"/>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a:t>Mythe 8</a:t>
            </a:r>
            <a:endParaRPr lang="fr-CA"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9D1A00CF-11E5-6669-D208-432DEC339526}"/>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A57D9F83-CCEF-9F08-B8A3-EF8832A70248}"/>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6B24A0ED-6CED-DB27-CAA2-49F9F86FBF9D}"/>
              </a:ext>
            </a:extLst>
          </p:cNvPr>
          <p:cNvGraphicFramePr>
            <a:graphicFrameLocks noGrp="1"/>
          </p:cNvGraphicFramePr>
          <p:nvPr>
            <p:custDataLst>
              <p:tags r:id="rId2"/>
            </p:custDataLst>
            <p:extLst>
              <p:ext uri="{D42A27DB-BD31-4B8C-83A1-F6EECF244321}">
                <p14:modId xmlns:p14="http://schemas.microsoft.com/office/powerpoint/2010/main" val="3869138527"/>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471207CD-B853-1F30-0D5F-7AF4D35D2BF8}"/>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60CB56EE-3A3D-50B1-9E33-785DD9E29B0A}"/>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453517ED-B005-C310-4D6B-BE76EDD14F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039A386E-8BD7-7C32-B950-634EF3733793}"/>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2519AA9B-87DC-7FB5-4430-A19F402D9F06}"/>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133E49ED-1F0E-4CBC-47DE-1A2E459310E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A73A6ACE-666E-6EB7-BFD9-BD7A32701F3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BC16E1BD-B8E0-03E0-206E-E8EA6CFC095B}"/>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21F57E58-0A88-8086-824A-00B247C496A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B478F040-B74C-69D4-9740-574A567D47D8}"/>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640197DC-BAC0-0EC6-5FFB-49B883E46DFE}"/>
              </a:ext>
            </a:extLst>
          </p:cNvPr>
          <p:cNvSpPr txBox="1"/>
          <p:nvPr>
            <p:custDataLst>
              <p:tags r:id="rId7"/>
            </p:custDataLst>
          </p:nvPr>
        </p:nvSpPr>
        <p:spPr>
          <a:xfrm>
            <a:off x="1337458" y="224684"/>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901BA30C-035A-0A58-19C0-C23DFE85FCBC}"/>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extLst>
      <p:ext uri="{BB962C8B-B14F-4D97-AF65-F5344CB8AC3E}">
        <p14:creationId xmlns:p14="http://schemas.microsoft.com/office/powerpoint/2010/main" val="22953161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156419" y="435468"/>
            <a:ext cx="15835680" cy="1341778"/>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grpSp>
        <p:nvGrpSpPr>
          <p:cNvPr id="4" name="Group 4"/>
          <p:cNvGrpSpPr/>
          <p:nvPr>
            <p:custDataLst>
              <p:tags r:id="rId3"/>
            </p:custDataLst>
          </p:nvPr>
        </p:nvGrpSpPr>
        <p:grpSpPr>
          <a:xfrm>
            <a:off x="264076" y="1319464"/>
            <a:ext cx="379666" cy="3796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6" name="TextBox 6"/>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7" name="Group 7"/>
          <p:cNvGrpSpPr/>
          <p:nvPr>
            <p:custDataLst>
              <p:tags r:id="rId4"/>
            </p:custDataLst>
          </p:nvPr>
        </p:nvGrpSpPr>
        <p:grpSpPr>
          <a:xfrm>
            <a:off x="264076" y="4953667"/>
            <a:ext cx="379666" cy="37966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9" name="TextBox 9"/>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0" name="Group 10"/>
          <p:cNvGrpSpPr/>
          <p:nvPr>
            <p:custDataLst>
              <p:tags r:id="rId5"/>
            </p:custDataLst>
          </p:nvPr>
        </p:nvGrpSpPr>
        <p:grpSpPr>
          <a:xfrm>
            <a:off x="264076" y="9238687"/>
            <a:ext cx="379666" cy="37966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3" name="Group 13"/>
          <p:cNvGrpSpPr/>
          <p:nvPr>
            <p:custDataLst>
              <p:tags r:id="rId6"/>
            </p:custDataLst>
          </p:nvPr>
        </p:nvGrpSpPr>
        <p:grpSpPr>
          <a:xfrm>
            <a:off x="5536549" y="6800718"/>
            <a:ext cx="12243990" cy="3385963"/>
            <a:chOff x="0" y="0"/>
            <a:chExt cx="3224755" cy="891776"/>
          </a:xfrm>
        </p:grpSpPr>
        <p:sp>
          <p:nvSpPr>
            <p:cNvPr id="14" name="Freeform 14"/>
            <p:cNvSpPr/>
            <p:nvPr/>
          </p:nvSpPr>
          <p:spPr>
            <a:xfrm>
              <a:off x="0" y="0"/>
              <a:ext cx="3224755" cy="891776"/>
            </a:xfrm>
            <a:custGeom>
              <a:avLst/>
              <a:gdLst/>
              <a:ahLst/>
              <a:cxnLst/>
              <a:rect l="l" t="t" r="r" b="b"/>
              <a:pathLst>
                <a:path w="3224755" h="891776">
                  <a:moveTo>
                    <a:pt x="7588" y="0"/>
                  </a:moveTo>
                  <a:lnTo>
                    <a:pt x="3217167" y="0"/>
                  </a:lnTo>
                  <a:cubicBezTo>
                    <a:pt x="3221358" y="0"/>
                    <a:pt x="3224755" y="3397"/>
                    <a:pt x="3224755" y="7588"/>
                  </a:cubicBezTo>
                  <a:lnTo>
                    <a:pt x="3224755" y="884189"/>
                  </a:lnTo>
                  <a:cubicBezTo>
                    <a:pt x="3224755" y="888379"/>
                    <a:pt x="3221358" y="891776"/>
                    <a:pt x="3217167" y="891776"/>
                  </a:cubicBezTo>
                  <a:lnTo>
                    <a:pt x="7588" y="891776"/>
                  </a:lnTo>
                  <a:cubicBezTo>
                    <a:pt x="3397" y="891776"/>
                    <a:pt x="0" y="888379"/>
                    <a:pt x="0" y="884189"/>
                  </a:cubicBezTo>
                  <a:lnTo>
                    <a:pt x="0" y="7588"/>
                  </a:lnTo>
                  <a:cubicBezTo>
                    <a:pt x="0" y="3397"/>
                    <a:pt x="3397" y="0"/>
                    <a:pt x="7588" y="0"/>
                  </a:cubicBezTo>
                  <a:close/>
                </a:path>
              </a:pathLst>
            </a:custGeom>
            <a:solidFill>
              <a:srgbClr val="3F4A9F"/>
            </a:solidFill>
            <a:ln w="38100" cap="sq">
              <a:solidFill>
                <a:srgbClr val="FFFFFF"/>
              </a:solidFill>
              <a:prstDash val="solid"/>
              <a:miter/>
            </a:ln>
          </p:spPr>
          <p:txBody>
            <a:bodyPr/>
            <a:lstStyle/>
            <a:p>
              <a:endParaRPr lang="fr-FR"/>
            </a:p>
          </p:txBody>
        </p:sp>
        <p:sp>
          <p:nvSpPr>
            <p:cNvPr id="15" name="TextBox 15"/>
            <p:cNvSpPr txBox="1"/>
            <p:nvPr/>
          </p:nvSpPr>
          <p:spPr>
            <a:xfrm>
              <a:off x="0" y="-47625"/>
              <a:ext cx="3224755" cy="939401"/>
            </a:xfrm>
            <a:prstGeom prst="rect">
              <a:avLst/>
            </a:prstGeom>
          </p:spPr>
          <p:txBody>
            <a:bodyPr lIns="50800" tIns="50800" rIns="50800" bIns="50800" rtlCol="0" anchor="ctr"/>
            <a:lstStyle/>
            <a:p>
              <a:pPr marL="431799" lvl="1" indent="-215899" algn="just">
                <a:lnSpc>
                  <a:spcPts val="2399"/>
                </a:lnSpc>
                <a:buFont typeface="Arial"/>
                <a:buChar char="•"/>
              </a:pPr>
              <a:r>
                <a:rPr lang="en-US" sz="1999" dirty="0">
                  <a:solidFill>
                    <a:srgbClr val="FFFFFF"/>
                  </a:solidFill>
                  <a:latin typeface="Calibri (MS)"/>
                  <a:ea typeface="Calibri (MS)"/>
                  <a:cs typeface="Calibri (MS)"/>
                  <a:sym typeface="Calibri (MS)"/>
                </a:rPr>
                <a:t>En Inde, des femmes </a:t>
              </a:r>
              <a:r>
                <a:rPr lang="en-US" sz="1999" dirty="0" err="1">
                  <a:solidFill>
                    <a:srgbClr val="FFFFFF"/>
                  </a:solidFill>
                  <a:latin typeface="Calibri (MS)"/>
                  <a:ea typeface="Calibri (MS)"/>
                  <a:cs typeface="Calibri (MS)"/>
                  <a:sym typeface="Calibri (MS)"/>
                </a:rPr>
                <a:t>dalits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articulent</a:t>
              </a:r>
              <a:r>
                <a:rPr lang="en-US" sz="1999" dirty="0">
                  <a:solidFill>
                    <a:srgbClr val="FFFFFF"/>
                  </a:solidFill>
                  <a:latin typeface="Calibri (MS)"/>
                  <a:ea typeface="Calibri (MS)"/>
                  <a:cs typeface="Calibri (MS)"/>
                  <a:sym typeface="Calibri (MS)"/>
                </a:rPr>
                <a:t> la </a:t>
              </a:r>
              <a:r>
                <a:rPr lang="en-US" sz="1999" dirty="0" err="1">
                  <a:solidFill>
                    <a:srgbClr val="FFFFFF"/>
                  </a:solidFill>
                  <a:latin typeface="Calibri (MS)"/>
                  <a:ea typeface="Calibri (MS)"/>
                  <a:cs typeface="Calibri (MS)"/>
                  <a:sym typeface="Calibri (MS)"/>
                </a:rPr>
                <a:t>lutte</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contre</a:t>
              </a:r>
              <a:r>
                <a:rPr lang="en-US" sz="1999" dirty="0">
                  <a:solidFill>
                    <a:srgbClr val="FFFFFF"/>
                  </a:solidFill>
                  <a:latin typeface="Calibri (MS)"/>
                  <a:ea typeface="Calibri (MS)"/>
                  <a:cs typeface="Calibri (MS)"/>
                  <a:sym typeface="Calibri (MS)"/>
                </a:rPr>
                <a:t> le </a:t>
              </a:r>
              <a:r>
                <a:rPr lang="en-US" sz="1999" dirty="0" err="1">
                  <a:solidFill>
                    <a:srgbClr val="FFFFFF"/>
                  </a:solidFill>
                  <a:latin typeface="Calibri (MS)"/>
                  <a:ea typeface="Calibri (MS)"/>
                  <a:cs typeface="Calibri (MS)"/>
                  <a:sym typeface="Calibri (MS)"/>
                </a:rPr>
                <a:t>patriarcat</a:t>
              </a:r>
              <a:r>
                <a:rPr lang="en-US" sz="1999" dirty="0">
                  <a:solidFill>
                    <a:srgbClr val="FFFFFF"/>
                  </a:solidFill>
                  <a:latin typeface="Calibri (MS)"/>
                  <a:ea typeface="Calibri (MS)"/>
                  <a:cs typeface="Calibri (MS)"/>
                  <a:sym typeface="Calibri (MS)"/>
                </a:rPr>
                <a:t> avec </a:t>
              </a:r>
              <a:r>
                <a:rPr lang="en-US" sz="1999" dirty="0" err="1">
                  <a:solidFill>
                    <a:srgbClr val="FFFFFF"/>
                  </a:solidFill>
                  <a:latin typeface="Calibri (MS)"/>
                  <a:ea typeface="Calibri (MS)"/>
                  <a:cs typeface="Calibri (MS)"/>
                  <a:sym typeface="Calibri (MS)"/>
                </a:rPr>
                <a:t>celle</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contre</a:t>
              </a:r>
              <a:r>
                <a:rPr lang="en-US" sz="1999" dirty="0">
                  <a:solidFill>
                    <a:srgbClr val="FFFFFF"/>
                  </a:solidFill>
                  <a:latin typeface="Calibri (MS)"/>
                  <a:ea typeface="Calibri (MS)"/>
                  <a:cs typeface="Calibri (MS)"/>
                  <a:sym typeface="Calibri (MS)"/>
                </a:rPr>
                <a:t> le </a:t>
              </a:r>
              <a:r>
                <a:rPr lang="en-US" sz="1999" dirty="0" err="1">
                  <a:solidFill>
                    <a:srgbClr val="FFFFFF"/>
                  </a:solidFill>
                  <a:latin typeface="Calibri (MS)"/>
                  <a:ea typeface="Calibri (MS)"/>
                  <a:cs typeface="Calibri (MS)"/>
                  <a:sym typeface="Calibri (MS)"/>
                </a:rPr>
                <a:t>système</a:t>
              </a:r>
              <a:r>
                <a:rPr lang="en-US" sz="1999" dirty="0">
                  <a:solidFill>
                    <a:srgbClr val="FFFFFF"/>
                  </a:solidFill>
                  <a:latin typeface="Calibri (MS)"/>
                  <a:ea typeface="Calibri (MS)"/>
                  <a:cs typeface="Calibri (MS)"/>
                  <a:sym typeface="Calibri (MS)"/>
                </a:rPr>
                <a:t> de castes.</a:t>
              </a:r>
            </a:p>
            <a:p>
              <a:pPr algn="just">
                <a:lnSpc>
                  <a:spcPts val="2399"/>
                </a:lnSpc>
              </a:pPr>
              <a:endParaRPr lang="en-US" sz="1999" dirty="0">
                <a:solidFill>
                  <a:srgbClr val="FFFFFF"/>
                </a:solidFill>
                <a:latin typeface="Calibri (MS)"/>
                <a:ea typeface="Calibri (MS)"/>
                <a:cs typeface="Calibri (MS)"/>
                <a:sym typeface="Calibri (MS)"/>
              </a:endParaRPr>
            </a:p>
            <a:p>
              <a:pPr marL="431799" lvl="1" indent="-215899" algn="just">
                <a:lnSpc>
                  <a:spcPts val="2399"/>
                </a:lnSpc>
                <a:buFont typeface="Arial"/>
                <a:buChar char="•"/>
              </a:pPr>
              <a:r>
                <a:rPr lang="en-US" sz="1999" dirty="0">
                  <a:solidFill>
                    <a:srgbClr val="FFFFFF"/>
                  </a:solidFill>
                  <a:latin typeface="Calibri (MS)"/>
                  <a:ea typeface="Calibri (MS)"/>
                  <a:cs typeface="Calibri (MS)"/>
                  <a:sym typeface="Calibri (MS)"/>
                </a:rPr>
                <a:t>En </a:t>
              </a:r>
              <a:r>
                <a:rPr lang="en-US" sz="1999" dirty="0" err="1">
                  <a:solidFill>
                    <a:srgbClr val="FFFFFF"/>
                  </a:solidFill>
                  <a:latin typeface="Calibri (MS)"/>
                  <a:ea typeface="Calibri (MS)"/>
                  <a:cs typeface="Calibri (MS)"/>
                  <a:sym typeface="Calibri (MS)"/>
                </a:rPr>
                <a:t>Amazonie</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en</a:t>
              </a:r>
              <a:r>
                <a:rPr lang="en-US" sz="1999" dirty="0">
                  <a:solidFill>
                    <a:srgbClr val="FFFFFF"/>
                  </a:solidFill>
                  <a:latin typeface="Calibri (MS)"/>
                  <a:ea typeface="Calibri (MS)"/>
                  <a:cs typeface="Calibri (MS)"/>
                  <a:sym typeface="Calibri (MS)"/>
                </a:rPr>
                <a:t> Amérique du Nord </a:t>
              </a:r>
              <a:r>
                <a:rPr lang="en-US" sz="1999" dirty="0" err="1">
                  <a:solidFill>
                    <a:srgbClr val="FFFFFF"/>
                  </a:solidFill>
                  <a:latin typeface="Calibri (MS)"/>
                  <a:ea typeface="Calibri (MS)"/>
                  <a:cs typeface="Calibri (MS)"/>
                  <a:sym typeface="Calibri (MS)"/>
                </a:rPr>
                <a:t>ou</a:t>
              </a:r>
              <a:r>
                <a:rPr lang="en-US" sz="1999" dirty="0">
                  <a:solidFill>
                    <a:srgbClr val="FFFFFF"/>
                  </a:solidFill>
                  <a:latin typeface="Calibri (MS)"/>
                  <a:ea typeface="Calibri (MS)"/>
                  <a:cs typeface="Calibri (MS)"/>
                  <a:sym typeface="Calibri (MS)"/>
                </a:rPr>
                <a:t> aux Philippines, des femmes </a:t>
              </a:r>
              <a:r>
                <a:rPr lang="en-US" sz="1999" dirty="0" err="1">
                  <a:solidFill>
                    <a:srgbClr val="FFFFFF"/>
                  </a:solidFill>
                  <a:latin typeface="Calibri (MS)"/>
                  <a:ea typeface="Calibri (MS)"/>
                  <a:cs typeface="Calibri (MS)"/>
                  <a:sym typeface="Calibri (MS)"/>
                </a:rPr>
                <a:t>autochtones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défendent</a:t>
              </a:r>
              <a:r>
                <a:rPr lang="en-US" sz="1999" dirty="0">
                  <a:solidFill>
                    <a:srgbClr val="FFFFFF"/>
                  </a:solidFill>
                  <a:latin typeface="Calibri (MS)"/>
                  <a:ea typeface="Calibri (MS)"/>
                  <a:cs typeface="Calibri (MS)"/>
                  <a:sym typeface="Calibri (MS)"/>
                </a:rPr>
                <a:t> à la </a:t>
              </a:r>
              <a:r>
                <a:rPr lang="en-US" sz="1999" dirty="0" err="1">
                  <a:solidFill>
                    <a:srgbClr val="FFFFFF"/>
                  </a:solidFill>
                  <a:latin typeface="Calibri (MS)"/>
                  <a:ea typeface="Calibri (MS)"/>
                  <a:cs typeface="Calibri (MS)"/>
                  <a:sym typeface="Calibri (MS)"/>
                </a:rPr>
                <a:t>fois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leurs</a:t>
              </a:r>
              <a:r>
                <a:rPr lang="en-US" sz="1999" dirty="0">
                  <a:solidFill>
                    <a:srgbClr val="FFFFFF"/>
                  </a:solidFill>
                  <a:latin typeface="Calibri (MS)"/>
                  <a:ea typeface="Calibri (MS)"/>
                  <a:cs typeface="Calibri (MS)"/>
                  <a:sym typeface="Calibri (MS)"/>
                </a:rPr>
                <a:t> droits et </a:t>
              </a:r>
              <a:r>
                <a:rPr lang="en-US" sz="1999" dirty="0" err="1">
                  <a:solidFill>
                    <a:srgbClr val="FFFFFF"/>
                  </a:solidFill>
                  <a:latin typeface="Calibri (MS)"/>
                  <a:ea typeface="Calibri (MS)"/>
                  <a:cs typeface="Calibri (MS)"/>
                  <a:sym typeface="Calibri (MS)"/>
                </a:rPr>
                <a:t>leurs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territoires</a:t>
              </a:r>
              <a:r>
                <a:rPr lang="en-US" sz="1999" dirty="0">
                  <a:solidFill>
                    <a:srgbClr val="FFFFFF"/>
                  </a:solidFill>
                  <a:latin typeface="Calibri (MS)"/>
                  <a:ea typeface="Calibri (MS)"/>
                  <a:cs typeface="Calibri (MS)"/>
                  <a:sym typeface="Calibri (MS)"/>
                </a:rPr>
                <a:t>.</a:t>
              </a:r>
            </a:p>
            <a:p>
              <a:pPr algn="just">
                <a:lnSpc>
                  <a:spcPts val="2399"/>
                </a:lnSpc>
              </a:pPr>
              <a:endParaRPr lang="en-US" sz="1999" dirty="0">
                <a:solidFill>
                  <a:srgbClr val="FFFFFF"/>
                </a:solidFill>
                <a:latin typeface="Calibri (MS)"/>
                <a:ea typeface="Calibri (MS)"/>
                <a:cs typeface="Calibri (MS)"/>
                <a:sym typeface="Calibri (MS)"/>
              </a:endParaRPr>
            </a:p>
            <a:p>
              <a:pPr marL="431799" lvl="1" indent="-215899" algn="just">
                <a:lnSpc>
                  <a:spcPts val="2399"/>
                </a:lnSpc>
                <a:buFont typeface="Arial"/>
                <a:buChar char="•"/>
              </a:pPr>
              <a:r>
                <a:rPr lang="en-US" sz="1999" dirty="0">
                  <a:solidFill>
                    <a:srgbClr val="FFFFFF"/>
                  </a:solidFill>
                  <a:latin typeface="Calibri (MS)"/>
                  <a:ea typeface="Calibri (MS)"/>
                  <a:cs typeface="Calibri (MS)"/>
                  <a:sym typeface="Calibri (MS)"/>
                </a:rPr>
                <a:t>Au Québec, les </a:t>
              </a:r>
              <a:r>
                <a:rPr lang="en-US" sz="1999" dirty="0" err="1">
                  <a:solidFill>
                    <a:srgbClr val="FFFFFF"/>
                  </a:solidFill>
                  <a:latin typeface="Calibri (MS)"/>
                  <a:ea typeface="Calibri (MS)"/>
                  <a:cs typeface="Calibri (MS)"/>
                  <a:sym typeface="Calibri (MS)"/>
                </a:rPr>
                <a:t>mobilisations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ont</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porté</a:t>
              </a:r>
              <a:r>
                <a:rPr lang="en-US" sz="1999" dirty="0">
                  <a:solidFill>
                    <a:srgbClr val="FFFFFF"/>
                  </a:solidFill>
                  <a:latin typeface="Calibri (MS)"/>
                  <a:ea typeface="Calibri (MS)"/>
                  <a:cs typeface="Calibri (MS)"/>
                  <a:sym typeface="Calibri (MS)"/>
                </a:rPr>
                <a:t>, entre </a:t>
              </a:r>
              <a:r>
                <a:rPr lang="en-US" sz="1999" dirty="0" err="1">
                  <a:solidFill>
                    <a:srgbClr val="FFFFFF"/>
                  </a:solidFill>
                  <a:latin typeface="Calibri (MS)"/>
                  <a:ea typeface="Calibri (MS)"/>
                  <a:cs typeface="Calibri (MS)"/>
                  <a:sym typeface="Calibri (MS)"/>
                </a:rPr>
                <a:t>autres</a:t>
              </a:r>
              <a:r>
                <a:rPr lang="en-US" sz="1999" dirty="0">
                  <a:solidFill>
                    <a:srgbClr val="FFFFFF"/>
                  </a:solidFill>
                  <a:latin typeface="Calibri (MS)"/>
                  <a:ea typeface="Calibri (MS)"/>
                  <a:cs typeface="Calibri (MS)"/>
                  <a:sym typeface="Calibri (MS)"/>
                </a:rPr>
                <a:t>, sur </a:t>
              </a:r>
              <a:r>
                <a:rPr lang="en-US" sz="1999" dirty="0" err="1">
                  <a:solidFill>
                    <a:srgbClr val="FFFFFF"/>
                  </a:solidFill>
                  <a:latin typeface="Calibri (MS)"/>
                  <a:ea typeface="Calibri (MS)"/>
                  <a:cs typeface="Calibri (MS)"/>
                  <a:sym typeface="Calibri (MS)"/>
                </a:rPr>
                <a:t>l’accès</a:t>
              </a:r>
              <a:r>
                <a:rPr lang="en-US" sz="1999" dirty="0">
                  <a:solidFill>
                    <a:srgbClr val="FFFFFF"/>
                  </a:solidFill>
                  <a:latin typeface="Calibri (MS)"/>
                  <a:ea typeface="Calibri (MS)"/>
                  <a:cs typeface="Calibri (MS)"/>
                  <a:sym typeface="Calibri (MS)"/>
                </a:rPr>
                <a:t> à </a:t>
              </a:r>
              <a:r>
                <a:rPr lang="en-US" sz="1999" dirty="0" err="1">
                  <a:solidFill>
                    <a:srgbClr val="FFFFFF"/>
                  </a:solidFill>
                  <a:latin typeface="Calibri (MS)"/>
                  <a:ea typeface="Calibri (MS)"/>
                  <a:cs typeface="Calibri (MS)"/>
                  <a:sym typeface="Calibri (MS)"/>
                </a:rPr>
                <a:t>l’avortement</a:t>
              </a:r>
              <a:r>
                <a:rPr lang="en-US" sz="1999" dirty="0">
                  <a:solidFill>
                    <a:srgbClr val="FFFFFF"/>
                  </a:solidFill>
                  <a:latin typeface="Calibri (MS)"/>
                  <a:ea typeface="Calibri (MS)"/>
                  <a:cs typeface="Calibri (MS)"/>
                  <a:sym typeface="Calibri (MS)"/>
                </a:rPr>
                <a:t>, la </a:t>
              </a:r>
              <a:r>
                <a:rPr lang="en-US" sz="1999" dirty="0" err="1">
                  <a:solidFill>
                    <a:srgbClr val="FFFFFF"/>
                  </a:solidFill>
                  <a:latin typeface="Calibri (MS)"/>
                  <a:ea typeface="Calibri (MS)"/>
                  <a:cs typeface="Calibri (MS)"/>
                  <a:sym typeface="Calibri (MS)"/>
                </a:rPr>
                <a:t>création</a:t>
              </a:r>
              <a:r>
                <a:rPr lang="en-US" sz="1999" dirty="0">
                  <a:solidFill>
                    <a:srgbClr val="FFFFFF"/>
                  </a:solidFill>
                  <a:latin typeface="Calibri (MS)"/>
                  <a:ea typeface="Calibri (MS)"/>
                  <a:cs typeface="Calibri (MS)"/>
                  <a:sym typeface="Calibri (MS)"/>
                </a:rPr>
                <a:t> de maisons </a:t>
              </a:r>
              <a:r>
                <a:rPr lang="en-US" sz="1999" dirty="0" err="1">
                  <a:solidFill>
                    <a:srgbClr val="FFFFFF"/>
                  </a:solidFill>
                  <a:latin typeface="Calibri (MS)"/>
                  <a:ea typeface="Calibri (MS)"/>
                  <a:cs typeface="Calibri (MS)"/>
                  <a:sym typeface="Calibri (MS)"/>
                </a:rPr>
                <a:t>d’hébergement</a:t>
              </a:r>
              <a:r>
                <a:rPr lang="en-US" sz="1999" dirty="0">
                  <a:solidFill>
                    <a:srgbClr val="FFFFFF"/>
                  </a:solidFill>
                  <a:latin typeface="Calibri (MS)"/>
                  <a:ea typeface="Calibri (MS)"/>
                  <a:cs typeface="Calibri (MS)"/>
                  <a:sym typeface="Calibri (MS)"/>
                </a:rPr>
                <a:t> pour femmes </a:t>
              </a:r>
              <a:r>
                <a:rPr lang="en-US" sz="1999" dirty="0" err="1">
                  <a:solidFill>
                    <a:srgbClr val="FFFFFF"/>
                  </a:solidFill>
                  <a:latin typeface="Calibri (MS)"/>
                  <a:ea typeface="Calibri (MS)"/>
                  <a:cs typeface="Calibri (MS)"/>
                  <a:sym typeface="Calibri (MS)"/>
                </a:rPr>
                <a:t>violentées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l’équité</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salariale</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ou</a:t>
              </a:r>
              <a:r>
                <a:rPr lang="en-US" sz="1999" dirty="0">
                  <a:solidFill>
                    <a:srgbClr val="FFFFFF"/>
                  </a:solidFill>
                  <a:latin typeface="Calibri (MS)"/>
                  <a:ea typeface="Calibri (MS)"/>
                  <a:cs typeface="Calibri (MS)"/>
                  <a:sym typeface="Calibri (MS)"/>
                </a:rPr>
                <a:t> encore la </a:t>
              </a:r>
              <a:r>
                <a:rPr lang="en-US" sz="1999" dirty="0" err="1">
                  <a:solidFill>
                    <a:srgbClr val="FFFFFF"/>
                  </a:solidFill>
                  <a:latin typeface="Calibri (MS)"/>
                  <a:ea typeface="Calibri (MS)"/>
                  <a:cs typeface="Calibri (MS)"/>
                  <a:sym typeface="Calibri (MS)"/>
                </a:rPr>
                <a:t>dénonciation</a:t>
              </a:r>
              <a:r>
                <a:rPr lang="en-US" sz="1999" dirty="0">
                  <a:solidFill>
                    <a:srgbClr val="FFFFFF"/>
                  </a:solidFill>
                  <a:latin typeface="Calibri (MS)"/>
                  <a:ea typeface="Calibri (MS)"/>
                  <a:cs typeface="Calibri (MS)"/>
                  <a:sym typeface="Calibri (MS)"/>
                </a:rPr>
                <a:t> des </a:t>
              </a:r>
              <a:r>
                <a:rPr lang="en-US" sz="1999" dirty="0" err="1">
                  <a:solidFill>
                    <a:srgbClr val="FFFFFF"/>
                  </a:solidFill>
                  <a:latin typeface="Calibri (MS)"/>
                  <a:ea typeface="Calibri (MS)"/>
                  <a:cs typeface="Calibri (MS)"/>
                  <a:sym typeface="Calibri (MS)"/>
                </a:rPr>
                <a:t>agressions</a:t>
              </a:r>
              <a:r>
                <a:rPr lang="en-US" sz="1999" dirty="0">
                  <a:solidFill>
                    <a:srgbClr val="FFFFFF"/>
                  </a:solidFill>
                  <a:latin typeface="Calibri (MS)"/>
                  <a:ea typeface="Calibri (MS)"/>
                  <a:cs typeface="Calibri (MS)"/>
                  <a:sym typeface="Calibri (MS)"/>
                </a:rPr>
                <a:t> </a:t>
              </a:r>
              <a:r>
                <a:rPr lang="en-US" sz="1999" dirty="0" err="1">
                  <a:solidFill>
                    <a:srgbClr val="FFFFFF"/>
                  </a:solidFill>
                  <a:latin typeface="Calibri (MS)"/>
                  <a:ea typeface="Calibri (MS)"/>
                  <a:cs typeface="Calibri (MS)"/>
                  <a:sym typeface="Calibri (MS)"/>
                </a:rPr>
                <a:t>sexuelles</a:t>
              </a:r>
              <a:r>
                <a:rPr lang="en-US" sz="1999" dirty="0">
                  <a:solidFill>
                    <a:srgbClr val="FFFFFF"/>
                  </a:solidFill>
                  <a:latin typeface="Calibri (MS)"/>
                  <a:ea typeface="Calibri (MS)"/>
                  <a:cs typeface="Calibri (MS)"/>
                  <a:sym typeface="Calibri (MS)"/>
                </a:rPr>
                <a:t>.</a:t>
              </a:r>
            </a:p>
            <a:p>
              <a:pPr algn="just">
                <a:lnSpc>
                  <a:spcPts val="2399"/>
                </a:lnSpc>
              </a:pPr>
              <a:endParaRPr lang="en-US" sz="1999" dirty="0">
                <a:solidFill>
                  <a:srgbClr val="FFFFFF"/>
                </a:solidFill>
                <a:latin typeface="Calibri (MS)"/>
                <a:ea typeface="Calibri (MS)"/>
                <a:cs typeface="Calibri (MS)"/>
                <a:sym typeface="Calibri (MS)"/>
              </a:endParaRPr>
            </a:p>
            <a:p>
              <a:pPr algn="ctr">
                <a:lnSpc>
                  <a:spcPts val="2399"/>
                </a:lnSpc>
              </a:pPr>
              <a:r>
                <a:rPr lang="en-US" sz="1999" b="1" dirty="0" err="1">
                  <a:solidFill>
                    <a:srgbClr val="FFFFFF"/>
                  </a:solidFill>
                  <a:latin typeface="Calibri (MS) Bold"/>
                  <a:ea typeface="Calibri (MS) Bold"/>
                  <a:cs typeface="Calibri (MS) Bold"/>
                  <a:sym typeface="Calibri (MS) Bold"/>
                </a:rPr>
                <a:t>Ces</a:t>
              </a:r>
              <a:r>
                <a:rPr lang="en-US" sz="1999" b="1" dirty="0">
                  <a:solidFill>
                    <a:srgbClr val="FFFFFF"/>
                  </a:solidFill>
                  <a:latin typeface="Calibri (MS) Bold"/>
                  <a:ea typeface="Calibri (MS) Bold"/>
                  <a:cs typeface="Calibri (MS) Bold"/>
                  <a:sym typeface="Calibri (MS) Bold"/>
                </a:rPr>
                <a:t> </a:t>
              </a:r>
              <a:r>
                <a:rPr lang="en-US" sz="1999" b="1" dirty="0" err="1">
                  <a:solidFill>
                    <a:srgbClr val="FFFFFF"/>
                  </a:solidFill>
                  <a:latin typeface="Calibri (MS) Bold"/>
                  <a:ea typeface="Calibri (MS) Bold"/>
                  <a:cs typeface="Calibri (MS) Bold"/>
                  <a:sym typeface="Calibri (MS) Bold"/>
                </a:rPr>
                <a:t>exemples</a:t>
              </a:r>
              <a:r>
                <a:rPr lang="en-US" sz="1999" b="1" dirty="0">
                  <a:solidFill>
                    <a:srgbClr val="FFFFFF"/>
                  </a:solidFill>
                  <a:latin typeface="Calibri (MS) Bold"/>
                  <a:ea typeface="Calibri (MS) Bold"/>
                  <a:cs typeface="Calibri (MS) Bold"/>
                  <a:sym typeface="Calibri (MS) Bold"/>
                </a:rPr>
                <a:t> ne </a:t>
              </a:r>
              <a:r>
                <a:rPr lang="en-US" sz="1999" b="1" dirty="0" err="1">
                  <a:solidFill>
                    <a:srgbClr val="FFFFFF"/>
                  </a:solidFill>
                  <a:latin typeface="Calibri (MS) Bold"/>
                  <a:ea typeface="Calibri (MS) Bold"/>
                  <a:cs typeface="Calibri (MS) Bold"/>
                  <a:sym typeface="Calibri (MS) Bold"/>
                </a:rPr>
                <a:t>représentent</a:t>
              </a:r>
              <a:r>
                <a:rPr lang="en-US" sz="1999" b="1" dirty="0">
                  <a:solidFill>
                    <a:srgbClr val="FFFFFF"/>
                  </a:solidFill>
                  <a:latin typeface="Calibri (MS) Bold"/>
                  <a:ea typeface="Calibri (MS) Bold"/>
                  <a:cs typeface="Calibri (MS) Bold"/>
                  <a:sym typeface="Calibri (MS) Bold"/>
                </a:rPr>
                <a:t> </a:t>
              </a:r>
              <a:r>
                <a:rPr lang="en-US" sz="1999" b="1" dirty="0" err="1">
                  <a:solidFill>
                    <a:srgbClr val="FFFFFF"/>
                  </a:solidFill>
                  <a:latin typeface="Calibri (MS) Bold"/>
                  <a:ea typeface="Calibri (MS) Bold"/>
                  <a:cs typeface="Calibri (MS) Bold"/>
                  <a:sym typeface="Calibri (MS) Bold"/>
                </a:rPr>
                <a:t>qu’une</a:t>
              </a:r>
              <a:r>
                <a:rPr lang="en-US" sz="1999" b="1" dirty="0">
                  <a:solidFill>
                    <a:srgbClr val="FFFFFF"/>
                  </a:solidFill>
                  <a:latin typeface="Calibri (MS) Bold"/>
                  <a:ea typeface="Calibri (MS) Bold"/>
                  <a:cs typeface="Calibri (MS) Bold"/>
                  <a:sym typeface="Calibri (MS) Bold"/>
                </a:rPr>
                <a:t> </a:t>
              </a:r>
              <a:r>
                <a:rPr lang="en-US" sz="1999" b="1" dirty="0" err="1">
                  <a:solidFill>
                    <a:srgbClr val="FFFFFF"/>
                  </a:solidFill>
                  <a:latin typeface="Calibri (MS) Bold"/>
                  <a:ea typeface="Calibri (MS) Bold"/>
                  <a:cs typeface="Calibri (MS) Bold"/>
                  <a:sym typeface="Calibri (MS) Bold"/>
                </a:rPr>
                <a:t>partie</a:t>
              </a:r>
              <a:r>
                <a:rPr lang="en-US" sz="1999" b="1" dirty="0">
                  <a:solidFill>
                    <a:srgbClr val="FFFFFF"/>
                  </a:solidFill>
                  <a:latin typeface="Calibri (MS) Bold"/>
                  <a:ea typeface="Calibri (MS) Bold"/>
                  <a:cs typeface="Calibri (MS) Bold"/>
                  <a:sym typeface="Calibri (MS) Bold"/>
                </a:rPr>
                <a:t> des </a:t>
              </a:r>
              <a:r>
                <a:rPr lang="en-US" sz="1999" b="1" dirty="0" err="1">
                  <a:solidFill>
                    <a:srgbClr val="FFFFFF"/>
                  </a:solidFill>
                  <a:latin typeface="Calibri (MS) Bold"/>
                  <a:ea typeface="Calibri (MS) Bold"/>
                  <a:cs typeface="Calibri (MS) Bold"/>
                  <a:sym typeface="Calibri (MS) Bold"/>
                </a:rPr>
                <a:t>nombreuses</a:t>
              </a:r>
              <a:r>
                <a:rPr lang="en-US" sz="1999" b="1" dirty="0">
                  <a:solidFill>
                    <a:srgbClr val="FFFFFF"/>
                  </a:solidFill>
                  <a:latin typeface="Calibri (MS) Bold"/>
                  <a:ea typeface="Calibri (MS) Bold"/>
                  <a:cs typeface="Calibri (MS) Bold"/>
                  <a:sym typeface="Calibri (MS) Bold"/>
                </a:rPr>
                <a:t> </a:t>
              </a:r>
              <a:r>
                <a:rPr lang="en-US" sz="1999" b="1" dirty="0" err="1">
                  <a:solidFill>
                    <a:srgbClr val="FFFFFF"/>
                  </a:solidFill>
                  <a:latin typeface="Calibri (MS) Bold"/>
                  <a:ea typeface="Calibri (MS) Bold"/>
                  <a:cs typeface="Calibri (MS) Bold"/>
                  <a:sym typeface="Calibri (MS) Bold"/>
                </a:rPr>
                <a:t>luttes</a:t>
              </a:r>
              <a:r>
                <a:rPr lang="en-US" sz="1999" b="1" dirty="0">
                  <a:solidFill>
                    <a:srgbClr val="FFFFFF"/>
                  </a:solidFill>
                  <a:latin typeface="Calibri (MS) Bold"/>
                  <a:ea typeface="Calibri (MS) Bold"/>
                  <a:cs typeface="Calibri (MS) Bold"/>
                  <a:sym typeface="Calibri (MS) Bold"/>
                </a:rPr>
                <a:t> </a:t>
              </a:r>
              <a:r>
                <a:rPr lang="en-US" sz="1999" b="1" dirty="0" err="1">
                  <a:solidFill>
                    <a:srgbClr val="FFFFFF"/>
                  </a:solidFill>
                  <a:latin typeface="Calibri (MS) Bold"/>
                  <a:ea typeface="Calibri (MS) Bold"/>
                  <a:cs typeface="Calibri (MS) Bold"/>
                  <a:sym typeface="Calibri (MS) Bold"/>
                </a:rPr>
                <a:t>féministes</a:t>
              </a:r>
              <a:r>
                <a:rPr lang="en-US" sz="1999" b="1" dirty="0">
                  <a:solidFill>
                    <a:srgbClr val="FFFFFF"/>
                  </a:solidFill>
                  <a:latin typeface="Calibri (MS) Bold"/>
                  <a:ea typeface="Calibri (MS) Bold"/>
                  <a:cs typeface="Calibri (MS) Bold"/>
                  <a:sym typeface="Calibri (MS) Bold"/>
                </a:rPr>
                <a:t> qui existent à travers le monde.</a:t>
              </a:r>
            </a:p>
          </p:txBody>
        </p:sp>
      </p:grpSp>
      <p:sp>
        <p:nvSpPr>
          <p:cNvPr id="16" name="TextBox 16"/>
          <p:cNvSpPr txBox="1"/>
          <p:nvPr>
            <p:custDataLst>
              <p:tags r:id="rId7"/>
            </p:custDataLst>
          </p:nvPr>
        </p:nvSpPr>
        <p:spPr>
          <a:xfrm>
            <a:off x="1173525" y="1250303"/>
            <a:ext cx="16973433" cy="5014193"/>
          </a:xfrm>
          <a:prstGeom prst="rect">
            <a:avLst/>
          </a:prstGeom>
        </p:spPr>
        <p:txBody>
          <a:bodyPr lIns="0" tIns="0" rIns="0" bIns="0" rtlCol="0" anchor="t">
            <a:spAutoFit/>
          </a:bodyPr>
          <a:lstStyle/>
          <a:p>
            <a:pPr algn="just">
              <a:lnSpc>
                <a:spcPts val="2399"/>
              </a:lnSpc>
            </a:pPr>
            <a:r>
              <a:rPr lang="fr-CA" sz="1999" b="1" noProof="0" dirty="0">
                <a:solidFill>
                  <a:srgbClr val="000000"/>
                </a:solidFill>
                <a:latin typeface="Calibri (MS) Bold"/>
                <a:ea typeface="Calibri (MS) Bold"/>
                <a:cs typeface="Calibri (MS) Bold"/>
                <a:sym typeface="Calibri (MS) Bold"/>
              </a:rPr>
              <a:t>On te sort ce mythe à table, sur Instagram ou dans une discussion amicale ? Voici quelques pistes pour nourrir la réflexion !</a:t>
            </a:r>
          </a:p>
          <a:p>
            <a:pPr algn="just">
              <a:lnSpc>
                <a:spcPts val="2279"/>
              </a:lnSpc>
            </a:pPr>
            <a:endParaRPr lang="fr-CA" sz="1999" b="1" noProof="0" dirty="0">
              <a:solidFill>
                <a:srgbClr val="000000"/>
              </a:solidFill>
              <a:latin typeface="Calibri (MS) Bold"/>
              <a:ea typeface="Calibri (MS) Bold"/>
              <a:cs typeface="Calibri (MS) Bold"/>
              <a:sym typeface="Calibri (MS) Bold"/>
            </a:endParaRPr>
          </a:p>
          <a:p>
            <a:pPr algn="just">
              <a:lnSpc>
                <a:spcPts val="2279"/>
              </a:lnSpc>
              <a:spcBef>
                <a:spcPct val="0"/>
              </a:spcBef>
            </a:pPr>
            <a:r>
              <a:rPr lang="fr-CA" sz="1899" noProof="0" dirty="0">
                <a:solidFill>
                  <a:srgbClr val="000000"/>
                </a:solidFill>
                <a:latin typeface="Calibri (MS)"/>
                <a:ea typeface="Calibri (MS)"/>
                <a:cs typeface="Calibri (MS)"/>
                <a:sym typeface="Calibri (MS)"/>
              </a:rPr>
              <a:t>Ce mythe repose sur l’idée qu’il existerait une trajectoire unique vers l’égalité, et qu’une société pourrait en incarner l’aboutissement (dans ce cas-ci, le Québec). Or l’égalité ne se mesure pas seulement à travers les lois adoptées ou les politiques publiques mises en place. Elle se vit surtout dans les conditions concrètes d’existence, comme l’accès réel au pouvoir, à la sécurité, à la reconnaissance sociale et à une répartition plus juste des ressources.</a:t>
            </a:r>
          </a:p>
          <a:p>
            <a:pPr algn="just">
              <a:lnSpc>
                <a:spcPts val="2279"/>
              </a:lnSpc>
              <a:spcBef>
                <a:spcPct val="0"/>
              </a:spcBef>
            </a:pPr>
            <a:r>
              <a:rPr lang="fr-CA" sz="1899" noProof="0" dirty="0">
                <a:solidFill>
                  <a:srgbClr val="000000"/>
                </a:solidFill>
                <a:latin typeface="Calibri (MS)"/>
                <a:ea typeface="Calibri (MS)"/>
                <a:cs typeface="Calibri (MS)"/>
                <a:sym typeface="Calibri (MS)"/>
              </a:rPr>
              <a:t>Et le Québec, bien qu’il ait connu plusieurs avancées, présente encore, dans les faits, plusieurs inégalités.</a:t>
            </a:r>
          </a:p>
          <a:p>
            <a:pPr algn="just">
              <a:lnSpc>
                <a:spcPts val="2279"/>
              </a:lnSpc>
              <a:spcBef>
                <a:spcPct val="0"/>
              </a:spcBef>
            </a:pPr>
            <a:r>
              <a:rPr lang="fr-CA" sz="1899" noProof="0" dirty="0">
                <a:solidFill>
                  <a:srgbClr val="000000"/>
                </a:solidFill>
                <a:latin typeface="Calibri (MS)"/>
                <a:ea typeface="Calibri (MS)"/>
                <a:cs typeface="Calibri (MS)"/>
                <a:sym typeface="Calibri (MS)"/>
              </a:rPr>
              <a:t>Par ailleurs, dire que le Québec est un modèle — comme s’il existait un modèle unique à suivre en matière de féminisme — pose aussi problème. Penser qu’un modèle peut être universel revient à ignorer que les rapports de genre sont liés à d’autres formes de pouvoir, comme le colonialisme, le racisme ou les inégalités économiques.</a:t>
            </a:r>
          </a:p>
          <a:p>
            <a:pPr algn="just">
              <a:lnSpc>
                <a:spcPts val="2279"/>
              </a:lnSpc>
              <a:spcBef>
                <a:spcPct val="0"/>
              </a:spcBef>
            </a:pPr>
            <a:r>
              <a:rPr lang="fr-CA" sz="1899" noProof="0" dirty="0">
                <a:solidFill>
                  <a:srgbClr val="000000"/>
                </a:solidFill>
                <a:latin typeface="Calibri (MS)"/>
                <a:ea typeface="Calibri (MS)"/>
                <a:cs typeface="Calibri (MS)"/>
                <a:sym typeface="Calibri (MS)"/>
              </a:rPr>
              <a:t>Les réalités vécues par les femmes ne sont donc pas les mêmes partout. Les contextes historiques, culturels et sociaux influencent les formes d’oppression et les priorités des luttes. Lorsqu’on prétend exporter un « bon modèle », on risque d’imposer nos propres critères de progrès au lieu d’écouter les besoins et les solutions développées localement.</a:t>
            </a:r>
          </a:p>
          <a:p>
            <a:pPr algn="just">
              <a:lnSpc>
                <a:spcPts val="2279"/>
              </a:lnSpc>
              <a:spcBef>
                <a:spcPct val="0"/>
              </a:spcBef>
            </a:pPr>
            <a:endParaRPr lang="fr-CA" sz="1899" noProof="0" dirty="0">
              <a:solidFill>
                <a:srgbClr val="000000"/>
              </a:solidFill>
              <a:latin typeface="Calibri (MS)"/>
              <a:ea typeface="Calibri (MS)"/>
              <a:cs typeface="Calibri (MS)"/>
              <a:sym typeface="Calibri (MS)"/>
            </a:endParaRPr>
          </a:p>
          <a:p>
            <a:pPr algn="just">
              <a:lnSpc>
                <a:spcPts val="2279"/>
              </a:lnSpc>
              <a:spcBef>
                <a:spcPct val="0"/>
              </a:spcBef>
            </a:pPr>
            <a:r>
              <a:rPr lang="fr-CA" sz="1899" noProof="0" dirty="0">
                <a:solidFill>
                  <a:srgbClr val="000000"/>
                </a:solidFill>
                <a:latin typeface="Calibri (MS)"/>
                <a:ea typeface="Calibri (MS)"/>
                <a:cs typeface="Calibri (MS)"/>
                <a:sym typeface="Calibri (MS)"/>
              </a:rPr>
              <a:t>Ce mythe est donc porteur d’un biais ethnocentrique, c’est-à-dire qu’il transforme une expérience située en norme globale.  </a:t>
            </a:r>
          </a:p>
          <a:p>
            <a:pPr algn="just">
              <a:lnSpc>
                <a:spcPts val="2279"/>
              </a:lnSpc>
              <a:spcBef>
                <a:spcPct val="0"/>
              </a:spcBef>
            </a:pPr>
            <a:endParaRPr lang="fr-CA" sz="1899" noProof="0" dirty="0">
              <a:solidFill>
                <a:srgbClr val="000000"/>
              </a:solidFill>
              <a:latin typeface="Calibri (MS)"/>
              <a:ea typeface="Calibri (MS)"/>
              <a:cs typeface="Calibri (MS)"/>
              <a:sym typeface="Calibri (MS)"/>
            </a:endParaRPr>
          </a:p>
          <a:p>
            <a:pPr algn="just">
              <a:lnSpc>
                <a:spcPts val="2279"/>
              </a:lnSpc>
              <a:spcBef>
                <a:spcPct val="0"/>
              </a:spcBef>
            </a:pPr>
            <a:r>
              <a:rPr lang="fr-CA" sz="1899" noProof="0" dirty="0">
                <a:solidFill>
                  <a:srgbClr val="000000"/>
                </a:solidFill>
                <a:latin typeface="Calibri (MS)"/>
                <a:ea typeface="Calibri (MS)"/>
                <a:cs typeface="Calibri (MS)"/>
                <a:sym typeface="Calibri (MS)"/>
              </a:rPr>
              <a:t>On ne peut pas hiérarchiser les sociétés comme s’il existait un classement simple entre celles qui seraient « avancées » et celles qui seraient « en retard ». Une telle vision simplifie les luttes et efface la diversité des résistances féministes ailleurs dans le monde.</a:t>
            </a:r>
          </a:p>
          <a:p>
            <a:pPr algn="just">
              <a:lnSpc>
                <a:spcPts val="2159"/>
              </a:lnSpc>
              <a:spcBef>
                <a:spcPct val="0"/>
              </a:spcBef>
            </a:pPr>
            <a:endParaRPr lang="en-US" sz="1899" dirty="0">
              <a:solidFill>
                <a:srgbClr val="000000"/>
              </a:solidFill>
              <a:latin typeface="Calibri (MS)"/>
              <a:ea typeface="Calibri (MS)"/>
              <a:cs typeface="Calibri (MS)"/>
              <a:sym typeface="Calibri (MS)"/>
            </a:endParaRPr>
          </a:p>
        </p:txBody>
      </p:sp>
      <p:sp>
        <p:nvSpPr>
          <p:cNvPr id="17" name="Freeform 17"/>
          <p:cNvSpPr/>
          <p:nvPr>
            <p:custDataLst>
              <p:tags r:id="rId8"/>
            </p:custDataLst>
          </p:nvPr>
        </p:nvSpPr>
        <p:spPr>
          <a:xfrm rot="2932772">
            <a:off x="13549838" y="6100150"/>
            <a:ext cx="852434" cy="794019"/>
          </a:xfrm>
          <a:custGeom>
            <a:avLst/>
            <a:gdLst/>
            <a:ahLst/>
            <a:cxnLst/>
            <a:rect l="l" t="t" r="r" b="b"/>
            <a:pathLst>
              <a:path w="1140821" h="1093114">
                <a:moveTo>
                  <a:pt x="0" y="0"/>
                </a:moveTo>
                <a:lnTo>
                  <a:pt x="1140821" y="0"/>
                </a:lnTo>
                <a:lnTo>
                  <a:pt x="1140821" y="1093114"/>
                </a:lnTo>
                <a:lnTo>
                  <a:pt x="0" y="1093114"/>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fr-FR"/>
          </a:p>
        </p:txBody>
      </p:sp>
      <p:sp>
        <p:nvSpPr>
          <p:cNvPr id="18" name="Freeform 18"/>
          <p:cNvSpPr/>
          <p:nvPr>
            <p:custDataLst>
              <p:tags r:id="rId9"/>
            </p:custDataLst>
          </p:nvPr>
        </p:nvSpPr>
        <p:spPr>
          <a:xfrm>
            <a:off x="2116474" y="7079331"/>
            <a:ext cx="2261319" cy="1957366"/>
          </a:xfrm>
          <a:custGeom>
            <a:avLst/>
            <a:gdLst/>
            <a:ahLst/>
            <a:cxnLst/>
            <a:rect l="l" t="t" r="r" b="b"/>
            <a:pathLst>
              <a:path w="1898866" h="1578293">
                <a:moveTo>
                  <a:pt x="0" y="0"/>
                </a:moveTo>
                <a:lnTo>
                  <a:pt x="1898866" y="0"/>
                </a:lnTo>
                <a:lnTo>
                  <a:pt x="1898866" y="1578292"/>
                </a:lnTo>
                <a:lnTo>
                  <a:pt x="0" y="1578292"/>
                </a:lnTo>
                <a:lnTo>
                  <a:pt x="0" y="0"/>
                </a:lnTo>
                <a:close/>
              </a:path>
            </a:pathLst>
          </a:custGeom>
          <a:blipFill>
            <a:blip r:embed="rId14"/>
            <a:stretch>
              <a:fillRect l="-907" r="-907"/>
            </a:stretch>
          </a:blipFill>
        </p:spPr>
        <p:txBody>
          <a:bodyPr/>
          <a:lstStyle/>
          <a:p>
            <a:endParaRPr lang="fr-FR"/>
          </a:p>
        </p:txBody>
      </p:sp>
      <p:sp>
        <p:nvSpPr>
          <p:cNvPr id="19" name="TextBox 19"/>
          <p:cNvSpPr txBox="1"/>
          <p:nvPr>
            <p:custDataLst>
              <p:tags r:id="rId10"/>
            </p:custDataLst>
          </p:nvPr>
        </p:nvSpPr>
        <p:spPr>
          <a:xfrm>
            <a:off x="8645707" y="6175494"/>
            <a:ext cx="4544913" cy="533400"/>
          </a:xfrm>
          <a:prstGeom prst="rect">
            <a:avLst/>
          </a:prstGeom>
        </p:spPr>
        <p:txBody>
          <a:bodyPr lIns="0" tIns="0" rIns="0" bIns="0" rtlCol="0" anchor="t">
            <a:spAutoFit/>
          </a:bodyPr>
          <a:lstStyle/>
          <a:p>
            <a:pPr algn="ctr">
              <a:lnSpc>
                <a:spcPts val="3719"/>
              </a:lnSpc>
              <a:spcBef>
                <a:spcPct val="0"/>
              </a:spcBef>
            </a:pPr>
            <a:r>
              <a:rPr lang="en-US" sz="3099" b="1" dirty="0">
                <a:solidFill>
                  <a:srgbClr val="000000"/>
                </a:solidFill>
                <a:latin typeface="Calibri (MS) Bold"/>
                <a:ea typeface="Calibri (MS) Bold"/>
                <a:cs typeface="Calibri (MS) Bold"/>
                <a:sym typeface="Calibri (MS) Bold"/>
              </a:rPr>
              <a:t>La </a:t>
            </a:r>
            <a:r>
              <a:rPr lang="en-US" sz="3099" b="1" dirty="0" err="1">
                <a:solidFill>
                  <a:srgbClr val="000000"/>
                </a:solidFill>
                <a:latin typeface="Calibri (MS) Bold"/>
                <a:ea typeface="Calibri (MS) Bold"/>
                <a:cs typeface="Calibri (MS) Bold"/>
                <a:sym typeface="Calibri (MS) Bold"/>
              </a:rPr>
              <a:t>pluralité</a:t>
            </a:r>
            <a:r>
              <a:rPr lang="en-US" sz="3099" b="1" dirty="0">
                <a:solidFill>
                  <a:srgbClr val="000000"/>
                </a:solidFill>
                <a:latin typeface="Calibri (MS) Bold"/>
                <a:ea typeface="Calibri (MS) Bold"/>
                <a:cs typeface="Calibri (MS) Bold"/>
                <a:sym typeface="Calibri (MS) Bold"/>
              </a:rPr>
              <a:t> des </a:t>
            </a:r>
            <a:r>
              <a:rPr lang="en-US" sz="3099" b="1" dirty="0" err="1">
                <a:solidFill>
                  <a:srgbClr val="000000"/>
                </a:solidFill>
                <a:latin typeface="Calibri (MS) Bold"/>
                <a:ea typeface="Calibri (MS) Bold"/>
                <a:cs typeface="Calibri (MS) Bold"/>
                <a:sym typeface="Calibri (MS) Bold"/>
              </a:rPr>
              <a:t>féminismes</a:t>
            </a:r>
            <a:r>
              <a:rPr lang="en-US" sz="3099" b="1" dirty="0">
                <a:solidFill>
                  <a:srgbClr val="000000"/>
                </a:solidFill>
                <a:latin typeface="Calibri (MS) Bold"/>
                <a:ea typeface="Calibri (MS) Bold"/>
                <a:cs typeface="Calibri (MS) Bold"/>
                <a:sym typeface="Calibri (MS) Bold"/>
              </a:rPr>
              <a:t> </a:t>
            </a:r>
          </a:p>
        </p:txBody>
      </p:sp>
      <p:sp>
        <p:nvSpPr>
          <p:cNvPr id="20" name="ZoneTexte 19">
            <a:extLst>
              <a:ext uri="{FF2B5EF4-FFF2-40B4-BE49-F238E27FC236}">
                <a16:creationId xmlns:a16="http://schemas.microsoft.com/office/drawing/2014/main" id="{16B68DC5-AE9B-DF34-A984-237BD70E86E0}"/>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84CAE79F-D9FA-F646-8D6F-DE0F9BA08D5D}"/>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275460E1-3803-8D42-6FA7-36FF4CA3755F}"/>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493AAA97-64BD-8541-AA3E-8F8C622E3288}"/>
              </a:ext>
            </a:extLst>
          </p:cNvPr>
          <p:cNvGraphicFramePr>
            <a:graphicFrameLocks noGrp="1"/>
          </p:cNvGraphicFramePr>
          <p:nvPr>
            <p:custDataLst>
              <p:tags r:id="rId2"/>
            </p:custDataLst>
            <p:extLst>
              <p:ext uri="{D42A27DB-BD31-4B8C-83A1-F6EECF244321}">
                <p14:modId xmlns:p14="http://schemas.microsoft.com/office/powerpoint/2010/main" val="930925616"/>
              </p:ext>
            </p:extLst>
          </p:nvPr>
        </p:nvGraphicFramePr>
        <p:xfrm>
          <a:off x="1028700" y="1485900"/>
          <a:ext cx="17015697" cy="8600973"/>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22383">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778590">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E0D97976-4AE9-4599-0905-4669E7AC2EBF}"/>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3A73971-82A9-AB21-B738-006698DB9551}"/>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2C1C4AD7-2E67-D7B3-1AF8-EDF67C20936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8357C960-4DCB-98A7-89C1-C2830A1EB202}"/>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CCE8731F-8140-56C2-6518-BAFA0C4C0740}"/>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3C19DF60-0434-860A-4002-7BC11B0E6D6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B05156BD-FF5A-597A-14AE-42C1F89C206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41C57FF1-0783-7BE7-D83E-39698428521A}"/>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675E4432-9CE4-585D-4A35-54D07F3E160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79BF3A97-C3AA-818B-C5BE-BE9917AF6DFD}"/>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5163AA83-E0B4-664E-DDB6-A6DAA6B191D7}"/>
              </a:ext>
            </a:extLst>
          </p:cNvPr>
          <p:cNvSpPr txBox="1"/>
          <p:nvPr>
            <p:custDataLst>
              <p:tags r:id="rId7"/>
            </p:custDataLst>
          </p:nvPr>
        </p:nvSpPr>
        <p:spPr>
          <a:xfrm>
            <a:off x="1117954" y="216598"/>
            <a:ext cx="1096984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7E822CDF-1C0F-76DE-DAA8-E16BBAA6CEA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extLst>
      <p:ext uri="{BB962C8B-B14F-4D97-AF65-F5344CB8AC3E}">
        <p14:creationId xmlns:p14="http://schemas.microsoft.com/office/powerpoint/2010/main" val="37744356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F25B7FF0-C155-56C6-9E1A-8B1AB060412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80A48F5-08B2-9BD8-47A0-04E60783BE86}"/>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ADF61478-98CE-AD85-87C3-4FD92910D2EE}"/>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F360AFAD-4CF3-BDBB-3735-ED557D71861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D472D2B5-AC9F-6C10-2B23-1783E922E6F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5910F503-4EC9-7FF0-9CC7-15B3B48CD8B7}"/>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0336E930-E85E-4AAE-4B9F-AF1FC4C3A3D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ABC9C16F-66CF-6A98-4EFD-CE7C14F369F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E5321954-E268-9BFD-08AE-13C2B13987A6}"/>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398C5EAA-FDCE-C0A2-DC0C-E359BE374C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883314D6-BAFB-289D-806E-5940C07227AA}"/>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D183882E-B387-AA56-9AAB-51960028D3C5}"/>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5DA1D188-A2DC-D9AE-8EB9-47E93F2B9129}"/>
              </a:ext>
            </a:extLst>
          </p:cNvPr>
          <p:cNvSpPr txBox="1"/>
          <p:nvPr>
            <p:custDataLst>
              <p:tags r:id="rId6"/>
            </p:custDataLst>
          </p:nvPr>
        </p:nvSpPr>
        <p:spPr>
          <a:xfrm>
            <a:off x="1124640" y="684503"/>
            <a:ext cx="16633828" cy="9937336"/>
          </a:xfrm>
          <a:prstGeom prst="rect">
            <a:avLst/>
          </a:prstGeom>
        </p:spPr>
        <p:txBody>
          <a:bodyPr lIns="0" tIns="0" rIns="0" bIns="0" rtlCol="0" anchor="t">
            <a:spAutoFit/>
          </a:bodyPr>
          <a:lstStyle/>
          <a:p>
            <a:pPr lvl="0">
              <a:lnSpc>
                <a:spcPts val="2380"/>
              </a:lnSpc>
              <a:defRPr/>
            </a:pPr>
            <a:endParaRPr lang="fr-CA" dirty="0">
              <a:solidFill>
                <a:prstClr val="black"/>
              </a:solidFill>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9ACDB84F-A608-54E1-0939-24894102EF51}"/>
              </a:ext>
            </a:extLst>
          </p:cNvPr>
          <p:cNvGrpSpPr/>
          <p:nvPr>
            <p:custDataLst>
              <p:tags r:id="rId7"/>
            </p:custDataLst>
          </p:nvPr>
        </p:nvGrpSpPr>
        <p:grpSpPr>
          <a:xfrm>
            <a:off x="13336121" y="3939776"/>
            <a:ext cx="4266361" cy="1885493"/>
            <a:chOff x="0" y="0"/>
            <a:chExt cx="1123651" cy="496591"/>
          </a:xfrm>
        </p:grpSpPr>
        <p:sp>
          <p:nvSpPr>
            <p:cNvPr id="15" name="Freeform 15">
              <a:extLst>
                <a:ext uri="{FF2B5EF4-FFF2-40B4-BE49-F238E27FC236}">
                  <a16:creationId xmlns:a16="http://schemas.microsoft.com/office/drawing/2014/main" id="{07F2C440-0598-1C79-4293-23452D14C878}"/>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5188535B-D339-0F24-07C5-C45754E42464}"/>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CA2FD8E5-AC70-332F-9540-46BC3F1654E7}"/>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dirty="0" err="1">
                <a:ln>
                  <a:noFill/>
                </a:ln>
                <a:solidFill>
                  <a:srgbClr val="000000"/>
                </a:solidFill>
                <a:effectLst/>
                <a:uLnTx/>
                <a:uFillTx/>
                <a:latin typeface="Calibri (MS) Bold"/>
                <a:ea typeface="Calibri (MS) Bold"/>
                <a:cs typeface="Calibri (MS) Bold"/>
                <a:sym typeface="Calibri (MS) Bold"/>
              </a:rPr>
              <a:t>L’intersectionnalité</a:t>
            </a:r>
            <a:r>
              <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BD475D17-6111-8E0F-2152-E6779ADD309B}"/>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8</a:t>
            </a:r>
          </a:p>
        </p:txBody>
      </p:sp>
      <p:sp>
        <p:nvSpPr>
          <p:cNvPr id="20" name="TextBox 18">
            <a:extLst>
              <a:ext uri="{FF2B5EF4-FFF2-40B4-BE49-F238E27FC236}">
                <a16:creationId xmlns:a16="http://schemas.microsoft.com/office/drawing/2014/main" id="{5D6C5BBF-EDB5-6E93-3EC5-C24EDE432C6A}"/>
              </a:ext>
            </a:extLst>
          </p:cNvPr>
          <p:cNvSpPr txBox="1"/>
          <p:nvPr>
            <p:custDataLst>
              <p:tags r:id="rId10"/>
            </p:custDataLst>
          </p:nvPr>
        </p:nvSpPr>
        <p:spPr>
          <a:xfrm>
            <a:off x="13410889" y="4036136"/>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34925618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15687" y="184563"/>
            <a:ext cx="16080063" cy="1079246"/>
          </a:xfrm>
          <a:prstGeom prst="rect">
            <a:avLst/>
          </a:prstGeom>
        </p:spPr>
        <p:txBody>
          <a:bodyPr lIns="0" tIns="0" rIns="0" bIns="0" rtlCol="0" anchor="t">
            <a:spAutoFit/>
          </a:bodyPr>
          <a:lstStyle/>
          <a:p>
            <a:pPr algn="ctr">
              <a:lnSpc>
                <a:spcPts val="2737"/>
              </a:lnSpc>
            </a:pPr>
            <a:r>
              <a:rPr lang="en-US" sz="2300" b="1" dirty="0">
                <a:solidFill>
                  <a:srgbClr val="000000"/>
                </a:solidFill>
                <a:latin typeface="Calibri (MS) Bold"/>
                <a:ea typeface="Calibri (MS) Bold"/>
                <a:cs typeface="Calibri (MS) Bold"/>
                <a:sym typeface="Calibri (MS) Bold"/>
              </a:rPr>
              <a:t>.</a:t>
            </a:r>
          </a:p>
          <a:p>
            <a:pPr algn="ctr">
              <a:lnSpc>
                <a:spcPts val="2737"/>
              </a:lnSpc>
            </a:pPr>
            <a:r>
              <a:rPr lang="fr-CA" sz="2300" b="1" noProof="0" dirty="0">
                <a:solidFill>
                  <a:srgbClr val="000000"/>
                </a:solidFill>
                <a:latin typeface="Calibri (MS) Bold"/>
                <a:ea typeface="Calibri (MS) Bold"/>
                <a:cs typeface="Calibri (MS) Bold"/>
                <a:sym typeface="Calibri (MS) Bold"/>
              </a:rPr>
              <a:t> Mythe 8 - intersectionnalité : </a:t>
            </a:r>
          </a:p>
          <a:p>
            <a:pPr algn="ctr">
              <a:lnSpc>
                <a:spcPts val="2737"/>
              </a:lnSpc>
            </a:pPr>
            <a:r>
              <a:rPr lang="fr-CA" sz="2300" noProof="0" dirty="0">
                <a:solidFill>
                  <a:srgbClr val="000000"/>
                </a:solidFill>
                <a:latin typeface="Calibri (MS)"/>
                <a:ea typeface="Calibri (MS)"/>
                <a:cs typeface="Calibri (MS)"/>
                <a:sym typeface="Calibri (MS)"/>
              </a:rPr>
              <a:t>« Au Québec on est un modèle de féminisme, ailleurs dans le monde ils devraient prendre exemple </a:t>
            </a:r>
            <a:r>
              <a:rPr lang="en-US" sz="2300" dirty="0">
                <a:solidFill>
                  <a:srgbClr val="000000"/>
                </a:solidFill>
                <a:latin typeface="Calibri (MS)"/>
                <a:ea typeface="Calibri (MS)"/>
                <a:cs typeface="Calibri (MS)"/>
                <a:sym typeface="Calibri (MS)"/>
              </a:rPr>
              <a:t>»</a:t>
            </a:r>
          </a:p>
        </p:txBody>
      </p:sp>
      <p:sp>
        <p:nvSpPr>
          <p:cNvPr id="4" name="AutoShape 4"/>
          <p:cNvSpPr/>
          <p:nvPr>
            <p:custDataLst>
              <p:tags r:id="rId3"/>
            </p:custDataLst>
          </p:nvPr>
        </p:nvSpPr>
        <p:spPr>
          <a:xfrm>
            <a:off x="4699682" y="1507072"/>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1352161" y="1987684"/>
            <a:ext cx="16449198" cy="8684237"/>
          </a:xfrm>
          <a:prstGeom prst="rect">
            <a:avLst/>
          </a:prstGeom>
        </p:spPr>
        <p:txBody>
          <a:bodyPr lIns="0" tIns="0" rIns="0" bIns="0" rtlCol="0" anchor="t">
            <a:spAutoFit/>
          </a:bodyPr>
          <a:lstStyle/>
          <a:p>
            <a:pPr algn="l">
              <a:lnSpc>
                <a:spcPts val="2582"/>
              </a:lnSpc>
              <a:spcBef>
                <a:spcPct val="0"/>
              </a:spcBef>
            </a:pPr>
            <a:r>
              <a:rPr lang="fr-CA" sz="2152" noProof="0" dirty="0">
                <a:solidFill>
                  <a:srgbClr val="000000"/>
                </a:solidFill>
                <a:latin typeface="Calibri (MS)"/>
                <a:ea typeface="Calibri (MS)"/>
                <a:cs typeface="Calibri (MS)"/>
                <a:sym typeface="Calibri (MS)"/>
              </a:rPr>
              <a:t>Au Québec, encore aujourd’hui, plusieurs femmes rapportent ne pas être prises au sérieux lorsqu’elles parlent de leurs douleurs ou de leurs symptômes. Des recherches montrent qu’elles sont plus souvent perçues comme « anxieuses » ou « émotives », ce qui peut retarder un diagnostic ou un traitement approprié. </a:t>
            </a:r>
          </a:p>
          <a:p>
            <a:pPr algn="l">
              <a:lnSpc>
                <a:spcPts val="2582"/>
              </a:lnSpc>
              <a:spcBef>
                <a:spcPct val="0"/>
              </a:spcBef>
            </a:pPr>
            <a:r>
              <a:rPr lang="fr-CA" sz="2152" noProof="0" dirty="0">
                <a:solidFill>
                  <a:srgbClr val="000000"/>
                </a:solidFill>
                <a:latin typeface="Calibri (MS)"/>
                <a:ea typeface="Calibri (MS)"/>
                <a:cs typeface="Calibri (MS)"/>
                <a:sym typeface="Calibri (MS)"/>
              </a:rPr>
              <a:t>Ce manque de crédibilité peut entraîner des conséquences importantes sur leur santé physique et mentale. Dans le passé, les femmes étaient souvent exclues des recherches médicales et des essais cliniques, ce qui fait que certaines conditions qui les touchent particulièrement sont encore aujourd’hui moins bien comprises et parfois moins bien traitées.</a:t>
            </a:r>
          </a:p>
          <a:p>
            <a:pPr algn="l">
              <a:lnSpc>
                <a:spcPts val="2582"/>
              </a:lnSpc>
              <a:spcBef>
                <a:spcPct val="0"/>
              </a:spcBef>
            </a:pPr>
            <a:endParaRPr lang="fr-CA" sz="2152" noProof="0" dirty="0">
              <a:solidFill>
                <a:srgbClr val="000000"/>
              </a:solidFill>
              <a:latin typeface="Calibri (MS)"/>
              <a:ea typeface="Calibri (MS)"/>
              <a:cs typeface="Calibri (MS)"/>
              <a:sym typeface="Calibri (MS)"/>
            </a:endParaRPr>
          </a:p>
          <a:p>
            <a:pPr algn="l">
              <a:lnSpc>
                <a:spcPts val="2582"/>
              </a:lnSpc>
              <a:spcBef>
                <a:spcPct val="0"/>
              </a:spcBef>
            </a:pPr>
            <a:r>
              <a:rPr lang="fr-CA" sz="2152" noProof="0" dirty="0">
                <a:solidFill>
                  <a:srgbClr val="000000"/>
                </a:solidFill>
                <a:latin typeface="Calibri (MS)"/>
                <a:ea typeface="Calibri (MS)"/>
                <a:cs typeface="Calibri (MS)"/>
                <a:sym typeface="Calibri (MS)"/>
              </a:rPr>
              <a:t>Ces inégalités deviennent encore plus préoccupantes lorsqu’on adopte une perspective intersectionnelle. En effet, au Canada, les personnes issues de groupes racisés présentent en moyenne un état de santé moins favorable que les personnes blanches. De plus, certaines populations rencontrent davantage d’obstacles dans l’accès aux soins. C’est notamment le cas de plusieurs personnes lesbiennes, gaies, bisexuelles et transgenres (LGBT), particulièrement chez les jeunes, qui font face à des taux plus élevés d’itinérance et de détresse psychologique.</a:t>
            </a:r>
          </a:p>
          <a:p>
            <a:pPr algn="r">
              <a:lnSpc>
                <a:spcPts val="2222"/>
              </a:lnSpc>
              <a:spcBef>
                <a:spcPct val="0"/>
              </a:spcBef>
            </a:pPr>
            <a:r>
              <a:rPr lang="en-US" sz="1852" dirty="0">
                <a:solidFill>
                  <a:srgbClr val="000000"/>
                </a:solidFill>
                <a:latin typeface="Calibri (MS)"/>
                <a:ea typeface="Calibri (MS)"/>
                <a:cs typeface="Calibri (MS)"/>
                <a:sym typeface="Calibri (MS)"/>
              </a:rPr>
              <a:t>Source : </a:t>
            </a:r>
            <a:r>
              <a:rPr lang="en-US" sz="1852" dirty="0">
                <a:solidFill>
                  <a:srgbClr val="000000"/>
                </a:solidFill>
                <a:latin typeface="Calibri (MS)"/>
                <a:ea typeface="Calibri (MS)"/>
                <a:cs typeface="Calibri (MS)"/>
                <a:sym typeface="Calibri (MS)"/>
                <a:hlinkClick r:id="rId12"/>
              </a:rPr>
              <a:t>www.inspq.qc.ca/publications/2758</a:t>
            </a:r>
            <a:r>
              <a:rPr lang="en-US" sz="1852" dirty="0">
                <a:solidFill>
                  <a:srgbClr val="000000"/>
                </a:solidFill>
                <a:latin typeface="Calibri (MS)"/>
                <a:ea typeface="Calibri (MS)"/>
                <a:cs typeface="Calibri (MS)"/>
                <a:sym typeface="Calibri (MS)"/>
              </a:rPr>
              <a:t> </a:t>
            </a:r>
          </a:p>
          <a:p>
            <a:pPr algn="l">
              <a:lnSpc>
                <a:spcPts val="2702"/>
              </a:lnSpc>
              <a:spcBef>
                <a:spcPct val="0"/>
              </a:spcBef>
            </a:pPr>
            <a:endParaRPr lang="en-US" sz="1852" dirty="0">
              <a:solidFill>
                <a:srgbClr val="000000"/>
              </a:solidFill>
              <a:latin typeface="Calibri (MS)"/>
              <a:ea typeface="Calibri (MS)"/>
              <a:cs typeface="Calibri (MS)"/>
              <a:sym typeface="Calibri (MS)"/>
            </a:endParaRPr>
          </a:p>
          <a:p>
            <a:pPr algn="ctr">
              <a:lnSpc>
                <a:spcPts val="1737"/>
              </a:lnSpc>
              <a:spcBef>
                <a:spcPct val="0"/>
              </a:spcBef>
            </a:pPr>
            <a:endParaRPr lang="en-US" sz="1852" dirty="0">
              <a:solidFill>
                <a:srgbClr val="000000"/>
              </a:solidFill>
              <a:latin typeface="Calibri (MS)"/>
              <a:ea typeface="Calibri (MS)"/>
              <a:cs typeface="Calibri (MS)"/>
              <a:sym typeface="Calibri (MS)"/>
            </a:endParaRPr>
          </a:p>
          <a:p>
            <a:pPr algn="ctr">
              <a:lnSpc>
                <a:spcPts val="293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1852" dirty="0">
              <a:solidFill>
                <a:srgbClr val="000000"/>
              </a:solidFill>
              <a:latin typeface="Calibri (MS)"/>
              <a:ea typeface="Calibri (MS)"/>
              <a:cs typeface="Calibri (MS)"/>
              <a:sym typeface="Calibri (MS)"/>
            </a:endParaRPr>
          </a:p>
          <a:p>
            <a:pPr algn="ctr">
              <a:lnSpc>
                <a:spcPts val="2697"/>
              </a:lnSpc>
              <a:spcBef>
                <a:spcPct val="0"/>
              </a:spcBef>
            </a:pPr>
            <a:endParaRPr lang="en-US" sz="2248" dirty="0">
              <a:solidFill>
                <a:srgbClr val="000000"/>
              </a:solidFill>
              <a:latin typeface="Calibri (MS)"/>
              <a:ea typeface="Calibri (MS)"/>
              <a:cs typeface="Calibri (MS)"/>
              <a:sym typeface="Calibri (MS)"/>
            </a:endParaRPr>
          </a:p>
          <a:p>
            <a:pPr algn="ctr">
              <a:lnSpc>
                <a:spcPts val="2697"/>
              </a:lnSpc>
              <a:spcBef>
                <a:spcPct val="0"/>
              </a:spcBef>
            </a:pPr>
            <a:endParaRPr lang="en-US" sz="2248" dirty="0">
              <a:solidFill>
                <a:srgbClr val="000000"/>
              </a:solidFill>
              <a:latin typeface="Calibri (MS)"/>
              <a:ea typeface="Calibri (MS)"/>
              <a:cs typeface="Calibri (MS)"/>
              <a:sym typeface="Calibri (MS)"/>
            </a:endParaRPr>
          </a:p>
          <a:p>
            <a:pPr algn="ctr">
              <a:lnSpc>
                <a:spcPts val="2697"/>
              </a:lnSpc>
              <a:spcBef>
                <a:spcPct val="0"/>
              </a:spcBef>
            </a:pPr>
            <a:endParaRPr lang="en-US" sz="2248" dirty="0">
              <a:solidFill>
                <a:srgbClr val="000000"/>
              </a:solidFill>
              <a:latin typeface="Calibri (MS)"/>
              <a:ea typeface="Calibri (MS)"/>
              <a:cs typeface="Calibri (MS)"/>
              <a:sym typeface="Calibri (MS)"/>
            </a:endParaRPr>
          </a:p>
        </p:txBody>
      </p:sp>
      <p:grpSp>
        <p:nvGrpSpPr>
          <p:cNvPr id="15" name="Group 15"/>
          <p:cNvGrpSpPr/>
          <p:nvPr>
            <p:custDataLst>
              <p:tags r:id="rId8"/>
            </p:custDataLst>
          </p:nvPr>
        </p:nvGrpSpPr>
        <p:grpSpPr>
          <a:xfrm>
            <a:off x="4699682" y="6586136"/>
            <a:ext cx="10217102" cy="2840159"/>
            <a:chOff x="0" y="151303"/>
            <a:chExt cx="2690924" cy="748026"/>
          </a:xfrm>
        </p:grpSpPr>
        <p:sp>
          <p:nvSpPr>
            <p:cNvPr id="16" name="Freeform 16"/>
            <p:cNvSpPr/>
            <p:nvPr/>
          </p:nvSpPr>
          <p:spPr>
            <a:xfrm>
              <a:off x="8601" y="168922"/>
              <a:ext cx="2682323" cy="690876"/>
            </a:xfrm>
            <a:custGeom>
              <a:avLst/>
              <a:gdLst/>
              <a:ahLst/>
              <a:cxnLst/>
              <a:rect l="l" t="t" r="r" b="b"/>
              <a:pathLst>
                <a:path w="2682323" h="690876">
                  <a:moveTo>
                    <a:pt x="9122" y="0"/>
                  </a:moveTo>
                  <a:lnTo>
                    <a:pt x="2673201" y="0"/>
                  </a:lnTo>
                  <a:cubicBezTo>
                    <a:pt x="2678239" y="0"/>
                    <a:pt x="2682323" y="4084"/>
                    <a:pt x="2682323" y="9122"/>
                  </a:cubicBezTo>
                  <a:lnTo>
                    <a:pt x="2682323" y="681753"/>
                  </a:lnTo>
                  <a:cubicBezTo>
                    <a:pt x="2682323" y="686791"/>
                    <a:pt x="2678239" y="690876"/>
                    <a:pt x="2673201" y="690876"/>
                  </a:cubicBezTo>
                  <a:lnTo>
                    <a:pt x="9122" y="690876"/>
                  </a:lnTo>
                  <a:cubicBezTo>
                    <a:pt x="6703" y="690876"/>
                    <a:pt x="4383" y="689914"/>
                    <a:pt x="2672" y="688204"/>
                  </a:cubicBezTo>
                  <a:cubicBezTo>
                    <a:pt x="961" y="686493"/>
                    <a:pt x="0" y="684173"/>
                    <a:pt x="0" y="681753"/>
                  </a:cubicBezTo>
                  <a:lnTo>
                    <a:pt x="0" y="9122"/>
                  </a:lnTo>
                  <a:cubicBezTo>
                    <a:pt x="0" y="4084"/>
                    <a:pt x="4084" y="0"/>
                    <a:pt x="9122" y="0"/>
                  </a:cubicBezTo>
                  <a:close/>
                </a:path>
              </a:pathLst>
            </a:custGeom>
            <a:solidFill>
              <a:srgbClr val="3F4A9F"/>
            </a:solidFill>
            <a:ln w="38100" cap="sq">
              <a:solidFill>
                <a:srgbClr val="FFFFFF"/>
              </a:solidFill>
              <a:prstDash val="solid"/>
              <a:miter/>
            </a:ln>
          </p:spPr>
          <p:txBody>
            <a:bodyPr/>
            <a:lstStyle/>
            <a:p>
              <a:endParaRPr lang="fr-FR"/>
            </a:p>
          </p:txBody>
        </p:sp>
        <p:sp>
          <p:nvSpPr>
            <p:cNvPr id="17" name="TextBox 17"/>
            <p:cNvSpPr txBox="1"/>
            <p:nvPr/>
          </p:nvSpPr>
          <p:spPr>
            <a:xfrm>
              <a:off x="0" y="151303"/>
              <a:ext cx="2682323" cy="748026"/>
            </a:xfrm>
            <a:prstGeom prst="rect">
              <a:avLst/>
            </a:prstGeom>
          </p:spPr>
          <p:txBody>
            <a:bodyPr lIns="50800" tIns="50800" rIns="50800" bIns="50800" rtlCol="0" anchor="ctr"/>
            <a:lstStyle/>
            <a:p>
              <a:pPr algn="ctr">
                <a:lnSpc>
                  <a:spcPts val="2879"/>
                </a:lnSpc>
              </a:pPr>
              <a:r>
                <a:rPr lang="en-US" sz="2399" b="1" dirty="0" err="1">
                  <a:solidFill>
                    <a:srgbClr val="FFFFFF"/>
                  </a:solidFill>
                  <a:latin typeface="Calibri (MS) Bold"/>
                  <a:ea typeface="Calibri (MS) Bold"/>
                  <a:cs typeface="Calibri (MS) Bold"/>
                  <a:sym typeface="Calibri (MS) Bold"/>
                </a:rPr>
                <a:t>Saviez</a:t>
              </a:r>
              <a:r>
                <a:rPr lang="en-US" sz="2399" b="1" dirty="0">
                  <a:solidFill>
                    <a:srgbClr val="FFFFFF"/>
                  </a:solidFill>
                  <a:latin typeface="Calibri (MS) Bold"/>
                  <a:ea typeface="Calibri (MS) Bold"/>
                  <a:cs typeface="Calibri (MS) Bold"/>
                  <a:sym typeface="Calibri (MS) Bold"/>
                </a:rPr>
                <a:t>-vous </a:t>
              </a:r>
              <a:r>
                <a:rPr lang="en-US" sz="2399" b="1" dirty="0" err="1">
                  <a:solidFill>
                    <a:srgbClr val="FFFFFF"/>
                  </a:solidFill>
                  <a:latin typeface="Calibri (MS) Bold"/>
                  <a:ea typeface="Calibri (MS) Bold"/>
                  <a:cs typeface="Calibri (MS) Bold"/>
                  <a:sym typeface="Calibri (MS) Bold"/>
                </a:rPr>
                <a:t>que</a:t>
              </a:r>
              <a:r>
                <a:rPr lang="en-US" sz="2399" b="1" dirty="0">
                  <a:solidFill>
                    <a:srgbClr val="FFFFFF"/>
                  </a:solidFill>
                  <a:latin typeface="Calibri (MS) Bold"/>
                  <a:ea typeface="Calibri (MS) Bold"/>
                  <a:cs typeface="Calibri (MS) Bold"/>
                  <a:sym typeface="Calibri (MS) Bold"/>
                </a:rPr>
                <a:t> ? </a:t>
              </a:r>
            </a:p>
            <a:p>
              <a:pPr algn="ctr">
                <a:lnSpc>
                  <a:spcPts val="2399"/>
                </a:lnSpc>
              </a:pPr>
              <a:endParaRPr lang="en-US" sz="2399" b="1" dirty="0">
                <a:solidFill>
                  <a:srgbClr val="FFFFFF"/>
                </a:solidFill>
                <a:latin typeface="Calibri (MS) Bold"/>
                <a:ea typeface="Calibri (MS) Bold"/>
                <a:cs typeface="Calibri (MS) Bold"/>
                <a:sym typeface="Calibri (MS) Bold"/>
              </a:endParaRPr>
            </a:p>
            <a:p>
              <a:pPr algn="ctr">
                <a:lnSpc>
                  <a:spcPts val="2160"/>
                </a:lnSpc>
              </a:pPr>
              <a:r>
                <a:rPr lang="en-US" dirty="0">
                  <a:solidFill>
                    <a:srgbClr val="FFFFFF"/>
                  </a:solidFill>
                  <a:latin typeface="Calibri (MS)"/>
                  <a:ea typeface="Calibri (MS)"/>
                  <a:cs typeface="Calibri (MS)"/>
                  <a:sym typeface="Calibri (MS)"/>
                </a:rPr>
                <a:t>L</a:t>
              </a:r>
              <a:r>
                <a:rPr lang="en-US" sz="1800" dirty="0">
                  <a:solidFill>
                    <a:srgbClr val="FFFFFF"/>
                  </a:solidFill>
                  <a:latin typeface="Calibri (MS)"/>
                  <a:ea typeface="Calibri (MS)"/>
                  <a:cs typeface="Calibri (MS)"/>
                  <a:sym typeface="Calibri (MS)"/>
                </a:rPr>
                <a:t>es femmes issues des </a:t>
              </a:r>
              <a:r>
                <a:rPr lang="en-US" sz="1800" dirty="0" err="1">
                  <a:solidFill>
                    <a:srgbClr val="FFFFFF"/>
                  </a:solidFill>
                  <a:latin typeface="Calibri (MS)"/>
                  <a:ea typeface="Calibri (MS)"/>
                  <a:cs typeface="Calibri (MS)"/>
                  <a:sym typeface="Calibri (MS)"/>
                </a:rPr>
                <a:t>communautés</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racisées</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courent</a:t>
              </a:r>
              <a:r>
                <a:rPr lang="en-US" sz="1800" dirty="0">
                  <a:solidFill>
                    <a:srgbClr val="FFFFFF"/>
                  </a:solidFill>
                  <a:latin typeface="Calibri (MS)"/>
                  <a:ea typeface="Calibri (MS)"/>
                  <a:cs typeface="Calibri (MS)"/>
                  <a:sym typeface="Calibri (MS)"/>
                </a:rPr>
                <a:t> un </a:t>
              </a:r>
              <a:r>
                <a:rPr lang="en-US" sz="1800" dirty="0" err="1">
                  <a:solidFill>
                    <a:srgbClr val="FFFFFF"/>
                  </a:solidFill>
                  <a:latin typeface="Calibri (MS)"/>
                  <a:ea typeface="Calibri (MS)"/>
                  <a:cs typeface="Calibri (MS)"/>
                  <a:sym typeface="Calibri (MS)"/>
                </a:rPr>
                <a:t>risque</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jusqu’à</a:t>
              </a:r>
              <a:r>
                <a:rPr lang="en-US" sz="1800" dirty="0">
                  <a:solidFill>
                    <a:srgbClr val="FFFFFF"/>
                  </a:solidFill>
                  <a:latin typeface="Calibri (MS)"/>
                  <a:ea typeface="Calibri (MS)"/>
                  <a:cs typeface="Calibri (MS)"/>
                  <a:sym typeface="Calibri (MS)"/>
                </a:rPr>
                <a:t> 3,5 </a:t>
              </a:r>
              <a:r>
                <a:rPr lang="en-US" sz="1800" dirty="0" err="1">
                  <a:solidFill>
                    <a:srgbClr val="FFFFFF"/>
                  </a:solidFill>
                  <a:latin typeface="Calibri (MS)"/>
                  <a:ea typeface="Calibri (MS)"/>
                  <a:cs typeface="Calibri (MS)"/>
                  <a:sym typeface="Calibri (MS)"/>
                </a:rPr>
                <a:t>fois</a:t>
              </a:r>
              <a:r>
                <a:rPr lang="en-US" sz="1800" dirty="0">
                  <a:solidFill>
                    <a:srgbClr val="FFFFFF"/>
                  </a:solidFill>
                  <a:latin typeface="Calibri (MS)"/>
                  <a:ea typeface="Calibri (MS)"/>
                  <a:cs typeface="Calibri (MS)"/>
                  <a:sym typeface="Calibri (MS)"/>
                </a:rPr>
                <a:t> plus </a:t>
              </a:r>
              <a:r>
                <a:rPr lang="en-US" sz="1800" dirty="0" err="1">
                  <a:solidFill>
                    <a:srgbClr val="FFFFFF"/>
                  </a:solidFill>
                  <a:latin typeface="Calibri (MS)"/>
                  <a:ea typeface="Calibri (MS)"/>
                  <a:cs typeface="Calibri (MS)"/>
                  <a:sym typeface="Calibri (MS)"/>
                </a:rPr>
                <a:t>élevé</a:t>
              </a:r>
              <a:r>
                <a:rPr lang="en-US" sz="1800" dirty="0">
                  <a:solidFill>
                    <a:srgbClr val="FFFFFF"/>
                  </a:solidFill>
                  <a:latin typeface="Calibri (MS)"/>
                  <a:ea typeface="Calibri (MS)"/>
                  <a:cs typeface="Calibri (MS)"/>
                  <a:sym typeface="Calibri (MS)"/>
                </a:rPr>
                <a:t> de complications </a:t>
              </a:r>
              <a:r>
                <a:rPr lang="en-US" sz="1800" dirty="0" err="1">
                  <a:solidFill>
                    <a:srgbClr val="FFFFFF"/>
                  </a:solidFill>
                  <a:latin typeface="Calibri (MS)"/>
                  <a:ea typeface="Calibri (MS)"/>
                  <a:cs typeface="Calibri (MS)"/>
                  <a:sym typeface="Calibri (MS)"/>
                </a:rPr>
                <a:t>maternelles</a:t>
              </a:r>
              <a:r>
                <a:rPr lang="en-US" sz="1800" dirty="0">
                  <a:solidFill>
                    <a:srgbClr val="FFFFFF"/>
                  </a:solidFill>
                  <a:latin typeface="Calibri (MS)"/>
                  <a:ea typeface="Calibri (MS)"/>
                  <a:cs typeface="Calibri (MS)"/>
                  <a:sym typeface="Calibri (MS)"/>
                </a:rPr>
                <a:t>, y </a:t>
              </a:r>
              <a:r>
                <a:rPr lang="en-US" sz="1800" dirty="0" err="1">
                  <a:solidFill>
                    <a:srgbClr val="FFFFFF"/>
                  </a:solidFill>
                  <a:latin typeface="Calibri (MS)"/>
                  <a:ea typeface="Calibri (MS)"/>
                  <a:cs typeface="Calibri (MS)"/>
                  <a:sym typeface="Calibri (MS)"/>
                </a:rPr>
                <a:t>compris</a:t>
              </a:r>
              <a:r>
                <a:rPr lang="en-US" sz="1800" dirty="0">
                  <a:solidFill>
                    <a:srgbClr val="FFFFFF"/>
                  </a:solidFill>
                  <a:latin typeface="Calibri (MS)"/>
                  <a:ea typeface="Calibri (MS)"/>
                  <a:cs typeface="Calibri (MS)"/>
                  <a:sym typeface="Calibri (MS)"/>
                </a:rPr>
                <a:t> un </a:t>
              </a:r>
              <a:r>
                <a:rPr lang="en-US" sz="1800" dirty="0" err="1">
                  <a:solidFill>
                    <a:srgbClr val="FFFFFF"/>
                  </a:solidFill>
                  <a:latin typeface="Calibri (MS)"/>
                  <a:ea typeface="Calibri (MS)"/>
                  <a:cs typeface="Calibri (MS)"/>
                  <a:sym typeface="Calibri (MS)"/>
                </a:rPr>
                <a:t>risque</a:t>
              </a:r>
              <a:r>
                <a:rPr lang="en-US" sz="1800" dirty="0">
                  <a:solidFill>
                    <a:srgbClr val="FFFFFF"/>
                  </a:solidFill>
                  <a:latin typeface="Calibri (MS)"/>
                  <a:ea typeface="Calibri (MS)"/>
                  <a:cs typeface="Calibri (MS)"/>
                  <a:sym typeface="Calibri (MS)"/>
                </a:rPr>
                <a:t> de </a:t>
              </a:r>
              <a:r>
                <a:rPr lang="en-US" sz="1800" dirty="0" err="1">
                  <a:solidFill>
                    <a:srgbClr val="FFFFFF"/>
                  </a:solidFill>
                  <a:latin typeface="Calibri (MS)"/>
                  <a:ea typeface="Calibri (MS)"/>
                  <a:cs typeface="Calibri (MS)"/>
                  <a:sym typeface="Calibri (MS)"/>
                </a:rPr>
                <a:t>mortalité</a:t>
              </a:r>
              <a:r>
                <a:rPr lang="en-US" sz="1800" dirty="0">
                  <a:solidFill>
                    <a:srgbClr val="FFFFFF"/>
                  </a:solidFill>
                  <a:latin typeface="Calibri (MS)"/>
                  <a:ea typeface="Calibri (MS)"/>
                  <a:cs typeface="Calibri (MS)"/>
                  <a:sym typeface="Calibri (MS)"/>
                </a:rPr>
                <a:t> 2,5 </a:t>
              </a:r>
              <a:r>
                <a:rPr lang="en-US" sz="1800" dirty="0" err="1">
                  <a:solidFill>
                    <a:srgbClr val="FFFFFF"/>
                  </a:solidFill>
                  <a:latin typeface="Calibri (MS)"/>
                  <a:ea typeface="Calibri (MS)"/>
                  <a:cs typeface="Calibri (MS)"/>
                  <a:sym typeface="Calibri (MS)"/>
                </a:rPr>
                <a:t>fois</a:t>
              </a:r>
              <a:r>
                <a:rPr lang="en-US" sz="1800" dirty="0">
                  <a:solidFill>
                    <a:srgbClr val="FFFFFF"/>
                  </a:solidFill>
                  <a:latin typeface="Calibri (MS)"/>
                  <a:ea typeface="Calibri (MS)"/>
                  <a:cs typeface="Calibri (MS)"/>
                  <a:sym typeface="Calibri (MS)"/>
                </a:rPr>
                <a:t> plus </a:t>
              </a:r>
              <a:r>
                <a:rPr lang="en-US" sz="1800" dirty="0" err="1">
                  <a:solidFill>
                    <a:srgbClr val="FFFFFF"/>
                  </a:solidFill>
                  <a:latin typeface="Calibri (MS)"/>
                  <a:ea typeface="Calibri (MS)"/>
                  <a:cs typeface="Calibri (MS)"/>
                  <a:sym typeface="Calibri (MS)"/>
                </a:rPr>
                <a:t>élevé</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lors</a:t>
              </a:r>
              <a:r>
                <a:rPr lang="en-US" sz="1800" dirty="0">
                  <a:solidFill>
                    <a:srgbClr val="FFFFFF"/>
                  </a:solidFill>
                  <a:latin typeface="Calibri (MS)"/>
                  <a:ea typeface="Calibri (MS)"/>
                  <a:cs typeface="Calibri (MS)"/>
                  <a:sym typeface="Calibri (MS)"/>
                </a:rPr>
                <a:t> de la </a:t>
              </a:r>
              <a:r>
                <a:rPr lang="en-US" sz="1800" dirty="0" err="1">
                  <a:solidFill>
                    <a:srgbClr val="FFFFFF"/>
                  </a:solidFill>
                  <a:latin typeface="Calibri (MS)"/>
                  <a:ea typeface="Calibri (MS)"/>
                  <a:cs typeface="Calibri (MS)"/>
                  <a:sym typeface="Calibri (MS)"/>
                </a:rPr>
                <a:t>grossesse</a:t>
              </a:r>
              <a:r>
                <a:rPr lang="en-US" sz="1800" dirty="0">
                  <a:solidFill>
                    <a:srgbClr val="FFFFFF"/>
                  </a:solidFill>
                  <a:latin typeface="Calibri (MS)"/>
                  <a:ea typeface="Calibri (MS)"/>
                  <a:cs typeface="Calibri (MS)"/>
                  <a:sym typeface="Calibri (MS)"/>
                </a:rPr>
                <a:t> et de </a:t>
              </a:r>
              <a:r>
                <a:rPr lang="en-US" sz="1800" dirty="0" err="1">
                  <a:solidFill>
                    <a:srgbClr val="FFFFFF"/>
                  </a:solidFill>
                  <a:latin typeface="Calibri (MS)"/>
                  <a:ea typeface="Calibri (MS)"/>
                  <a:cs typeface="Calibri (MS)"/>
                  <a:sym typeface="Calibri (MS)"/>
                </a:rPr>
                <a:t>l’accouchement</a:t>
              </a:r>
              <a:r>
                <a:rPr lang="en-US" sz="1800" dirty="0">
                  <a:solidFill>
                    <a:srgbClr val="FFFFFF"/>
                  </a:solidFill>
                  <a:latin typeface="Calibri (MS)"/>
                  <a:ea typeface="Calibri (MS)"/>
                  <a:cs typeface="Calibri (MS)"/>
                  <a:sym typeface="Calibri (MS)"/>
                </a:rPr>
                <a:t>, </a:t>
              </a:r>
              <a:r>
                <a:rPr lang="en-US" sz="1800" dirty="0" err="1">
                  <a:solidFill>
                    <a:srgbClr val="FFFFFF"/>
                  </a:solidFill>
                  <a:latin typeface="Calibri (MS)"/>
                  <a:ea typeface="Calibri (MS)"/>
                  <a:cs typeface="Calibri (MS)"/>
                  <a:sym typeface="Calibri (MS)"/>
                </a:rPr>
                <a:t>comparativement</a:t>
              </a:r>
              <a:r>
                <a:rPr lang="en-US" sz="1800" dirty="0">
                  <a:solidFill>
                    <a:srgbClr val="FFFFFF"/>
                  </a:solidFill>
                  <a:latin typeface="Calibri (MS)"/>
                  <a:ea typeface="Calibri (MS)"/>
                  <a:cs typeface="Calibri (MS)"/>
                  <a:sym typeface="Calibri (MS)"/>
                </a:rPr>
                <a:t> aux femmes blanches.</a:t>
              </a:r>
            </a:p>
            <a:p>
              <a:pPr algn="ctr">
                <a:lnSpc>
                  <a:spcPts val="2160"/>
                </a:lnSpc>
              </a:pPr>
              <a:endParaRPr lang="en-US" sz="1800" dirty="0">
                <a:solidFill>
                  <a:srgbClr val="FFFFFF"/>
                </a:solidFill>
                <a:latin typeface="Calibri (MS)"/>
                <a:ea typeface="Calibri (MS)"/>
                <a:cs typeface="Calibri (MS)"/>
                <a:sym typeface="Calibri (MS)"/>
              </a:endParaRPr>
            </a:p>
            <a:p>
              <a:pPr algn="ctr">
                <a:lnSpc>
                  <a:spcPts val="2160"/>
                </a:lnSpc>
              </a:pPr>
              <a:r>
                <a:rPr lang="en-US" sz="1800" dirty="0">
                  <a:solidFill>
                    <a:srgbClr val="FFFFFF"/>
                  </a:solidFill>
                  <a:latin typeface="Calibri (MS)"/>
                  <a:ea typeface="Calibri (MS)"/>
                  <a:cs typeface="Calibri (MS)"/>
                  <a:sym typeface="Calibri (MS)"/>
                </a:rPr>
                <a:t>Sources : CDC, 2023; Joseph et al., 2021; </a:t>
              </a:r>
              <a:r>
                <a:rPr lang="en-US" sz="1800" dirty="0" err="1">
                  <a:solidFill>
                    <a:srgbClr val="FFFFFF"/>
                  </a:solidFill>
                  <a:latin typeface="Calibri (MS)"/>
                  <a:ea typeface="Calibri (MS)"/>
                  <a:cs typeface="Calibri (MS)"/>
                  <a:sym typeface="Calibri (MS)"/>
                </a:rPr>
                <a:t>MacDorman</a:t>
              </a:r>
              <a:r>
                <a:rPr lang="en-US" sz="1800" dirty="0">
                  <a:solidFill>
                    <a:srgbClr val="FFFFFF"/>
                  </a:solidFill>
                  <a:latin typeface="Calibri (MS)"/>
                  <a:ea typeface="Calibri (MS)"/>
                  <a:cs typeface="Calibri (MS)"/>
                  <a:sym typeface="Calibri (MS)"/>
                </a:rPr>
                <a:t> et al., 2021</a:t>
              </a:r>
            </a:p>
            <a:p>
              <a:pPr algn="ctr">
                <a:lnSpc>
                  <a:spcPts val="2399"/>
                </a:lnSpc>
              </a:pPr>
              <a:endParaRPr lang="en-US" sz="1800" dirty="0">
                <a:solidFill>
                  <a:srgbClr val="FFFFFF"/>
                </a:solidFill>
                <a:latin typeface="Calibri (MS)"/>
                <a:ea typeface="Calibri (MS)"/>
                <a:cs typeface="Calibri (MS)"/>
                <a:sym typeface="Calibri (MS)"/>
              </a:endParaRPr>
            </a:p>
          </p:txBody>
        </p:sp>
      </p:grpSp>
      <p:sp>
        <p:nvSpPr>
          <p:cNvPr id="18" name="ZoneTexte 17">
            <a:extLst>
              <a:ext uri="{FF2B5EF4-FFF2-40B4-BE49-F238E27FC236}">
                <a16:creationId xmlns:a16="http://schemas.microsoft.com/office/drawing/2014/main" id="{A40A3AF1-F011-8640-A420-85B9448DF6E0}"/>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8</a:t>
            </a:r>
          </a:p>
        </p:txBody>
      </p:sp>
    </p:spTree>
  </p:cSld>
  <p:clrMapOvr>
    <a:masterClrMapping/>
  </p:clrMapOvr>
  <p:extLst>
    <p:ext uri="{6950BFC3-D8DA-4A85-94F7-54DA5524770B}">
      <p188:commentRel xmlns:p188="http://schemas.microsoft.com/office/powerpoint/2018/8/main" r:id="rId11"/>
    </p:ext>
  </p:extLst>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31A2E718-26ED-62BB-3C7C-F25526BC650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A4F986B3-6653-294D-CD71-85BDA305E88E}"/>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5E3A46B7-7233-4A07-FBDD-88DAFBD8D718}"/>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7F1A7B70-A2BD-A589-2A3F-EA77E9D8F57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02A561FF-5E20-6320-E39B-15D37E3DDF1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8A4DB62B-48C7-E301-600E-88674A5A3543}"/>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88497747-44C9-5848-0310-5255DF65109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1BEFA23E-50DB-12CA-D395-16BA567FBDC5}"/>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7359BA6A-AA60-8B62-C9E3-E476DD74A585}"/>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2D675177-60C9-C077-59CB-554351817FD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014E17EF-86B8-6D21-DB49-607590E1503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365255C7-00E5-EBF5-87FA-2DEDC581FDE0}"/>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5675C492-7238-EADE-8270-828359DB196C}"/>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22D102F1-C8AF-7E8E-6142-F3A92C6BAD57}"/>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C9E7B718-3CC4-55FD-0AF1-0D4E085B9718}"/>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21A9AB16-A48E-E4E2-41AD-5A4C4386A1A0}"/>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5913FCA9-EA14-FF91-E62B-CDEF8C988A11}"/>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B4E6B668-530B-2652-9768-1D676EF10A33}"/>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FE2BAC38-0CA8-EFC9-CA3A-8AD8540752C9}"/>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7DDE4128-E7B3-61AB-BD1B-EE14EA4B45D5}"/>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46B828D3-BBAA-9CE1-EFF9-58E3E283DFF6}"/>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BA2E5297-A7AF-3408-0D3F-30C4BD62466C}"/>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62885F63-2BDE-EE4C-8B73-E247AE7F3029}"/>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78A9EDA4-7620-8F4C-81BC-EDFD7C87AE08}"/>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00E4F5A2-5D8A-1F23-3C8A-287C1EEE469D}"/>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1DF4CFDB-BD95-CC6F-85DB-E50507651058}"/>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8912425B-202C-088A-F992-8BC2B9113BC1}"/>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21DE9DAA-3CC5-EC43-2ACC-D08BF5A400AD}"/>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B418EFFA-DE49-8D19-1222-5A1A285C030E}"/>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5ED7AABD-6CCA-6B7B-656A-65EDE95AEA2D}"/>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3C8A0210-6646-2F78-659E-E65430C95925}"/>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32111454-F3A2-0E42-96C6-96D18BC374C3}"/>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4713F0AB-B31C-F1A6-8A24-DEDF63601596}"/>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F54E8D9B-52F2-A80E-A802-AB83CD8D8322}"/>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D41673FD-5BA8-185B-7A81-253E675351B5}"/>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9C6A5722-9827-FFBF-03DD-975BAEA7CBDD}"/>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B06A2452-1388-C4D9-01CB-1CF9CE59C319}"/>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CAD86612-2493-32EB-F9A1-A7A2179DB51C}"/>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DCAECD3E-8D1E-35B2-D122-F5D200AB9AED}"/>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C111ABD6-F0E1-DBD4-3D0E-00E13CCA5EEA}"/>
              </a:ext>
            </a:extLst>
          </p:cNvPr>
          <p:cNvSpPr txBox="1"/>
          <p:nvPr>
            <p:custDataLst>
              <p:tags r:id="rId12"/>
            </p:custDataLst>
          </p:nvPr>
        </p:nvSpPr>
        <p:spPr>
          <a:xfrm>
            <a:off x="16939075" y="124541"/>
            <a:ext cx="1876654" cy="461665"/>
          </a:xfrm>
          <a:prstGeom prst="rect">
            <a:avLst/>
          </a:prstGeom>
          <a:noFill/>
        </p:spPr>
        <p:txBody>
          <a:bodyPr wrap="square" rtlCol="0">
            <a:spAutoFit/>
          </a:bodyPr>
          <a:lstStyle/>
          <a:p>
            <a:r>
              <a:rPr lang="fr-CA" sz="2400" dirty="0"/>
              <a:t>Mythe 8</a:t>
            </a:r>
          </a:p>
        </p:txBody>
      </p:sp>
    </p:spTree>
    <p:extLst>
      <p:ext uri="{BB962C8B-B14F-4D97-AF65-F5344CB8AC3E}">
        <p14:creationId xmlns:p14="http://schemas.microsoft.com/office/powerpoint/2010/main" val="34044438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16" name="AutoShape 16"/>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17" name="Freeform 17"/>
          <p:cNvSpPr/>
          <p:nvPr>
            <p:custDataLst>
              <p:tags r:id="rId2"/>
            </p:custDataLst>
          </p:nvPr>
        </p:nvSpPr>
        <p:spPr>
          <a:xfrm>
            <a:off x="3352975" y="1344193"/>
            <a:ext cx="11121081" cy="8229600"/>
          </a:xfrm>
          <a:custGeom>
            <a:avLst/>
            <a:gdLst/>
            <a:ahLst/>
            <a:cxnLst/>
            <a:rect l="l" t="t" r="r" b="b"/>
            <a:pathLst>
              <a:path w="11121081" h="8229600">
                <a:moveTo>
                  <a:pt x="0" y="0"/>
                </a:moveTo>
                <a:lnTo>
                  <a:pt x="11121081" y="0"/>
                </a:lnTo>
                <a:lnTo>
                  <a:pt x="11121081" y="8229600"/>
                </a:lnTo>
                <a:lnTo>
                  <a:pt x="0" y="8229600"/>
                </a:lnTo>
                <a:lnTo>
                  <a:pt x="0" y="0"/>
                </a:lnTo>
                <a:close/>
              </a:path>
            </a:pathLst>
          </a:custGeom>
          <a:blipFill>
            <a:blip r:embed="rId14"/>
            <a:stretch>
              <a:fillRect/>
            </a:stretch>
          </a:blipFill>
        </p:spPr>
        <p:txBody>
          <a:bodyPr/>
          <a:lstStyle/>
          <a:p>
            <a:endParaRPr lang="fr-FR"/>
          </a:p>
        </p:txBody>
      </p:sp>
      <p:grpSp>
        <p:nvGrpSpPr>
          <p:cNvPr id="18" name="Group 18"/>
          <p:cNvGrpSpPr/>
          <p:nvPr>
            <p:custDataLst>
              <p:tags r:id="rId3"/>
            </p:custDataLst>
          </p:nvPr>
        </p:nvGrpSpPr>
        <p:grpSpPr>
          <a:xfrm>
            <a:off x="5299706" y="4727187"/>
            <a:ext cx="7227620" cy="2070186"/>
            <a:chOff x="0" y="0"/>
            <a:chExt cx="1903571" cy="545234"/>
          </a:xfrm>
        </p:grpSpPr>
        <p:sp>
          <p:nvSpPr>
            <p:cNvPr id="19" name="Freeform 19"/>
            <p:cNvSpPr/>
            <p:nvPr/>
          </p:nvSpPr>
          <p:spPr>
            <a:xfrm>
              <a:off x="0" y="0"/>
              <a:ext cx="1903571" cy="545234"/>
            </a:xfrm>
            <a:custGeom>
              <a:avLst/>
              <a:gdLst/>
              <a:ahLst/>
              <a:cxnLst/>
              <a:rect l="l" t="t" r="r" b="b"/>
              <a:pathLst>
                <a:path w="1903571" h="545234">
                  <a:moveTo>
                    <a:pt x="19281" y="0"/>
                  </a:moveTo>
                  <a:lnTo>
                    <a:pt x="1884290" y="0"/>
                  </a:lnTo>
                  <a:cubicBezTo>
                    <a:pt x="1894938" y="0"/>
                    <a:pt x="1903571" y="8632"/>
                    <a:pt x="1903571" y="19281"/>
                  </a:cubicBezTo>
                  <a:lnTo>
                    <a:pt x="1903571" y="525953"/>
                  </a:lnTo>
                  <a:cubicBezTo>
                    <a:pt x="1903571" y="536602"/>
                    <a:pt x="1894938" y="545234"/>
                    <a:pt x="1884290" y="545234"/>
                  </a:cubicBezTo>
                  <a:lnTo>
                    <a:pt x="19281" y="545234"/>
                  </a:lnTo>
                  <a:cubicBezTo>
                    <a:pt x="8632" y="545234"/>
                    <a:pt x="0" y="536602"/>
                    <a:pt x="0" y="525953"/>
                  </a:cubicBezTo>
                  <a:lnTo>
                    <a:pt x="0" y="19281"/>
                  </a:lnTo>
                  <a:cubicBezTo>
                    <a:pt x="0" y="8632"/>
                    <a:pt x="8632" y="0"/>
                    <a:pt x="19281" y="0"/>
                  </a:cubicBezTo>
                  <a:close/>
                </a:path>
              </a:pathLst>
            </a:custGeom>
            <a:solidFill>
              <a:srgbClr val="3F4A9F"/>
            </a:solidFill>
          </p:spPr>
          <p:txBody>
            <a:bodyPr/>
            <a:lstStyle/>
            <a:p>
              <a:endParaRPr lang="fr-FR"/>
            </a:p>
          </p:txBody>
        </p:sp>
        <p:sp>
          <p:nvSpPr>
            <p:cNvPr id="20" name="TextBox 20"/>
            <p:cNvSpPr txBox="1"/>
            <p:nvPr/>
          </p:nvSpPr>
          <p:spPr>
            <a:xfrm>
              <a:off x="0" y="-47625"/>
              <a:ext cx="1903571" cy="592859"/>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custDataLst>
              <p:tags r:id="rId4"/>
            </p:custDataLst>
          </p:nvPr>
        </p:nvSpPr>
        <p:spPr>
          <a:xfrm>
            <a:off x="1873503" y="2227592"/>
            <a:ext cx="2958945" cy="2254178"/>
          </a:xfrm>
          <a:custGeom>
            <a:avLst/>
            <a:gdLst/>
            <a:ahLst/>
            <a:cxnLst/>
            <a:rect l="l" t="t" r="r" b="b"/>
            <a:pathLst>
              <a:path w="2958945" h="2254178">
                <a:moveTo>
                  <a:pt x="0" y="0"/>
                </a:moveTo>
                <a:lnTo>
                  <a:pt x="2958945" y="0"/>
                </a:lnTo>
                <a:lnTo>
                  <a:pt x="2958945" y="2254179"/>
                </a:lnTo>
                <a:lnTo>
                  <a:pt x="0" y="2254179"/>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22" name="Freeform 22"/>
          <p:cNvSpPr/>
          <p:nvPr>
            <p:custDataLst>
              <p:tags r:id="rId5"/>
            </p:custDataLst>
          </p:nvPr>
        </p:nvSpPr>
        <p:spPr>
          <a:xfrm rot="2201541" flipH="1">
            <a:off x="12826854" y="5993324"/>
            <a:ext cx="1682879" cy="1956836"/>
          </a:xfrm>
          <a:custGeom>
            <a:avLst/>
            <a:gdLst/>
            <a:ahLst/>
            <a:cxnLst/>
            <a:rect l="l" t="t" r="r" b="b"/>
            <a:pathLst>
              <a:path w="1682879" h="1956836">
                <a:moveTo>
                  <a:pt x="1682879" y="0"/>
                </a:moveTo>
                <a:lnTo>
                  <a:pt x="0" y="0"/>
                </a:lnTo>
                <a:lnTo>
                  <a:pt x="0" y="1956836"/>
                </a:lnTo>
                <a:lnTo>
                  <a:pt x="1682879" y="1956836"/>
                </a:lnTo>
                <a:lnTo>
                  <a:pt x="1682879"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fr-FR"/>
          </a:p>
        </p:txBody>
      </p:sp>
      <p:grpSp>
        <p:nvGrpSpPr>
          <p:cNvPr id="23" name="Group 23"/>
          <p:cNvGrpSpPr/>
          <p:nvPr>
            <p:custDataLst>
              <p:tags r:id="rId6"/>
            </p:custDataLst>
          </p:nvPr>
        </p:nvGrpSpPr>
        <p:grpSpPr>
          <a:xfrm>
            <a:off x="264076" y="1319464"/>
            <a:ext cx="379666" cy="3796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5" name="TextBox 2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6" name="Group 26"/>
          <p:cNvGrpSpPr/>
          <p:nvPr>
            <p:custDataLst>
              <p:tags r:id="rId7"/>
            </p:custDataLst>
          </p:nvPr>
        </p:nvGrpSpPr>
        <p:grpSpPr>
          <a:xfrm>
            <a:off x="264076" y="4953667"/>
            <a:ext cx="379666" cy="37966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28" name="TextBox 2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29" name="Group 29"/>
          <p:cNvGrpSpPr/>
          <p:nvPr>
            <p:custDataLst>
              <p:tags r:id="rId8"/>
            </p:custDataLst>
          </p:nvPr>
        </p:nvGrpSpPr>
        <p:grpSpPr>
          <a:xfrm>
            <a:off x="264076" y="9238687"/>
            <a:ext cx="379666" cy="37966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32" name="Freeform 32"/>
          <p:cNvSpPr/>
          <p:nvPr>
            <p:custDataLst>
              <p:tags r:id="rId9"/>
            </p:custDataLst>
          </p:nvPr>
        </p:nvSpPr>
        <p:spPr>
          <a:xfrm>
            <a:off x="1415202" y="5520829"/>
            <a:ext cx="4000674" cy="4097524"/>
          </a:xfrm>
          <a:custGeom>
            <a:avLst/>
            <a:gdLst/>
            <a:ahLst/>
            <a:cxnLst/>
            <a:rect l="l" t="t" r="r" b="b"/>
            <a:pathLst>
              <a:path w="4000674" h="4097524">
                <a:moveTo>
                  <a:pt x="0" y="0"/>
                </a:moveTo>
                <a:lnTo>
                  <a:pt x="4000673" y="0"/>
                </a:lnTo>
                <a:lnTo>
                  <a:pt x="4000673" y="4097524"/>
                </a:lnTo>
                <a:lnTo>
                  <a:pt x="0" y="4097524"/>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fr-FR"/>
          </a:p>
        </p:txBody>
      </p:sp>
      <p:sp>
        <p:nvSpPr>
          <p:cNvPr id="33" name="Freeform 33"/>
          <p:cNvSpPr/>
          <p:nvPr>
            <p:custDataLst>
              <p:tags r:id="rId10"/>
            </p:custDataLst>
          </p:nvPr>
        </p:nvSpPr>
        <p:spPr>
          <a:xfrm>
            <a:off x="13180988" y="2432539"/>
            <a:ext cx="2148625" cy="2294648"/>
          </a:xfrm>
          <a:custGeom>
            <a:avLst/>
            <a:gdLst/>
            <a:ahLst/>
            <a:cxnLst/>
            <a:rect l="l" t="t" r="r" b="b"/>
            <a:pathLst>
              <a:path w="2148625" h="2294648">
                <a:moveTo>
                  <a:pt x="0" y="0"/>
                </a:moveTo>
                <a:lnTo>
                  <a:pt x="2148625" y="0"/>
                </a:lnTo>
                <a:lnTo>
                  <a:pt x="2148625" y="2294648"/>
                </a:lnTo>
                <a:lnTo>
                  <a:pt x="0" y="2294648"/>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fr-FR"/>
          </a:p>
        </p:txBody>
      </p:sp>
      <p:sp>
        <p:nvSpPr>
          <p:cNvPr id="34" name="TextBox 34"/>
          <p:cNvSpPr txBox="1"/>
          <p:nvPr>
            <p:custDataLst>
              <p:tags r:id="rId11"/>
            </p:custDataLst>
          </p:nvPr>
        </p:nvSpPr>
        <p:spPr>
          <a:xfrm>
            <a:off x="3573554" y="2840215"/>
            <a:ext cx="9971328" cy="739649"/>
          </a:xfrm>
          <a:prstGeom prst="rect">
            <a:avLst/>
          </a:prstGeom>
        </p:spPr>
        <p:txBody>
          <a:bodyPr lIns="0" tIns="0" rIns="0" bIns="0" rtlCol="0" anchor="t">
            <a:spAutoFit/>
          </a:bodyPr>
          <a:lstStyle/>
          <a:p>
            <a:pPr algn="ctr">
              <a:lnSpc>
                <a:spcPts val="5831"/>
              </a:lnSpc>
            </a:pPr>
            <a:r>
              <a:rPr lang="en-US" sz="4900" b="1">
                <a:solidFill>
                  <a:srgbClr val="000000"/>
                </a:solidFill>
                <a:latin typeface="Roca Two Bold"/>
                <a:ea typeface="Roca Two Bold"/>
                <a:cs typeface="Roca Two Bold"/>
                <a:sym typeface="Roca Two Bold"/>
              </a:rPr>
              <a:t>Trousse d’enquête - Mythe 9</a:t>
            </a:r>
          </a:p>
        </p:txBody>
      </p:sp>
      <p:sp>
        <p:nvSpPr>
          <p:cNvPr id="35" name="TextBox 35"/>
          <p:cNvSpPr txBox="1"/>
          <p:nvPr>
            <p:custDataLst>
              <p:tags r:id="rId12"/>
            </p:custDataLst>
          </p:nvPr>
        </p:nvSpPr>
        <p:spPr>
          <a:xfrm>
            <a:off x="5415875" y="4945714"/>
            <a:ext cx="6823831" cy="1851659"/>
          </a:xfrm>
          <a:prstGeom prst="rect">
            <a:avLst/>
          </a:prstGeom>
        </p:spPr>
        <p:txBody>
          <a:bodyPr lIns="0" tIns="0" rIns="0" bIns="0" rtlCol="0" anchor="t">
            <a:spAutoFit/>
          </a:bodyPr>
          <a:lstStyle/>
          <a:p>
            <a:pPr algn="ctr">
              <a:lnSpc>
                <a:spcPts val="2940"/>
              </a:lnSpc>
            </a:pPr>
            <a:r>
              <a:rPr lang="en-US" sz="2100">
                <a:solidFill>
                  <a:srgbClr val="FFFFFF"/>
                </a:solidFill>
                <a:latin typeface="Cloud Soft"/>
                <a:ea typeface="Cloud Soft"/>
                <a:cs typeface="Cloud Soft"/>
                <a:sym typeface="Cloud Soft"/>
              </a:rPr>
              <a:t>« Ce sont les compétences qui doivent primer ! Quand vous favorisez une femme à l’embauche vous ne priorisez plus les compétences ! »</a:t>
            </a:r>
          </a:p>
          <a:p>
            <a:pPr algn="ctr">
              <a:lnSpc>
                <a:spcPts val="2940"/>
              </a:lnSpc>
            </a:pPr>
            <a:endParaRPr lang="en-US" sz="2100">
              <a:solidFill>
                <a:srgbClr val="FFFFFF"/>
              </a:solidFill>
              <a:latin typeface="Cloud Soft"/>
              <a:ea typeface="Cloud Soft"/>
              <a:cs typeface="Cloud Soft"/>
              <a:sym typeface="Cloud Soft"/>
            </a:endParaRPr>
          </a:p>
          <a:p>
            <a:pPr algn="ctr">
              <a:lnSpc>
                <a:spcPts val="2940"/>
              </a:lnSpc>
            </a:pPr>
            <a:endParaRPr lang="en-US" sz="2100">
              <a:solidFill>
                <a:srgbClr val="FFFFFF"/>
              </a:solidFill>
              <a:latin typeface="Cloud Soft"/>
              <a:ea typeface="Cloud Soft"/>
              <a:cs typeface="Cloud Soft"/>
              <a:sym typeface="Cloud Sof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2" name="Freeform 12"/>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3" name="TextBox 13"/>
          <p:cNvSpPr txBox="1"/>
          <p:nvPr>
            <p:custDataLst>
              <p:tags r:id="rId6"/>
            </p:custDataLst>
          </p:nvPr>
        </p:nvSpPr>
        <p:spPr>
          <a:xfrm>
            <a:off x="1020907" y="511872"/>
            <a:ext cx="16633828" cy="9937336"/>
          </a:xfrm>
          <a:prstGeom prst="rect">
            <a:avLst/>
          </a:prstGeom>
        </p:spPr>
        <p:txBody>
          <a:bodyPr lIns="0" tIns="0" rIns="0" bIns="0" rtlCol="0" anchor="t">
            <a:spAutoFit/>
          </a:bodyPr>
          <a:lstStyle/>
          <a:p>
            <a:pPr algn="l">
              <a:lnSpc>
                <a:spcPts val="2380"/>
              </a:lnSpc>
            </a:pPr>
            <a:endParaRPr lang="fr-CA" noProof="0" dirty="0"/>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algn="ctr">
              <a:lnSpc>
                <a:spcPts val="2618"/>
              </a:lnSpc>
            </a:pPr>
            <a:endParaRPr lang="fr-CA" b="1" i="1" noProof="0" dirty="0">
              <a:solidFill>
                <a:srgbClr val="000000"/>
              </a:solidFill>
              <a:ea typeface="Calibri (MS) Bold Italics"/>
              <a:cs typeface="Calibri (MS) Bold Italics"/>
              <a:sym typeface="Calibri (MS) Bold Italics"/>
            </a:endParaRPr>
          </a:p>
          <a:p>
            <a:pPr algn="l">
              <a:lnSpc>
                <a:spcPts val="2975"/>
              </a:lnSpc>
            </a:pPr>
            <a:r>
              <a:rPr lang="fr-CA" b="1" noProof="0" dirty="0">
                <a:solidFill>
                  <a:srgbClr val="000000"/>
                </a:solidFill>
                <a:ea typeface="Calibri (MS) Bold"/>
                <a:cs typeface="Calibri (MS) Bold"/>
                <a:sym typeface="Calibri (MS) Bold"/>
              </a:rPr>
              <a:t>Comprendre l’intersectionnalité</a:t>
            </a:r>
            <a:br>
              <a:rPr lang="fr-CA" b="1" noProof="0" dirty="0">
                <a:solidFill>
                  <a:srgbClr val="000000"/>
                </a:solidFill>
                <a:ea typeface="Calibri (MS) Bold"/>
                <a:cs typeface="Calibri (MS) Bold"/>
                <a:sym typeface="Calibri (MS) Bold"/>
              </a:rPr>
            </a:br>
            <a:endParaRPr lang="fr-CA" b="1" noProof="0" dirty="0">
              <a:solidFill>
                <a:srgbClr val="000000"/>
              </a:solidFill>
              <a:ea typeface="Calibri (MS) Bold"/>
              <a:cs typeface="Calibri (MS) Bold"/>
              <a:sym typeface="Calibri (MS) Bold"/>
            </a:endParaRPr>
          </a:p>
          <a:p>
            <a:pPr algn="l">
              <a:lnSpc>
                <a:spcPts val="2023"/>
              </a:lnSpc>
            </a:pPr>
            <a:r>
              <a:rPr lang="fr-CA" noProof="0" dirty="0">
                <a:solidFill>
                  <a:srgbClr val="000000"/>
                </a:solidFill>
                <a:ea typeface="Calibri (MS)"/>
                <a:cs typeface="Calibri (MS)"/>
                <a:sym typeface="Calibri (MS)"/>
              </a:rPr>
              <a:t>Pendant longtemps, on a parlé des femmes comme si elles formaient un seul groupe. Mais en réalité, toutes les femmes ne vivent pas les mêmes réalités.</a:t>
            </a:r>
          </a:p>
          <a:p>
            <a:pPr algn="l">
              <a:lnSpc>
                <a:spcPts val="2023"/>
              </a:lnSpc>
            </a:pPr>
            <a:r>
              <a:rPr lang="fr-CA" noProof="0" dirty="0">
                <a:solidFill>
                  <a:srgbClr val="000000"/>
                </a:solidFill>
                <a:ea typeface="Calibri (MS)"/>
                <a:cs typeface="Calibri (MS)"/>
                <a:sym typeface="Calibri (MS)"/>
              </a:rPr>
              <a:t>Certaines femmes peuvent se trouver à l’intersection de plusieurs formes d’inégalités.</a:t>
            </a:r>
          </a:p>
          <a:p>
            <a:pPr algn="just">
              <a:lnSpc>
                <a:spcPts val="2023"/>
              </a:lnSpc>
            </a:pPr>
            <a:r>
              <a:rPr lang="fr-CA" noProof="0" dirty="0">
                <a:solidFill>
                  <a:srgbClr val="000000"/>
                </a:solidFill>
                <a:ea typeface="Calibri (MS)"/>
                <a:cs typeface="Calibri (MS)"/>
                <a:sym typeface="Calibri (MS)"/>
              </a:rPr>
              <a:t>L’idée d’intersectionnalité a été développée par la juriste américaine </a:t>
            </a:r>
            <a:r>
              <a:rPr lang="fr-CA" noProof="0" dirty="0" err="1">
                <a:solidFill>
                  <a:srgbClr val="000000"/>
                </a:solidFill>
                <a:ea typeface="Calibri (MS)"/>
                <a:cs typeface="Calibri (MS)"/>
                <a:sym typeface="Calibri (MS)"/>
              </a:rPr>
              <a:t>Kimberlé</a:t>
            </a:r>
            <a:r>
              <a:rPr lang="fr-CA" noProof="0" dirty="0">
                <a:solidFill>
                  <a:srgbClr val="000000"/>
                </a:solidFill>
                <a:ea typeface="Calibri (MS)"/>
                <a:cs typeface="Calibri (MS)"/>
                <a:sym typeface="Calibri (MS)"/>
              </a:rPr>
              <a:t> </a:t>
            </a:r>
            <a:r>
              <a:rPr lang="fr-CA" noProof="0" dirty="0" err="1">
                <a:solidFill>
                  <a:srgbClr val="000000"/>
                </a:solidFill>
                <a:ea typeface="Calibri (MS)"/>
                <a:cs typeface="Calibri (MS)"/>
                <a:sym typeface="Calibri (MS)"/>
              </a:rPr>
              <a:t>Crenshaw</a:t>
            </a:r>
            <a:r>
              <a:rPr lang="fr-CA" noProof="0" dirty="0">
                <a:solidFill>
                  <a:srgbClr val="000000"/>
                </a:solidFill>
                <a:ea typeface="Calibri (MS)"/>
                <a:cs typeface="Calibri (MS)"/>
                <a:sym typeface="Calibri (MS)"/>
              </a:rPr>
              <a:t> dans les années 1980. Elle s’inspire aussi des travaux de la penseuse féministe </a:t>
            </a:r>
            <a:r>
              <a:rPr lang="fr-CA" noProof="0" dirty="0" err="1">
                <a:solidFill>
                  <a:srgbClr val="000000"/>
                </a:solidFill>
                <a:ea typeface="Calibri (MS)"/>
                <a:cs typeface="Calibri (MS)"/>
                <a:sym typeface="Calibri (MS)"/>
              </a:rPr>
              <a:t>bell</a:t>
            </a:r>
            <a:r>
              <a:rPr lang="fr-CA" noProof="0" dirty="0">
                <a:solidFill>
                  <a:srgbClr val="000000"/>
                </a:solidFill>
                <a:ea typeface="Calibri (MS)"/>
                <a:cs typeface="Calibri (MS)"/>
                <a:sym typeface="Calibri (MS)"/>
              </a:rPr>
              <a:t> </a:t>
            </a:r>
            <a:r>
              <a:rPr lang="fr-CA" noProof="0" dirty="0" err="1">
                <a:solidFill>
                  <a:srgbClr val="000000"/>
                </a:solidFill>
                <a:ea typeface="Calibri (MS)"/>
                <a:cs typeface="Calibri (MS)"/>
                <a:sym typeface="Calibri (MS)"/>
              </a:rPr>
              <a:t>hooks</a:t>
            </a:r>
            <a:r>
              <a:rPr lang="fr-CA" noProof="0" dirty="0">
                <a:solidFill>
                  <a:srgbClr val="000000"/>
                </a:solidFill>
                <a:ea typeface="Calibri (MS)"/>
                <a:cs typeface="Calibri (MS)"/>
                <a:sym typeface="Calibri (MS)"/>
              </a:rPr>
              <a:t>, qui avait déjà montré que les inégalités ne peuvent pas être expliquées par un seul facteur, mais par l’entrecroisement de plusieurs rapports de pouvoir :</a:t>
            </a:r>
          </a:p>
          <a:p>
            <a:pPr algn="just">
              <a:lnSpc>
                <a:spcPts val="2023"/>
              </a:lnSpc>
            </a:pPr>
            <a:endParaRPr lang="fr-CA" noProof="0" dirty="0">
              <a:solidFill>
                <a:srgbClr val="000000"/>
              </a:solidFill>
              <a:ea typeface="Calibri (MS)"/>
              <a:cs typeface="Calibri (MS)"/>
              <a:sym typeface="Calibri (MS)"/>
            </a:endParaRPr>
          </a:p>
          <a:p>
            <a:pPr algn="just">
              <a:lnSpc>
                <a:spcPts val="2023"/>
              </a:lnSpc>
            </a:pPr>
            <a:endParaRPr lang="fr-CA" noProof="0" dirty="0">
              <a:solidFill>
                <a:srgbClr val="000000"/>
              </a:solidFill>
              <a:ea typeface="Calibri (MS)"/>
              <a:cs typeface="Calibri (MS)"/>
              <a:sym typeface="Calibri (MS)"/>
            </a:endParaRPr>
          </a:p>
          <a:p>
            <a:pPr algn="just">
              <a:lnSpc>
                <a:spcPts val="2023"/>
              </a:lnSpc>
            </a:pPr>
            <a:r>
              <a:rPr lang="fr-CA" noProof="0" dirty="0">
                <a:solidFill>
                  <a:srgbClr val="000000"/>
                </a:solidFill>
                <a:ea typeface="Calibri (MS)"/>
                <a:cs typeface="Calibri (MS)"/>
                <a:sym typeface="Calibri (MS)"/>
              </a:rPr>
              <a:t>• le genre</a:t>
            </a:r>
          </a:p>
          <a:p>
            <a:pPr algn="just">
              <a:lnSpc>
                <a:spcPts val="2023"/>
              </a:lnSpc>
            </a:pPr>
            <a:r>
              <a:rPr lang="fr-CA" noProof="0" dirty="0">
                <a:solidFill>
                  <a:srgbClr val="000000"/>
                </a:solidFill>
                <a:ea typeface="Calibri (MS)"/>
                <a:cs typeface="Calibri (MS)"/>
                <a:sym typeface="Calibri (MS)"/>
              </a:rPr>
              <a:t> • l’origine ethnique ou raciale</a:t>
            </a:r>
          </a:p>
          <a:p>
            <a:pPr algn="just">
              <a:lnSpc>
                <a:spcPts val="2023"/>
              </a:lnSpc>
            </a:pPr>
            <a:r>
              <a:rPr lang="fr-CA" noProof="0" dirty="0">
                <a:solidFill>
                  <a:srgbClr val="000000"/>
                </a:solidFill>
                <a:ea typeface="Calibri (MS)"/>
                <a:cs typeface="Calibri (MS)"/>
                <a:sym typeface="Calibri (MS)"/>
              </a:rPr>
              <a:t> • la classe sociale</a:t>
            </a:r>
          </a:p>
          <a:p>
            <a:pPr algn="just">
              <a:lnSpc>
                <a:spcPts val="2023"/>
              </a:lnSpc>
            </a:pPr>
            <a:r>
              <a:rPr lang="fr-CA" noProof="0" dirty="0">
                <a:solidFill>
                  <a:srgbClr val="000000"/>
                </a:solidFill>
                <a:ea typeface="Calibri (MS)"/>
                <a:cs typeface="Calibri (MS)"/>
                <a:sym typeface="Calibri (MS)"/>
              </a:rPr>
              <a:t> • le handicap</a:t>
            </a:r>
          </a:p>
          <a:p>
            <a:pPr algn="just">
              <a:lnSpc>
                <a:spcPts val="2023"/>
              </a:lnSpc>
            </a:pPr>
            <a:r>
              <a:rPr lang="fr-CA" noProof="0" dirty="0">
                <a:solidFill>
                  <a:srgbClr val="000000"/>
                </a:solidFill>
                <a:ea typeface="Calibri (MS)"/>
                <a:cs typeface="Calibri (MS)"/>
                <a:sym typeface="Calibri (MS)"/>
              </a:rPr>
              <a:t> • l’orientation sexuelle</a:t>
            </a:r>
          </a:p>
          <a:p>
            <a:pPr algn="just">
              <a:lnSpc>
                <a:spcPts val="2023"/>
              </a:lnSpc>
            </a:pPr>
            <a:r>
              <a:rPr lang="fr-CA" noProof="0" dirty="0">
                <a:solidFill>
                  <a:srgbClr val="000000"/>
                </a:solidFill>
                <a:ea typeface="Calibri (MS)"/>
                <a:cs typeface="Calibri (MS)"/>
                <a:sym typeface="Calibri (MS)"/>
              </a:rPr>
              <a:t> • l’âge</a:t>
            </a:r>
          </a:p>
          <a:p>
            <a:pPr algn="just">
              <a:lnSpc>
                <a:spcPts val="2023"/>
              </a:lnSpc>
            </a:pPr>
            <a:r>
              <a:rPr lang="fr-CA" noProof="0" dirty="0">
                <a:solidFill>
                  <a:srgbClr val="000000"/>
                </a:solidFill>
                <a:ea typeface="Calibri (MS)"/>
                <a:cs typeface="Calibri (MS)"/>
                <a:sym typeface="Calibri (MS)"/>
              </a:rPr>
              <a:t> • le statut migratoire</a:t>
            </a:r>
          </a:p>
          <a:p>
            <a:pPr algn="just">
              <a:lnSpc>
                <a:spcPts val="2023"/>
              </a:lnSpc>
            </a:pPr>
            <a:r>
              <a:rPr lang="fr-CA" noProof="0" dirty="0">
                <a:solidFill>
                  <a:srgbClr val="000000"/>
                </a:solidFill>
                <a:ea typeface="Calibri (MS)"/>
                <a:cs typeface="Calibri (MS)"/>
                <a:sym typeface="Calibri (MS)"/>
              </a:rPr>
              <a:t> • etc.</a:t>
            </a:r>
          </a:p>
          <a:p>
            <a:pPr algn="just">
              <a:lnSpc>
                <a:spcPts val="2023"/>
              </a:lnSpc>
            </a:pPr>
            <a:r>
              <a:rPr lang="fr-CA" noProof="0" dirty="0">
                <a:solidFill>
                  <a:srgbClr val="000000"/>
                </a:solidFill>
                <a:ea typeface="Calibri (MS)"/>
                <a:cs typeface="Calibri (MS)"/>
                <a:sym typeface="Calibri (MS)"/>
              </a:rPr>
              <a:t>Lorsque certaines de ces réalités se combinent, les obstacles peuvent être plus nombreux ou plus importants, et même s’amplifier mutuellement.</a:t>
            </a:r>
          </a:p>
          <a:p>
            <a:pPr algn="just">
              <a:lnSpc>
                <a:spcPts val="2023"/>
              </a:lnSpc>
            </a:pPr>
            <a:endParaRPr lang="fr-CA" noProof="0" dirty="0">
              <a:solidFill>
                <a:srgbClr val="000000"/>
              </a:solidFill>
              <a:ea typeface="Calibri (MS)"/>
              <a:cs typeface="Calibri (MS)"/>
              <a:sym typeface="Calibri (MS)"/>
            </a:endParaRPr>
          </a:p>
          <a:p>
            <a:pPr algn="just">
              <a:lnSpc>
                <a:spcPts val="2023"/>
              </a:lnSpc>
            </a:pPr>
            <a:r>
              <a:rPr lang="fr-CA" noProof="0" dirty="0">
                <a:solidFill>
                  <a:srgbClr val="000000"/>
                </a:solidFill>
                <a:ea typeface="Calibri (MS)"/>
                <a:cs typeface="Calibri (MS)"/>
                <a:sym typeface="Calibri (MS)"/>
              </a:rPr>
              <a:t>Toujours pas clair ?</a:t>
            </a:r>
          </a:p>
          <a:p>
            <a:pPr algn="just">
              <a:lnSpc>
                <a:spcPts val="2023"/>
              </a:lnSpc>
            </a:pPr>
            <a:endParaRPr lang="fr-CA" noProof="0" dirty="0">
              <a:solidFill>
                <a:srgbClr val="000000"/>
              </a:solidFill>
              <a:ea typeface="Calibri (MS)"/>
              <a:cs typeface="Calibri (MS)"/>
              <a:sym typeface="Calibri (MS)"/>
            </a:endParaRPr>
          </a:p>
          <a:p>
            <a:pPr algn="just">
              <a:lnSpc>
                <a:spcPts val="2023"/>
              </a:lnSpc>
            </a:pPr>
            <a:r>
              <a:rPr lang="fr-CA" noProof="0" dirty="0">
                <a:solidFill>
                  <a:srgbClr val="000000"/>
                </a:solidFill>
                <a:ea typeface="Calibri (MS)"/>
                <a:cs typeface="Calibri (MS)"/>
                <a:sym typeface="Calibri (MS)"/>
              </a:rPr>
              <a:t>Dans le fond, l’intersectionnalité sert à comprendre que les inégalités ne touchent pas toutes les personnes de la même manière.</a:t>
            </a:r>
          </a:p>
          <a:p>
            <a:pPr algn="just">
              <a:lnSpc>
                <a:spcPts val="2023"/>
              </a:lnSpc>
            </a:pPr>
            <a:r>
              <a:rPr lang="fr-CA" noProof="0" dirty="0">
                <a:solidFill>
                  <a:srgbClr val="000000"/>
                </a:solidFill>
                <a:ea typeface="Calibri (MS)"/>
                <a:cs typeface="Calibri (MS)"/>
                <a:sym typeface="Calibri (MS)"/>
              </a:rPr>
              <a:t>Certaines personnes peuvent vivre plusieurs formes d’inégalités en même temps, par exemple liées au genre, à l’origine, à la classe sociale ou au handicap.</a:t>
            </a:r>
          </a:p>
          <a:p>
            <a:pPr algn="just">
              <a:lnSpc>
                <a:spcPts val="2023"/>
              </a:lnSpc>
            </a:pPr>
            <a:r>
              <a:rPr lang="fr-CA" noProof="0" dirty="0">
                <a:solidFill>
                  <a:srgbClr val="000000"/>
                </a:solidFill>
                <a:ea typeface="Calibri (MS)"/>
                <a:cs typeface="Calibri (MS)"/>
                <a:sym typeface="Calibri (MS)"/>
              </a:rPr>
              <a:t>Mais ces inégalités ne s’additionnent pas simplement comme dans une équation.</a:t>
            </a:r>
          </a:p>
          <a:p>
            <a:pPr algn="just">
              <a:lnSpc>
                <a:spcPts val="2023"/>
              </a:lnSpc>
            </a:pPr>
            <a:r>
              <a:rPr lang="fr-CA" noProof="0" dirty="0">
                <a:solidFill>
                  <a:srgbClr val="000000"/>
                </a:solidFill>
                <a:ea typeface="Calibri (MS)"/>
                <a:cs typeface="Calibri (MS)"/>
                <a:sym typeface="Calibri (MS)"/>
              </a:rPr>
              <a:t>Lorsqu’elles se croisent, elles peuvent créer une expérience différente et parfois plus complexe d’injustice.</a:t>
            </a:r>
          </a:p>
          <a:p>
            <a:pPr algn="just">
              <a:lnSpc>
                <a:spcPts val="2023"/>
              </a:lnSpc>
            </a:pPr>
            <a:r>
              <a:rPr lang="fr-CA" noProof="0" dirty="0">
                <a:solidFill>
                  <a:srgbClr val="000000"/>
                </a:solidFill>
                <a:ea typeface="Calibri (MS)"/>
                <a:cs typeface="Calibri (MS)"/>
                <a:sym typeface="Calibri (MS)"/>
              </a:rPr>
              <a:t>L’intersectionnalité aide donc à comprendre comment ces réalités se combinent et influencent la façon dont les personnes vivent certaines situations dans la société.</a:t>
            </a:r>
          </a:p>
          <a:p>
            <a:pPr algn="just">
              <a:lnSpc>
                <a:spcPts val="2023"/>
              </a:lnSpc>
            </a:pPr>
            <a:endParaRPr lang="fr-CA" noProof="0" dirty="0">
              <a:solidFill>
                <a:srgbClr val="000000"/>
              </a:solidFill>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algn="l">
              <a:lnSpc>
                <a:spcPts val="2499"/>
              </a:lnSpc>
            </a:pPr>
            <a:endParaRPr lang="en-US" b="1" dirty="0">
              <a:solidFill>
                <a:srgbClr val="DE3A3A"/>
              </a:solidFill>
              <a:ea typeface="Calibri (MS) Bold"/>
              <a:cs typeface="Calibri (MS) Bold"/>
              <a:sym typeface="Calibri (MS) Bold"/>
            </a:endParaRPr>
          </a:p>
          <a:p>
            <a:pPr algn="l">
              <a:lnSpc>
                <a:spcPts val="2499"/>
              </a:lnSpc>
            </a:pPr>
            <a:endParaRPr lang="en-US" b="1" dirty="0">
              <a:solidFill>
                <a:srgbClr val="DE3A3A"/>
              </a:solidFill>
              <a:ea typeface="Calibri (MS) Bold"/>
              <a:cs typeface="Calibri (MS) Bold"/>
              <a:sym typeface="Calibri (MS) Bold"/>
            </a:endParaRPr>
          </a:p>
          <a:p>
            <a:pPr algn="l">
              <a:lnSpc>
                <a:spcPts val="2499"/>
              </a:lnSpc>
            </a:pPr>
            <a:endParaRPr lang="en-US" b="1" dirty="0">
              <a:solidFill>
                <a:srgbClr val="DE3A3A"/>
              </a:solidFill>
              <a:ea typeface="Calibri (MS) Bold"/>
              <a:cs typeface="Calibri (MS) Bold"/>
              <a:sym typeface="Calibri (MS) Bold"/>
            </a:endParaRPr>
          </a:p>
          <a:p>
            <a:pPr algn="l">
              <a:lnSpc>
                <a:spcPts val="2499"/>
              </a:lnSpc>
            </a:pPr>
            <a:endParaRPr lang="en-US" b="1" dirty="0">
              <a:solidFill>
                <a:srgbClr val="DE3A3A"/>
              </a:solidFill>
              <a:ea typeface="Calibri (MS) Bold"/>
              <a:cs typeface="Calibri (MS) Bold"/>
              <a:sym typeface="Calibri (MS) Bold"/>
            </a:endParaRPr>
          </a:p>
        </p:txBody>
      </p:sp>
      <p:grpSp>
        <p:nvGrpSpPr>
          <p:cNvPr id="14" name="Group 14"/>
          <p:cNvGrpSpPr/>
          <p:nvPr>
            <p:custDataLst>
              <p:tags r:id="rId7"/>
            </p:custDataLst>
          </p:nvPr>
        </p:nvGrpSpPr>
        <p:grpSpPr>
          <a:xfrm>
            <a:off x="13602855" y="3737568"/>
            <a:ext cx="4266361" cy="1885493"/>
            <a:chOff x="0" y="0"/>
            <a:chExt cx="1123651" cy="496591"/>
          </a:xfrm>
        </p:grpSpPr>
        <p:sp>
          <p:nvSpPr>
            <p:cNvPr id="15" name="Freeform 15"/>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endParaRPr lang="fr-FR" dirty="0"/>
            </a:p>
          </p:txBody>
        </p:sp>
        <p:sp>
          <p:nvSpPr>
            <p:cNvPr id="16" name="TextBox 16"/>
            <p:cNvSpPr txBox="1"/>
            <p:nvPr/>
          </p:nvSpPr>
          <p:spPr>
            <a:xfrm>
              <a:off x="0" y="-47625"/>
              <a:ext cx="1123651" cy="544216"/>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custDataLst>
              <p:tags r:id="rId8"/>
            </p:custDataLst>
          </p:nvPr>
        </p:nvSpPr>
        <p:spPr>
          <a:xfrm>
            <a:off x="1174501" y="178434"/>
            <a:ext cx="15835680" cy="1816266"/>
          </a:xfrm>
          <a:prstGeom prst="rect">
            <a:avLst/>
          </a:prstGeom>
        </p:spPr>
        <p:txBody>
          <a:bodyPr lIns="0" tIns="0" rIns="0" bIns="0" rtlCol="0" anchor="t">
            <a:spAutoFit/>
          </a:bodyPr>
          <a:lstStyle/>
          <a:p>
            <a:pPr algn="l">
              <a:lnSpc>
                <a:spcPts val="3735"/>
              </a:lnSpc>
            </a:pPr>
            <a:r>
              <a:rPr lang="en-US" sz="4500" b="1" dirty="0" err="1">
                <a:solidFill>
                  <a:srgbClr val="000000"/>
                </a:solidFill>
                <a:latin typeface="Calibri (MS) Bold"/>
                <a:ea typeface="Calibri (MS) Bold"/>
                <a:cs typeface="Calibri (MS) Bold"/>
                <a:sym typeface="Calibri (MS) Bold"/>
              </a:rPr>
              <a:t>L’intersectionnalité</a:t>
            </a:r>
            <a:endParaRPr lang="en-US" sz="4500" b="1" dirty="0">
              <a:solidFill>
                <a:srgbClr val="000000"/>
              </a:solidFill>
              <a:latin typeface="Calibri (MS) Bold"/>
              <a:ea typeface="Calibri (MS) Bold"/>
              <a:cs typeface="Calibri (MS) Bold"/>
              <a:sym typeface="Calibri (MS) Bold"/>
            </a:endParaRPr>
          </a:p>
          <a:p>
            <a:pPr algn="l">
              <a:lnSpc>
                <a:spcPts val="3735"/>
              </a:lnSpc>
            </a:pPr>
            <a:br>
              <a:rPr lang="en-US" sz="4500" b="1" dirty="0">
                <a:solidFill>
                  <a:srgbClr val="000000"/>
                </a:solidFill>
                <a:latin typeface="Calibri (MS) Bold"/>
                <a:ea typeface="Calibri (MS) Bold"/>
                <a:cs typeface="Calibri (MS) Bold"/>
                <a:sym typeface="Calibri (MS) Bold"/>
              </a:rPr>
            </a:br>
            <a:r>
              <a:rPr lang="en-US" sz="4500" b="1" dirty="0">
                <a:solidFill>
                  <a:srgbClr val="000000"/>
                </a:solidFill>
                <a:latin typeface="Calibri (MS) Bold"/>
                <a:ea typeface="Calibri (MS) Bold"/>
                <a:cs typeface="Calibri (MS) Bold"/>
                <a:sym typeface="Calibri (MS) Bold"/>
              </a:rPr>
              <a:t> </a:t>
            </a:r>
          </a:p>
          <a:p>
            <a:pPr algn="l">
              <a:lnSpc>
                <a:spcPts val="2525"/>
              </a:lnSpc>
            </a:pPr>
            <a:endParaRPr lang="en-US" sz="4500" b="1" dirty="0">
              <a:solidFill>
                <a:srgbClr val="000000"/>
              </a:solidFill>
              <a:latin typeface="Calibri (MS) Bold"/>
              <a:ea typeface="Calibri (MS) Bold"/>
              <a:cs typeface="Calibri (MS) Bold"/>
              <a:sym typeface="Calibri (MS) Bold"/>
            </a:endParaRPr>
          </a:p>
        </p:txBody>
      </p:sp>
      <p:sp>
        <p:nvSpPr>
          <p:cNvPr id="18" name="TextBox 18"/>
          <p:cNvSpPr txBox="1"/>
          <p:nvPr>
            <p:custDataLst>
              <p:tags r:id="rId9"/>
            </p:custDataLst>
          </p:nvPr>
        </p:nvSpPr>
        <p:spPr>
          <a:xfrm>
            <a:off x="13733731" y="3833928"/>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
        <p:nvSpPr>
          <p:cNvPr id="19" name="ZoneTexte 18">
            <a:extLst>
              <a:ext uri="{FF2B5EF4-FFF2-40B4-BE49-F238E27FC236}">
                <a16:creationId xmlns:a16="http://schemas.microsoft.com/office/drawing/2014/main" id="{81F1317D-1AB7-8A93-05B5-E744365291C0}"/>
              </a:ext>
            </a:extLst>
          </p:cNvPr>
          <p:cNvSpPr txBox="1"/>
          <p:nvPr>
            <p:custDataLst>
              <p:tags r:id="rId10"/>
            </p:custDataLst>
          </p:nvPr>
        </p:nvSpPr>
        <p:spPr>
          <a:xfrm>
            <a:off x="16664155" y="195624"/>
            <a:ext cx="1876654" cy="461665"/>
          </a:xfrm>
          <a:prstGeom prst="rect">
            <a:avLst/>
          </a:prstGeom>
          <a:noFill/>
        </p:spPr>
        <p:txBody>
          <a:bodyPr wrap="square" rtlCol="0">
            <a:spAutoFit/>
          </a:bodyPr>
          <a:lstStyle/>
          <a:p>
            <a:r>
              <a:rPr lang="fr-CA" sz="2400" dirty="0"/>
              <a:t>Mythe 1</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7266508" y="8208180"/>
            <a:ext cx="1877492" cy="1699130"/>
          </a:xfrm>
          <a:custGeom>
            <a:avLst/>
            <a:gdLst/>
            <a:ahLst/>
            <a:cxnLst/>
            <a:rect l="l" t="t" r="r" b="b"/>
            <a:pathLst>
              <a:path w="1877492" h="1699130">
                <a:moveTo>
                  <a:pt x="0" y="0"/>
                </a:moveTo>
                <a:lnTo>
                  <a:pt x="1877492" y="0"/>
                </a:lnTo>
                <a:lnTo>
                  <a:pt x="1877492" y="1699129"/>
                </a:lnTo>
                <a:lnTo>
                  <a:pt x="0" y="1699129"/>
                </a:lnTo>
                <a:lnTo>
                  <a:pt x="0" y="0"/>
                </a:lnTo>
                <a:close/>
              </a:path>
            </a:pathLst>
          </a:custGeom>
          <a:blipFill>
            <a:blip r:embed="rId16"/>
            <a:stretch>
              <a:fillRect/>
            </a:stretch>
          </a:blipFill>
        </p:spPr>
        <p:txBody>
          <a:bodyPr/>
          <a:lstStyle/>
          <a:p>
            <a:endParaRPr lang="fr-FR"/>
          </a:p>
        </p:txBody>
      </p:sp>
      <p:sp>
        <p:nvSpPr>
          <p:cNvPr id="3" name="AutoShape 3"/>
          <p:cNvSpPr/>
          <p:nvPr>
            <p:custDataLst>
              <p:tags r:id="rId2"/>
            </p:custDataLst>
          </p:nvPr>
        </p:nvSpPr>
        <p:spPr>
          <a:xfrm flipH="1" flipV="1">
            <a:off x="731779"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4" name="TextBox 4"/>
          <p:cNvSpPr txBox="1"/>
          <p:nvPr>
            <p:custDataLst>
              <p:tags r:id="rId3"/>
            </p:custDataLst>
          </p:nvPr>
        </p:nvSpPr>
        <p:spPr>
          <a:xfrm>
            <a:off x="863306" y="92711"/>
            <a:ext cx="14742121" cy="667490"/>
          </a:xfrm>
          <a:prstGeom prst="rect">
            <a:avLst/>
          </a:prstGeom>
        </p:spPr>
        <p:txBody>
          <a:bodyPr lIns="0" tIns="0" rIns="0" bIns="0" rtlCol="0" anchor="t">
            <a:spAutoFit/>
          </a:bodyPr>
          <a:lstStyle/>
          <a:p>
            <a:pPr algn="l">
              <a:lnSpc>
                <a:spcPts val="5650"/>
              </a:lnSpc>
            </a:pPr>
            <a:r>
              <a:rPr lang="en-US" sz="3100" b="1" dirty="0" err="1">
                <a:solidFill>
                  <a:srgbClr val="000000"/>
                </a:solidFill>
                <a:latin typeface="Cloud Soft Bold"/>
                <a:ea typeface="Cloud Soft Bold"/>
                <a:cs typeface="Cloud Soft Bold"/>
                <a:sym typeface="Cloud Soft Bold"/>
              </a:rPr>
              <a:t>Pourquoi</a:t>
            </a:r>
            <a:r>
              <a:rPr lang="en-US" sz="3100" b="1" dirty="0">
                <a:solidFill>
                  <a:srgbClr val="000000"/>
                </a:solidFill>
                <a:latin typeface="Cloud Soft Bold"/>
                <a:ea typeface="Cloud Soft Bold"/>
                <a:cs typeface="Cloud Soft Bold"/>
                <a:sym typeface="Cloud Soft Bold"/>
              </a:rPr>
              <a:t> et comment </a:t>
            </a:r>
            <a:r>
              <a:rPr lang="en-US" sz="3100" b="1" dirty="0" err="1">
                <a:solidFill>
                  <a:srgbClr val="000000"/>
                </a:solidFill>
                <a:latin typeface="Cloud Soft Bold"/>
                <a:ea typeface="Cloud Soft Bold"/>
                <a:cs typeface="Cloud Soft Bold"/>
                <a:sym typeface="Cloud Soft Bold"/>
              </a:rPr>
              <a:t>cette</a:t>
            </a:r>
            <a:r>
              <a:rPr lang="en-US" sz="3100" b="1" dirty="0">
                <a:solidFill>
                  <a:srgbClr val="000000"/>
                </a:solidFill>
                <a:latin typeface="Cloud Soft Bold"/>
                <a:ea typeface="Cloud Soft Bold"/>
                <a:cs typeface="Cloud Soft Bold"/>
                <a:sym typeface="Cloud Soft Bold"/>
              </a:rPr>
              <a:t> idée </a:t>
            </a:r>
            <a:r>
              <a:rPr lang="en-US" sz="3100" b="1" dirty="0" err="1">
                <a:solidFill>
                  <a:srgbClr val="000000"/>
                </a:solidFill>
                <a:latin typeface="Cloud Soft Bold"/>
                <a:ea typeface="Cloud Soft Bold"/>
                <a:cs typeface="Cloud Soft Bold"/>
                <a:sym typeface="Cloud Soft Bold"/>
              </a:rPr>
              <a:t>s’installe</a:t>
            </a:r>
            <a:r>
              <a:rPr lang="en-US" sz="3100" b="1" dirty="0">
                <a:solidFill>
                  <a:srgbClr val="000000"/>
                </a:solidFill>
                <a:latin typeface="Cloud Soft Bold"/>
                <a:ea typeface="Cloud Soft Bold"/>
                <a:cs typeface="Cloud Soft Bold"/>
                <a:sym typeface="Cloud Soft Bold"/>
              </a:rPr>
              <a:t>-t-</a:t>
            </a:r>
            <a:r>
              <a:rPr lang="en-US" sz="3100" b="1" dirty="0" err="1">
                <a:solidFill>
                  <a:srgbClr val="000000"/>
                </a:solidFill>
                <a:latin typeface="Cloud Soft Bold"/>
                <a:ea typeface="Cloud Soft Bold"/>
                <a:cs typeface="Cloud Soft Bold"/>
                <a:sym typeface="Cloud Soft Bold"/>
              </a:rPr>
              <a:t>elle</a:t>
            </a:r>
            <a:r>
              <a:rPr lang="en-US" sz="3100" b="1" dirty="0">
                <a:solidFill>
                  <a:srgbClr val="000000"/>
                </a:solidFill>
                <a:latin typeface="Cloud Soft Bold"/>
                <a:ea typeface="Cloud Soft Bold"/>
                <a:cs typeface="Cloud Soft Bold"/>
                <a:sym typeface="Cloud Soft Bold"/>
              </a:rPr>
              <a:t> ? </a:t>
            </a:r>
          </a:p>
        </p:txBody>
      </p:sp>
      <p:grpSp>
        <p:nvGrpSpPr>
          <p:cNvPr id="5" name="Group 5"/>
          <p:cNvGrpSpPr/>
          <p:nvPr>
            <p:custDataLst>
              <p:tags r:id="rId4"/>
            </p:custDataLst>
          </p:nvPr>
        </p:nvGrpSpPr>
        <p:grpSpPr>
          <a:xfrm>
            <a:off x="74243"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74243"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74243"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4" name="TextBox 14"/>
          <p:cNvSpPr txBox="1"/>
          <p:nvPr>
            <p:custDataLst>
              <p:tags r:id="rId7"/>
            </p:custDataLst>
          </p:nvPr>
        </p:nvSpPr>
        <p:spPr>
          <a:xfrm>
            <a:off x="863306" y="611857"/>
            <a:ext cx="17310878" cy="3271024"/>
          </a:xfrm>
          <a:prstGeom prst="rect">
            <a:avLst/>
          </a:prstGeom>
        </p:spPr>
        <p:txBody>
          <a:bodyPr lIns="0" tIns="0" rIns="0" bIns="0" rtlCol="0" anchor="t">
            <a:spAutoFit/>
          </a:bodyPr>
          <a:lstStyle/>
          <a:p>
            <a:pPr algn="l">
              <a:lnSpc>
                <a:spcPts val="2851"/>
              </a:lnSpc>
            </a:pPr>
            <a:endParaRPr dirty="0"/>
          </a:p>
          <a:p>
            <a:pPr algn="l">
              <a:lnSpc>
                <a:spcPts val="2415"/>
              </a:lnSpc>
            </a:pPr>
            <a:r>
              <a:rPr lang="fr-CA" sz="2000" noProof="0" dirty="0">
                <a:solidFill>
                  <a:srgbClr val="000000"/>
                </a:solidFill>
                <a:ea typeface="Calibri (MS)"/>
                <a:cs typeface="Calibri (MS)"/>
                <a:sym typeface="Calibri (MS)"/>
              </a:rPr>
              <a:t>Cette idée semble logique parce que, dans notre société, on valorise beaucoup le mérite et la performance individuelle. On apprend que si quelqu’un travaille fort et possède les compétences, il ou elle réussira. Quand on dit que les postes doivent être attribués « au meilleur candidat », cela paraît évident. Alors, si on met en place des mesures pour corriger une sous-représentation, certaines personnes ont l’impression qu’on ne choisit plus uniquement selon les compétences.</a:t>
            </a:r>
          </a:p>
          <a:p>
            <a:pPr algn="l">
              <a:lnSpc>
                <a:spcPts val="2415"/>
              </a:lnSpc>
            </a:pPr>
            <a:endParaRPr lang="fr-CA" sz="2000" noProof="0" dirty="0">
              <a:solidFill>
                <a:srgbClr val="000000"/>
              </a:solidFill>
              <a:ea typeface="Calibri (MS)"/>
              <a:cs typeface="Calibri (MS)"/>
              <a:sym typeface="Calibri (MS)"/>
            </a:endParaRPr>
          </a:p>
          <a:p>
            <a:pPr algn="l">
              <a:lnSpc>
                <a:spcPts val="2415"/>
              </a:lnSpc>
            </a:pPr>
            <a:r>
              <a:rPr lang="fr-CA" sz="2000" noProof="0" dirty="0">
                <a:solidFill>
                  <a:srgbClr val="000000"/>
                </a:solidFill>
                <a:ea typeface="Calibri (MS)"/>
                <a:cs typeface="Calibri (MS)"/>
                <a:sym typeface="Calibri (MS)"/>
              </a:rPr>
              <a:t>Le problème, c’est que cette vision présuppose que toutes les candidates et tous les candidats partent d’un terrain de jeu égal. Or plusieurs recherches montrent que le processus d’embauche est loin d'être neutre et juste... Par exemple, à compétences égales, un CV portant un nom masculin est parfois perçu comme plus compétent ou plus crédible qu’un CV associé à un nom féminin. De plus, certains parcours professionnels — interruptions liées à la maternité, secteurs moins valorisés, réseaux moins accessibles — peuvent être évalués différemment, même si les compétences sont reconnues.</a:t>
            </a:r>
          </a:p>
          <a:p>
            <a:pPr algn="l">
              <a:lnSpc>
                <a:spcPts val="1593"/>
              </a:lnSpc>
            </a:pPr>
            <a:endParaRPr lang="en-US" sz="2300" dirty="0">
              <a:solidFill>
                <a:srgbClr val="000000"/>
              </a:solidFill>
              <a:ea typeface="Calibri (MS)"/>
              <a:cs typeface="Calibri (MS)"/>
              <a:sym typeface="Calibri (MS)"/>
            </a:endParaRPr>
          </a:p>
          <a:p>
            <a:pPr algn="l">
              <a:lnSpc>
                <a:spcPts val="1593"/>
              </a:lnSpc>
            </a:pPr>
            <a:endParaRPr lang="en-US" sz="2300" dirty="0">
              <a:solidFill>
                <a:srgbClr val="000000"/>
              </a:solidFill>
              <a:ea typeface="Calibri (MS)"/>
              <a:cs typeface="Calibri (MS)"/>
              <a:sym typeface="Calibri (MS)"/>
            </a:endParaRPr>
          </a:p>
        </p:txBody>
      </p:sp>
      <p:sp>
        <p:nvSpPr>
          <p:cNvPr id="15" name="TextBox 15"/>
          <p:cNvSpPr txBox="1"/>
          <p:nvPr>
            <p:custDataLst>
              <p:tags r:id="rId8"/>
            </p:custDataLst>
          </p:nvPr>
        </p:nvSpPr>
        <p:spPr>
          <a:xfrm>
            <a:off x="863306" y="3884818"/>
            <a:ext cx="17064930" cy="3793090"/>
          </a:xfrm>
          <a:prstGeom prst="rect">
            <a:avLst/>
          </a:prstGeom>
        </p:spPr>
        <p:txBody>
          <a:bodyPr lIns="0" tIns="0" rIns="0" bIns="0" rtlCol="0" anchor="t">
            <a:spAutoFit/>
          </a:bodyPr>
          <a:lstStyle/>
          <a:p>
            <a:pPr algn="just">
              <a:lnSpc>
                <a:spcPts val="2760"/>
              </a:lnSpc>
            </a:pPr>
            <a:r>
              <a:rPr lang="fr-CA" sz="2000" noProof="0" dirty="0">
                <a:solidFill>
                  <a:srgbClr val="000000"/>
                </a:solidFill>
                <a:ea typeface="Calibri (MS)"/>
                <a:cs typeface="Calibri (MS)"/>
                <a:sym typeface="Calibri (MS)"/>
              </a:rPr>
              <a:t>Il y a aussi une idée implicite derrière ce mythe, soit celle que si une femme est choisie, c’est peut-être parce qu’elle a été « favorisée » et non parce qu’elle était réellement la meilleure candidate. On remet alors plus facilement sa compétence en question. Cela s’explique en partie par des stéréotypes encore présents, qui associent inconsciemment le leadership, l’autorité ou certaines expertises à des qualités dites « masculines ». Ainsi, lorsqu’un homme obtient un poste, sa compétence est souvent présumée, alors que celle d’une femme peut être davantage scrutée ou questionnée. En d’autres termes, que les hommes aient été favorisés à des postes importants pendant des décennies est perçu comme un fait neutre, alors que de favoriser une femme à compétences égales ou supérieures est perçue comme un geste biaisé !</a:t>
            </a:r>
          </a:p>
          <a:p>
            <a:pPr algn="just">
              <a:lnSpc>
                <a:spcPts val="2760"/>
              </a:lnSpc>
            </a:pPr>
            <a:endParaRPr lang="fr-CA" sz="2000" noProof="0" dirty="0">
              <a:solidFill>
                <a:srgbClr val="000000"/>
              </a:solidFill>
              <a:highlight>
                <a:srgbClr val="FFFF00"/>
              </a:highlight>
              <a:ea typeface="Calibri (MS)"/>
              <a:cs typeface="Calibri (MS)"/>
              <a:sym typeface="Calibri (MS)"/>
            </a:endParaRPr>
          </a:p>
          <a:p>
            <a:pPr algn="just">
              <a:lnSpc>
                <a:spcPts val="2760"/>
              </a:lnSpc>
            </a:pPr>
            <a:r>
              <a:rPr lang="fr-CA" sz="2000" noProof="0" dirty="0">
                <a:solidFill>
                  <a:srgbClr val="000000"/>
                </a:solidFill>
                <a:ea typeface="Calibri (MS)"/>
                <a:cs typeface="Calibri (MS)"/>
                <a:sym typeface="Calibri (MS)"/>
              </a:rPr>
              <a:t>Il est important de comprendre que les mesures d’équité ne remplacent pas le mérite ; elles cherchent à s’assurer que le mérite soit reconnu de manière plus juste.</a:t>
            </a:r>
          </a:p>
          <a:p>
            <a:pPr algn="just">
              <a:lnSpc>
                <a:spcPts val="2109"/>
              </a:lnSpc>
            </a:pPr>
            <a:endParaRPr lang="en-US" sz="2000" dirty="0">
              <a:solidFill>
                <a:srgbClr val="000000"/>
              </a:solidFill>
              <a:ea typeface="Calibri (MS)"/>
              <a:cs typeface="Calibri (MS)"/>
              <a:sym typeface="Calibri (MS)"/>
            </a:endParaRPr>
          </a:p>
          <a:p>
            <a:pPr algn="just">
              <a:lnSpc>
                <a:spcPts val="2553"/>
              </a:lnSpc>
            </a:pPr>
            <a:endParaRPr lang="en-US" sz="2000" dirty="0">
              <a:solidFill>
                <a:srgbClr val="000000"/>
              </a:solidFill>
              <a:ea typeface="Calibri (MS)"/>
              <a:cs typeface="Calibri (MS)"/>
              <a:sym typeface="Calibri (MS)"/>
            </a:endParaRPr>
          </a:p>
          <a:p>
            <a:pPr algn="just">
              <a:lnSpc>
                <a:spcPts val="2553"/>
              </a:lnSpc>
            </a:pPr>
            <a:endParaRPr lang="en-US" sz="2000" dirty="0">
              <a:solidFill>
                <a:srgbClr val="000000"/>
              </a:solidFill>
              <a:ea typeface="Calibri (MS)"/>
              <a:cs typeface="Calibri (MS)"/>
              <a:sym typeface="Calibri (MS)"/>
            </a:endParaRPr>
          </a:p>
        </p:txBody>
      </p:sp>
      <p:grpSp>
        <p:nvGrpSpPr>
          <p:cNvPr id="16" name="Group 16"/>
          <p:cNvGrpSpPr/>
          <p:nvPr>
            <p:custDataLst>
              <p:tags r:id="rId9"/>
            </p:custDataLst>
          </p:nvPr>
        </p:nvGrpSpPr>
        <p:grpSpPr>
          <a:xfrm>
            <a:off x="9753600" y="6931262"/>
            <a:ext cx="7445470" cy="3160114"/>
            <a:chOff x="0" y="0"/>
            <a:chExt cx="1960947" cy="832293"/>
          </a:xfrm>
        </p:grpSpPr>
        <p:sp>
          <p:nvSpPr>
            <p:cNvPr id="17" name="Freeform 17"/>
            <p:cNvSpPr/>
            <p:nvPr/>
          </p:nvSpPr>
          <p:spPr>
            <a:xfrm>
              <a:off x="0" y="0"/>
              <a:ext cx="1960947" cy="832293"/>
            </a:xfrm>
            <a:custGeom>
              <a:avLst/>
              <a:gdLst/>
              <a:ahLst/>
              <a:cxnLst/>
              <a:rect l="l" t="t" r="r" b="b"/>
              <a:pathLst>
                <a:path w="1960947" h="832293">
                  <a:moveTo>
                    <a:pt x="12478" y="0"/>
                  </a:moveTo>
                  <a:lnTo>
                    <a:pt x="1948469" y="0"/>
                  </a:lnTo>
                  <a:cubicBezTo>
                    <a:pt x="1951778" y="0"/>
                    <a:pt x="1954952" y="1315"/>
                    <a:pt x="1957292" y="3655"/>
                  </a:cubicBezTo>
                  <a:cubicBezTo>
                    <a:pt x="1959632" y="5995"/>
                    <a:pt x="1960947" y="9168"/>
                    <a:pt x="1960947" y="12478"/>
                  </a:cubicBezTo>
                  <a:lnTo>
                    <a:pt x="1960947" y="819815"/>
                  </a:lnTo>
                  <a:cubicBezTo>
                    <a:pt x="1960947" y="826707"/>
                    <a:pt x="1955360" y="832293"/>
                    <a:pt x="1948469" y="832293"/>
                  </a:cubicBezTo>
                  <a:lnTo>
                    <a:pt x="12478" y="832293"/>
                  </a:lnTo>
                  <a:cubicBezTo>
                    <a:pt x="5586" y="832293"/>
                    <a:pt x="0" y="826707"/>
                    <a:pt x="0" y="819815"/>
                  </a:cubicBezTo>
                  <a:lnTo>
                    <a:pt x="0" y="12478"/>
                  </a:lnTo>
                  <a:cubicBezTo>
                    <a:pt x="0" y="5586"/>
                    <a:pt x="5586" y="0"/>
                    <a:pt x="12478" y="0"/>
                  </a:cubicBezTo>
                  <a:close/>
                </a:path>
              </a:pathLst>
            </a:custGeom>
            <a:solidFill>
              <a:srgbClr val="3F4A9F"/>
            </a:solidFill>
            <a:ln w="38100" cap="sq">
              <a:solidFill>
                <a:srgbClr val="FFFFFF"/>
              </a:solidFill>
              <a:prstDash val="solid"/>
              <a:miter/>
            </a:ln>
          </p:spPr>
          <p:txBody>
            <a:bodyPr/>
            <a:lstStyle/>
            <a:p>
              <a:endParaRPr lang="fr-FR"/>
            </a:p>
          </p:txBody>
        </p:sp>
        <p:sp>
          <p:nvSpPr>
            <p:cNvPr id="18" name="TextBox 18"/>
            <p:cNvSpPr txBox="1"/>
            <p:nvPr/>
          </p:nvSpPr>
          <p:spPr>
            <a:xfrm>
              <a:off x="0" y="-9525"/>
              <a:ext cx="1960947" cy="841818"/>
            </a:xfrm>
            <a:prstGeom prst="rect">
              <a:avLst/>
            </a:prstGeom>
          </p:spPr>
          <p:txBody>
            <a:bodyPr lIns="50800" tIns="50800" rIns="50800" bIns="50800" rtlCol="0" anchor="ctr"/>
            <a:lstStyle/>
            <a:p>
              <a:pPr algn="l">
                <a:lnSpc>
                  <a:spcPts val="2999"/>
                </a:lnSpc>
              </a:pPr>
              <a:endParaRPr/>
            </a:p>
          </p:txBody>
        </p:sp>
      </p:grpSp>
      <p:sp>
        <p:nvSpPr>
          <p:cNvPr id="19" name="TextBox 19"/>
          <p:cNvSpPr txBox="1"/>
          <p:nvPr>
            <p:custDataLst>
              <p:tags r:id="rId10"/>
            </p:custDataLst>
          </p:nvPr>
        </p:nvSpPr>
        <p:spPr>
          <a:xfrm>
            <a:off x="6400800" y="7180292"/>
            <a:ext cx="15346510" cy="461665"/>
          </a:xfrm>
          <a:prstGeom prst="rect">
            <a:avLst/>
          </a:prstGeom>
        </p:spPr>
        <p:txBody>
          <a:bodyPr wrap="square" lIns="0" tIns="0" rIns="0" bIns="0" rtlCol="0" anchor="t">
            <a:spAutoFit/>
          </a:bodyPr>
          <a:lstStyle/>
          <a:p>
            <a:pPr algn="l">
              <a:lnSpc>
                <a:spcPts val="3569"/>
              </a:lnSpc>
            </a:pPr>
            <a:r>
              <a:rPr lang="en-US" sz="3399" b="1" dirty="0" err="1">
                <a:solidFill>
                  <a:srgbClr val="000000"/>
                </a:solidFill>
                <a:latin typeface="Calibri (MS) Bold"/>
                <a:ea typeface="Calibri (MS) Bold"/>
                <a:cs typeface="Calibri (MS) Bold"/>
                <a:sym typeface="Calibri (MS) Bold"/>
              </a:rPr>
              <a:t>Saviez</a:t>
            </a:r>
            <a:r>
              <a:rPr lang="en-US" sz="3399" b="1" dirty="0">
                <a:solidFill>
                  <a:srgbClr val="000000"/>
                </a:solidFill>
                <a:latin typeface="Calibri (MS) Bold"/>
                <a:ea typeface="Calibri (MS) Bold"/>
                <a:cs typeface="Calibri (MS) Bold"/>
                <a:sym typeface="Calibri (MS) Bold"/>
              </a:rPr>
              <a:t>-vous </a:t>
            </a:r>
            <a:r>
              <a:rPr lang="en-US" sz="3399" b="1" dirty="0" err="1">
                <a:solidFill>
                  <a:srgbClr val="000000"/>
                </a:solidFill>
                <a:latin typeface="Calibri (MS) Bold"/>
                <a:ea typeface="Calibri (MS) Bold"/>
                <a:cs typeface="Calibri (MS) Bold"/>
                <a:sym typeface="Calibri (MS) Bold"/>
              </a:rPr>
              <a:t>que</a:t>
            </a:r>
            <a:r>
              <a:rPr lang="en-US" sz="3399" b="1" dirty="0">
                <a:solidFill>
                  <a:srgbClr val="000000"/>
                </a:solidFill>
                <a:latin typeface="Calibri (MS) Bold"/>
                <a:ea typeface="Calibri (MS) Bold"/>
                <a:cs typeface="Calibri (MS) Bold"/>
                <a:sym typeface="Calibri (MS) Bold"/>
              </a:rPr>
              <a:t> ?</a:t>
            </a:r>
          </a:p>
        </p:txBody>
      </p:sp>
      <p:sp>
        <p:nvSpPr>
          <p:cNvPr id="20" name="TextBox 20"/>
          <p:cNvSpPr txBox="1"/>
          <p:nvPr>
            <p:custDataLst>
              <p:tags r:id="rId11"/>
            </p:custDataLst>
          </p:nvPr>
        </p:nvSpPr>
        <p:spPr>
          <a:xfrm>
            <a:off x="9912833" y="7525843"/>
            <a:ext cx="6657293" cy="2314575"/>
          </a:xfrm>
          <a:prstGeom prst="rect">
            <a:avLst/>
          </a:prstGeom>
        </p:spPr>
        <p:txBody>
          <a:bodyPr lIns="0" tIns="0" rIns="0" bIns="0" rtlCol="0" anchor="t">
            <a:spAutoFit/>
          </a:bodyPr>
          <a:lstStyle/>
          <a:p>
            <a:pPr algn="just">
              <a:lnSpc>
                <a:spcPts val="2640"/>
              </a:lnSpc>
              <a:spcBef>
                <a:spcPct val="0"/>
              </a:spcBef>
            </a:pPr>
            <a:r>
              <a:rPr lang="fr-CA" sz="2200" noProof="0" dirty="0">
                <a:solidFill>
                  <a:srgbClr val="FFFFFF"/>
                </a:solidFill>
                <a:latin typeface="Calibri (MS)"/>
                <a:ea typeface="Calibri (MS)"/>
                <a:cs typeface="Calibri (MS)"/>
                <a:sym typeface="Calibri (MS)"/>
              </a:rPr>
              <a:t>Une étude de l’Université Yale a montré que les candidatures avec des prénoms masculins recevaient 30 à 40 % de réponses positives de plus que les mêmes CV avec des prénoms féminins pour des postes équivalents.</a:t>
            </a:r>
          </a:p>
          <a:p>
            <a:pPr algn="ctr">
              <a:lnSpc>
                <a:spcPts val="1920"/>
              </a:lnSpc>
              <a:spcBef>
                <a:spcPct val="0"/>
              </a:spcBef>
            </a:pPr>
            <a:endParaRPr lang="en-US" sz="2200" dirty="0">
              <a:solidFill>
                <a:srgbClr val="FFFFFF"/>
              </a:solidFill>
              <a:latin typeface="Calibri (MS)"/>
              <a:ea typeface="Calibri (MS)"/>
              <a:cs typeface="Calibri (MS)"/>
              <a:sym typeface="Calibri (MS)"/>
            </a:endParaRPr>
          </a:p>
          <a:p>
            <a:pPr algn="ctr">
              <a:lnSpc>
                <a:spcPts val="1920"/>
              </a:lnSpc>
              <a:spcBef>
                <a:spcPct val="0"/>
              </a:spcBef>
            </a:pPr>
            <a:endParaRPr lang="en-US" sz="2200" dirty="0">
              <a:solidFill>
                <a:srgbClr val="FFFFFF"/>
              </a:solidFill>
              <a:latin typeface="Calibri (MS)"/>
              <a:ea typeface="Calibri (MS)"/>
              <a:cs typeface="Calibri (MS)"/>
              <a:sym typeface="Calibri (MS)"/>
            </a:endParaRPr>
          </a:p>
          <a:p>
            <a:pPr algn="r">
              <a:lnSpc>
                <a:spcPts val="1800"/>
              </a:lnSpc>
              <a:spcBef>
                <a:spcPct val="0"/>
              </a:spcBef>
            </a:pPr>
            <a:r>
              <a:rPr lang="en-US" sz="1500" dirty="0">
                <a:solidFill>
                  <a:srgbClr val="FFFFFF"/>
                </a:solidFill>
                <a:latin typeface="Calibri (MS)"/>
                <a:ea typeface="Calibri (MS)"/>
                <a:cs typeface="Calibri (MS)"/>
                <a:sym typeface="Calibri (MS)"/>
              </a:rPr>
              <a:t>Source :  </a:t>
            </a:r>
            <a:r>
              <a:rPr lang="en-US" sz="1500" dirty="0">
                <a:solidFill>
                  <a:srgbClr val="FFFFFF"/>
                </a:solidFill>
                <a:latin typeface="Calibri (MS)"/>
                <a:ea typeface="Calibri (MS)"/>
                <a:cs typeface="Calibri (MS)"/>
                <a:sym typeface="Calibri (MS)"/>
                <a:hlinkClick r:id="rId17"/>
              </a:rPr>
              <a:t>https://link.springer.com/article/10.1023/A:1018839203698</a:t>
            </a:r>
            <a:r>
              <a:rPr lang="en-US" sz="1500" dirty="0">
                <a:solidFill>
                  <a:srgbClr val="FFFFFF"/>
                </a:solidFill>
                <a:latin typeface="Calibri (MS)"/>
                <a:ea typeface="Calibri (MS)"/>
                <a:cs typeface="Calibri (MS)"/>
                <a:sym typeface="Calibri (MS)"/>
              </a:rPr>
              <a:t> </a:t>
            </a:r>
          </a:p>
          <a:p>
            <a:pPr algn="r">
              <a:lnSpc>
                <a:spcPts val="1800"/>
              </a:lnSpc>
              <a:spcBef>
                <a:spcPct val="0"/>
              </a:spcBef>
            </a:pPr>
            <a:endParaRPr lang="en-US" sz="1500" dirty="0">
              <a:solidFill>
                <a:srgbClr val="FFFFFF"/>
              </a:solidFill>
              <a:latin typeface="Calibri (MS)"/>
              <a:ea typeface="Calibri (MS)"/>
              <a:cs typeface="Calibri (MS)"/>
              <a:sym typeface="Calibri (MS)"/>
            </a:endParaRPr>
          </a:p>
        </p:txBody>
      </p:sp>
      <p:sp>
        <p:nvSpPr>
          <p:cNvPr id="21" name="ZoneTexte 20">
            <a:extLst>
              <a:ext uri="{FF2B5EF4-FFF2-40B4-BE49-F238E27FC236}">
                <a16:creationId xmlns:a16="http://schemas.microsoft.com/office/drawing/2014/main" id="{3AEA343E-0B0B-94A7-D0C7-DB0E4FAB8487}"/>
              </a:ext>
            </a:extLst>
          </p:cNvPr>
          <p:cNvSpPr txBox="1"/>
          <p:nvPr>
            <p:custDataLst>
              <p:tags r:id="rId12"/>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cSld>
  <p:clrMapOvr>
    <a:masterClrMapping/>
  </p:clrMapOvr>
  <p:extLst>
    <p:ext uri="{6950BFC3-D8DA-4A85-94F7-54DA5524770B}">
      <p188:commentRel xmlns:p188="http://schemas.microsoft.com/office/powerpoint/2018/8/main" r:id="rId15"/>
    </p:ext>
  </p:extLst>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14E95BB7-6D7F-9966-441E-DE1EE33A3179}"/>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4F1D355C-5074-43A4-B0A6-07EBBBE8F22E}"/>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8433C8E2-3C02-FCD0-822C-A02F34C31A02}"/>
              </a:ext>
            </a:extLst>
          </p:cNvPr>
          <p:cNvGraphicFramePr>
            <a:graphicFrameLocks noGrp="1"/>
          </p:cNvGraphicFramePr>
          <p:nvPr>
            <p:custDataLst>
              <p:tags r:id="rId2"/>
            </p:custDataLst>
            <p:extLst>
              <p:ext uri="{D42A27DB-BD31-4B8C-83A1-F6EECF244321}">
                <p14:modId xmlns:p14="http://schemas.microsoft.com/office/powerpoint/2010/main" val="3110303594"/>
              </p:ext>
            </p:extLst>
          </p:nvPr>
        </p:nvGraphicFramePr>
        <p:xfrm>
          <a:off x="1190907" y="1025168"/>
          <a:ext cx="16873105" cy="8801506"/>
        </p:xfrm>
        <a:graphic>
          <a:graphicData uri="http://schemas.openxmlformats.org/drawingml/2006/table">
            <a:tbl>
              <a:tblPr/>
              <a:tblGrid>
                <a:gridCol w="8638681">
                  <a:extLst>
                    <a:ext uri="{9D8B030D-6E8A-4147-A177-3AD203B41FA5}">
                      <a16:colId xmlns:a16="http://schemas.microsoft.com/office/drawing/2014/main" val="20000"/>
                    </a:ext>
                  </a:extLst>
                </a:gridCol>
                <a:gridCol w="8234424">
                  <a:extLst>
                    <a:ext uri="{9D8B030D-6E8A-4147-A177-3AD203B41FA5}">
                      <a16:colId xmlns:a16="http://schemas.microsoft.com/office/drawing/2014/main" val="20001"/>
                    </a:ext>
                  </a:extLst>
                </a:gridCol>
              </a:tblGrid>
              <a:tr h="1864871">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936635">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345C2554-9A41-5B6D-E607-0B669D6F44C4}"/>
              </a:ext>
            </a:extLst>
          </p:cNvPr>
          <p:cNvSpPr/>
          <p:nvPr>
            <p:custDataLst>
              <p:tags r:id="rId3"/>
            </p:custDataLst>
          </p:nvPr>
        </p:nvSpPr>
        <p:spPr>
          <a:xfrm flipH="1">
            <a:off x="10351920" y="299910"/>
            <a:ext cx="456836" cy="531204"/>
          </a:xfrm>
          <a:custGeom>
            <a:avLst/>
            <a:gdLst/>
            <a:ahLst/>
            <a:cxnLst/>
            <a:rect l="l" t="t" r="r" b="b"/>
            <a:pathLst>
              <a:path w="456836" h="531204">
                <a:moveTo>
                  <a:pt x="456836" y="0"/>
                </a:moveTo>
                <a:lnTo>
                  <a:pt x="0" y="0"/>
                </a:lnTo>
                <a:lnTo>
                  <a:pt x="0" y="531205"/>
                </a:lnTo>
                <a:lnTo>
                  <a:pt x="456836" y="531205"/>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159A0F27-1478-810B-ED6D-97327B399EAE}"/>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DEC90228-3070-E8DF-1583-780D85CE27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E68E3026-F4CC-A333-4471-34FBF71EC0CD}"/>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B5D3B0D1-AD2A-E933-8EE7-450AAF830835}"/>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1E14860B-8404-B7C6-C4C6-1DC0BA4ABB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9AAA0C5F-2B46-6D30-6EB6-62C4896101F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362F7BBA-9BEC-BC92-5E2C-8B26C499BDDE}"/>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B90779EB-584F-E6BA-640A-E694158B877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AF8F44D6-5095-795C-6CE4-349B16BF4E20}"/>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848D01CD-F8B5-7B8A-FD87-C38548600057}"/>
              </a:ext>
            </a:extLst>
          </p:cNvPr>
          <p:cNvSpPr txBox="1"/>
          <p:nvPr>
            <p:custDataLst>
              <p:tags r:id="rId7"/>
            </p:custDataLst>
          </p:nvPr>
        </p:nvSpPr>
        <p:spPr>
          <a:xfrm>
            <a:off x="1190907" y="195624"/>
            <a:ext cx="16071464" cy="55143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Pourquoi</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et comment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s’installe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-t-</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elle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 name="ZoneTexte 1">
            <a:extLst>
              <a:ext uri="{FF2B5EF4-FFF2-40B4-BE49-F238E27FC236}">
                <a16:creationId xmlns:a16="http://schemas.microsoft.com/office/drawing/2014/main" id="{0095E23D-1E43-93F5-E918-F2D8F4EC0602}"/>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extLst>
      <p:ext uri="{BB962C8B-B14F-4D97-AF65-F5344CB8AC3E}">
        <p14:creationId xmlns:p14="http://schemas.microsoft.com/office/powerpoint/2010/main" val="4995345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482483" y="-30482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74243"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74243"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61268"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3939429" y="6303653"/>
            <a:ext cx="10260505" cy="2935034"/>
            <a:chOff x="0" y="0"/>
            <a:chExt cx="2702355" cy="773013"/>
          </a:xfrm>
        </p:grpSpPr>
        <p:sp>
          <p:nvSpPr>
            <p:cNvPr id="13" name="Freeform 13"/>
            <p:cNvSpPr/>
            <p:nvPr/>
          </p:nvSpPr>
          <p:spPr>
            <a:xfrm>
              <a:off x="0" y="0"/>
              <a:ext cx="2702355" cy="773013"/>
            </a:xfrm>
            <a:custGeom>
              <a:avLst/>
              <a:gdLst/>
              <a:ahLst/>
              <a:cxnLst/>
              <a:rect l="l" t="t" r="r" b="b"/>
              <a:pathLst>
                <a:path w="2702355" h="773013">
                  <a:moveTo>
                    <a:pt x="0" y="0"/>
                  </a:moveTo>
                  <a:lnTo>
                    <a:pt x="2702355" y="0"/>
                  </a:lnTo>
                  <a:lnTo>
                    <a:pt x="2702355" y="773013"/>
                  </a:lnTo>
                  <a:lnTo>
                    <a:pt x="0" y="773013"/>
                  </a:lnTo>
                  <a:close/>
                </a:path>
              </a:pathLst>
            </a:custGeom>
            <a:solidFill>
              <a:srgbClr val="FFFFFF"/>
            </a:solidFill>
            <a:ln w="38100" cap="sq">
              <a:solidFill>
                <a:srgbClr val="000000"/>
              </a:solidFill>
              <a:prstDash val="solid"/>
              <a:miter/>
            </a:ln>
          </p:spPr>
          <p:txBody>
            <a:bodyPr/>
            <a:lstStyle/>
            <a:p>
              <a:endParaRPr lang="fr-FR"/>
            </a:p>
          </p:txBody>
        </p:sp>
        <p:sp>
          <p:nvSpPr>
            <p:cNvPr id="14" name="TextBox 14"/>
            <p:cNvSpPr txBox="1"/>
            <p:nvPr/>
          </p:nvSpPr>
          <p:spPr>
            <a:xfrm>
              <a:off x="0" y="-9525"/>
              <a:ext cx="2702355" cy="782538"/>
            </a:xfrm>
            <a:prstGeom prst="rect">
              <a:avLst/>
            </a:prstGeom>
          </p:spPr>
          <p:txBody>
            <a:bodyPr lIns="50800" tIns="50800" rIns="50800" bIns="50800" rtlCol="0" anchor="ctr"/>
            <a:lstStyle/>
            <a:p>
              <a:pPr algn="ctr">
                <a:lnSpc>
                  <a:spcPts val="2999"/>
                </a:lnSpc>
              </a:pPr>
              <a:endParaRPr/>
            </a:p>
          </p:txBody>
        </p:sp>
      </p:grpSp>
      <p:sp>
        <p:nvSpPr>
          <p:cNvPr id="16" name="TextBox 16"/>
          <p:cNvSpPr txBox="1"/>
          <p:nvPr>
            <p:custDataLst>
              <p:tags r:id="rId6"/>
            </p:custDataLst>
          </p:nvPr>
        </p:nvSpPr>
        <p:spPr>
          <a:xfrm>
            <a:off x="706652" y="439330"/>
            <a:ext cx="13474232" cy="528286"/>
          </a:xfrm>
          <a:prstGeom prst="rect">
            <a:avLst/>
          </a:prstGeom>
        </p:spPr>
        <p:txBody>
          <a:bodyPr lIns="0" tIns="0" rIns="0" bIns="0" rtlCol="0" anchor="t">
            <a:spAutoFit/>
          </a:bodyPr>
          <a:lstStyle/>
          <a:p>
            <a:pPr algn="l">
              <a:lnSpc>
                <a:spcPts val="4144"/>
              </a:lnSpc>
            </a:pP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Qu’est-ce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que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cette</a:t>
            </a:r>
            <a:r>
              <a:rPr lang="en-US" sz="3100" b="1" dirty="0">
                <a:solidFill>
                  <a:srgbClr val="000000"/>
                </a:solidFill>
                <a:latin typeface="Cloud Soft Bold" panose="020B0604020202020204" charset="0"/>
                <a:ea typeface="Calibri (MS) Bold"/>
                <a:cs typeface="Cloud Soft Bold" panose="020B0604020202020204" charset="0"/>
                <a:sym typeface="Calibri (MS) Bold"/>
              </a:rPr>
              <a:t> idée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produit</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comme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conséquences</a:t>
            </a:r>
            <a:r>
              <a:rPr lang="en-US" sz="3100" b="1" dirty="0">
                <a:solidFill>
                  <a:srgbClr val="000000"/>
                </a:solidFill>
                <a:latin typeface="Cloud Soft Bold" panose="020B0604020202020204" charset="0"/>
                <a:ea typeface="Calibri (MS) Bold"/>
                <a:cs typeface="Cloud Soft Bold" panose="020B0604020202020204" charset="0"/>
                <a:sym typeface="Calibri (MS) Bold"/>
              </a:rPr>
              <a:t> ? </a:t>
            </a:r>
          </a:p>
        </p:txBody>
      </p:sp>
      <p:sp>
        <p:nvSpPr>
          <p:cNvPr id="17" name="TextBox 17"/>
          <p:cNvSpPr txBox="1"/>
          <p:nvPr>
            <p:custDataLst>
              <p:tags r:id="rId7"/>
            </p:custDataLst>
          </p:nvPr>
        </p:nvSpPr>
        <p:spPr>
          <a:xfrm>
            <a:off x="725702" y="1385578"/>
            <a:ext cx="17206652" cy="4519186"/>
          </a:xfrm>
          <a:prstGeom prst="rect">
            <a:avLst/>
          </a:prstGeom>
        </p:spPr>
        <p:txBody>
          <a:bodyPr lIns="0" tIns="0" rIns="0" bIns="0" rtlCol="0" anchor="t">
            <a:spAutoFit/>
          </a:bodyPr>
          <a:lstStyle/>
          <a:p>
            <a:pPr algn="just">
              <a:lnSpc>
                <a:spcPts val="3394"/>
              </a:lnSpc>
            </a:pPr>
            <a:r>
              <a:rPr lang="fr-CA" sz="2424" noProof="0" dirty="0">
                <a:solidFill>
                  <a:srgbClr val="000000"/>
                </a:solidFill>
                <a:latin typeface="Calibri (MS)"/>
                <a:ea typeface="Calibri (MS)"/>
                <a:cs typeface="Calibri (MS)"/>
                <a:sym typeface="Calibri (MS)"/>
              </a:rPr>
              <a:t>Présenter les mesures d’équité comme une menace pour le mérite discrédite leur objectif et renforce les stéréotypes selon lesquels les femmes seraient moins compétentes. Cette perception peut décourager les femmes à poser leur candidature pour certains postes et diminuer la légitimité des politiques d’accès à l’égalité. Cependant, les mesures d’équité et les programmes de promotion des femmes ne visent pas à favoriser l’incompétence. Elles sont conçues pour corriger des désavantages structurels, neutraliser le</a:t>
            </a:r>
            <a:r>
              <a:rPr lang="fr-CA" sz="2424" u="none" noProof="0" dirty="0">
                <a:solidFill>
                  <a:srgbClr val="000000"/>
                </a:solidFill>
                <a:latin typeface="Calibri (MS)"/>
                <a:ea typeface="Calibri (MS)"/>
                <a:cs typeface="Calibri (MS)"/>
                <a:sym typeface="Calibri (MS)"/>
              </a:rPr>
              <a:t>s</a:t>
            </a:r>
            <a:r>
              <a:rPr lang="fr-CA" sz="2424" noProof="0" dirty="0">
                <a:solidFill>
                  <a:srgbClr val="000000"/>
                </a:solidFill>
                <a:latin typeface="Calibri (MS)"/>
                <a:ea typeface="Calibri (MS)"/>
                <a:cs typeface="Calibri (MS)"/>
                <a:sym typeface="Calibri (MS)"/>
              </a:rPr>
              <a:t> bia</a:t>
            </a:r>
            <a:r>
              <a:rPr lang="fr-CA" sz="2424" u="none" noProof="0" dirty="0">
                <a:solidFill>
                  <a:srgbClr val="000000"/>
                </a:solidFill>
                <a:latin typeface="Calibri (MS)"/>
                <a:ea typeface="Calibri (MS)"/>
                <a:cs typeface="Calibri (MS)"/>
                <a:sym typeface="Calibri (MS)"/>
              </a:rPr>
              <a:t>is systémiques et créer des conditions où le talent et les compétences de toutes et tous peuvent être appréciées équitablement.</a:t>
            </a:r>
          </a:p>
          <a:p>
            <a:pPr algn="just">
              <a:lnSpc>
                <a:spcPts val="3394"/>
              </a:lnSpc>
            </a:pPr>
            <a:endParaRPr lang="fr-CA" sz="2424" u="none" noProof="0" dirty="0">
              <a:solidFill>
                <a:srgbClr val="000000"/>
              </a:solidFill>
              <a:latin typeface="Calibri (MS)"/>
              <a:ea typeface="Calibri (MS)"/>
              <a:cs typeface="Calibri (MS)"/>
              <a:sym typeface="Calibri (MS)"/>
            </a:endParaRPr>
          </a:p>
          <a:p>
            <a:pPr algn="just">
              <a:lnSpc>
                <a:spcPts val="3394"/>
              </a:lnSpc>
            </a:pPr>
            <a:r>
              <a:rPr lang="fr-CA" sz="2424" u="none" noProof="0" dirty="0">
                <a:solidFill>
                  <a:srgbClr val="000000"/>
                </a:solidFill>
                <a:latin typeface="Calibri (MS)"/>
                <a:ea typeface="Calibri (MS)"/>
                <a:cs typeface="Calibri (MS)"/>
                <a:sym typeface="Calibri (MS)"/>
              </a:rPr>
              <a:t>D’ailleurs, une fois embauchées, les femmes continuent souvent de vivre des situations sexistes variées au travail, comme du harcèlement, des microagressions ou des stéréotypes de genre qui font que leur parole est parfois moins prise au sérieux. Par exemple, dans plusieurs milieux professionnels, ce sont encore les hommes qui occupent la plus grande part du temps de parole dans les réunions.</a:t>
            </a:r>
          </a:p>
          <a:p>
            <a:pPr algn="just">
              <a:lnSpc>
                <a:spcPts val="3394"/>
              </a:lnSpc>
            </a:pPr>
            <a:endParaRPr lang="en-US" sz="2424" u="none" dirty="0">
              <a:solidFill>
                <a:srgbClr val="000000"/>
              </a:solidFill>
              <a:latin typeface="Calibri (MS)"/>
              <a:ea typeface="Calibri (MS)"/>
              <a:cs typeface="Calibri (MS)"/>
              <a:sym typeface="Calibri (MS)"/>
            </a:endParaRPr>
          </a:p>
          <a:p>
            <a:pPr algn="l">
              <a:lnSpc>
                <a:spcPts val="842"/>
              </a:lnSpc>
            </a:pPr>
            <a:endParaRPr lang="en-US" sz="2424" u="none" dirty="0">
              <a:solidFill>
                <a:srgbClr val="000000"/>
              </a:solidFill>
              <a:latin typeface="Calibri (MS)"/>
              <a:ea typeface="Calibri (MS)"/>
              <a:cs typeface="Calibri (MS)"/>
              <a:sym typeface="Calibri (MS)"/>
            </a:endParaRPr>
          </a:p>
        </p:txBody>
      </p:sp>
      <p:sp>
        <p:nvSpPr>
          <p:cNvPr id="18" name="TextBox 18"/>
          <p:cNvSpPr txBox="1"/>
          <p:nvPr>
            <p:custDataLst>
              <p:tags r:id="rId8"/>
            </p:custDataLst>
          </p:nvPr>
        </p:nvSpPr>
        <p:spPr>
          <a:xfrm>
            <a:off x="4119168" y="5591458"/>
            <a:ext cx="9811754" cy="1104854"/>
          </a:xfrm>
          <a:prstGeom prst="rect">
            <a:avLst/>
          </a:prstGeom>
        </p:spPr>
        <p:txBody>
          <a:bodyPr lIns="0" tIns="0" rIns="0" bIns="0" rtlCol="0" anchor="t">
            <a:spAutoFit/>
          </a:bodyPr>
          <a:lstStyle/>
          <a:p>
            <a:pPr algn="ctr">
              <a:lnSpc>
                <a:spcPts val="4162"/>
              </a:lnSpc>
              <a:spcBef>
                <a:spcPct val="0"/>
              </a:spcBef>
            </a:pPr>
            <a:r>
              <a:rPr lang="en-US" sz="3468" b="1" dirty="0" err="1">
                <a:solidFill>
                  <a:srgbClr val="000000"/>
                </a:solidFill>
                <a:latin typeface="Calibri (MS) Bold"/>
                <a:ea typeface="Calibri (MS) Bold"/>
                <a:cs typeface="Calibri (MS) Bold"/>
                <a:sym typeface="Calibri (MS) Bold"/>
              </a:rPr>
              <a:t>Saviez</a:t>
            </a:r>
            <a:r>
              <a:rPr lang="en-US" sz="3468" b="1" dirty="0">
                <a:solidFill>
                  <a:srgbClr val="000000"/>
                </a:solidFill>
                <a:latin typeface="Calibri (MS) Bold"/>
                <a:ea typeface="Calibri (MS) Bold"/>
                <a:cs typeface="Calibri (MS) Bold"/>
                <a:sym typeface="Calibri (MS) Bold"/>
              </a:rPr>
              <a:t>-vous </a:t>
            </a:r>
            <a:r>
              <a:rPr lang="en-US" sz="3468" b="1" dirty="0" err="1">
                <a:solidFill>
                  <a:srgbClr val="000000"/>
                </a:solidFill>
                <a:latin typeface="Calibri (MS) Bold"/>
                <a:ea typeface="Calibri (MS) Bold"/>
                <a:cs typeface="Calibri (MS) Bold"/>
                <a:sym typeface="Calibri (MS) Bold"/>
              </a:rPr>
              <a:t>que</a:t>
            </a:r>
            <a:r>
              <a:rPr lang="en-US" sz="3468" b="1" dirty="0">
                <a:solidFill>
                  <a:srgbClr val="000000"/>
                </a:solidFill>
                <a:latin typeface="Calibri (MS) Bold"/>
                <a:ea typeface="Calibri (MS) Bold"/>
                <a:cs typeface="Calibri (MS) Bold"/>
                <a:sym typeface="Calibri (MS) Bold"/>
              </a:rPr>
              <a:t> ?</a:t>
            </a:r>
          </a:p>
          <a:p>
            <a:pPr algn="l">
              <a:lnSpc>
                <a:spcPts val="2002"/>
              </a:lnSpc>
              <a:spcBef>
                <a:spcPct val="0"/>
              </a:spcBef>
            </a:pPr>
            <a:endParaRPr lang="en-US" sz="3468" b="1" dirty="0">
              <a:solidFill>
                <a:srgbClr val="000000"/>
              </a:solidFill>
              <a:latin typeface="Calibri (MS) Bold"/>
              <a:ea typeface="Calibri (MS) Bold"/>
              <a:cs typeface="Calibri (MS) Bold"/>
              <a:sym typeface="Calibri (MS) Bold"/>
            </a:endParaRPr>
          </a:p>
          <a:p>
            <a:pPr algn="l">
              <a:lnSpc>
                <a:spcPts val="2002"/>
              </a:lnSpc>
              <a:spcBef>
                <a:spcPct val="0"/>
              </a:spcBef>
            </a:pPr>
            <a:endParaRPr lang="en-US" sz="3468" b="1" dirty="0">
              <a:solidFill>
                <a:srgbClr val="000000"/>
              </a:solidFill>
              <a:latin typeface="Calibri (MS) Bold"/>
              <a:ea typeface="Calibri (MS) Bold"/>
              <a:cs typeface="Calibri (MS) Bold"/>
              <a:sym typeface="Calibri (MS) Bold"/>
            </a:endParaRPr>
          </a:p>
        </p:txBody>
      </p:sp>
      <p:sp>
        <p:nvSpPr>
          <p:cNvPr id="19" name="TextBox 19"/>
          <p:cNvSpPr txBox="1"/>
          <p:nvPr>
            <p:custDataLst>
              <p:tags r:id="rId9"/>
            </p:custDataLst>
          </p:nvPr>
        </p:nvSpPr>
        <p:spPr>
          <a:xfrm>
            <a:off x="4091500" y="7275203"/>
            <a:ext cx="9956363" cy="2308324"/>
          </a:xfrm>
          <a:prstGeom prst="rect">
            <a:avLst/>
          </a:prstGeom>
        </p:spPr>
        <p:txBody>
          <a:bodyPr lIns="0" tIns="0" rIns="0" bIns="0" rtlCol="0" anchor="t">
            <a:spAutoFit/>
          </a:bodyPr>
          <a:lstStyle/>
          <a:p>
            <a:pPr algn="ctr">
              <a:lnSpc>
                <a:spcPts val="2760"/>
              </a:lnSpc>
              <a:spcBef>
                <a:spcPct val="0"/>
              </a:spcBef>
            </a:pPr>
            <a:r>
              <a:rPr lang="en-US" sz="2300" dirty="0">
                <a:solidFill>
                  <a:srgbClr val="000000"/>
                </a:solidFill>
                <a:latin typeface="Calibri (MS)"/>
                <a:ea typeface="Calibri (MS)"/>
                <a:cs typeface="Calibri (MS)"/>
                <a:sym typeface="Calibri (MS)"/>
              </a:rPr>
              <a:t> </a:t>
            </a:r>
            <a:r>
              <a:rPr lang="fr-CA" sz="2300" noProof="0" dirty="0">
                <a:solidFill>
                  <a:srgbClr val="000000"/>
                </a:solidFill>
                <a:latin typeface="Calibri (MS)"/>
                <a:ea typeface="Calibri (MS)"/>
                <a:cs typeface="Calibri (MS)"/>
                <a:sym typeface="Calibri (MS)"/>
              </a:rPr>
              <a:t>Les programmes de promotion de la diversité ont été associés à une augmentation de la performance globale des équipes, car la diversité enrichit la prise de décision et la créativité.</a:t>
            </a:r>
          </a:p>
          <a:p>
            <a:pPr algn="ctr">
              <a:lnSpc>
                <a:spcPts val="2160"/>
              </a:lnSpc>
              <a:spcBef>
                <a:spcPct val="0"/>
              </a:spcBef>
            </a:pPr>
            <a:endParaRPr lang="en-US" sz="2300" dirty="0">
              <a:solidFill>
                <a:srgbClr val="000000"/>
              </a:solidFill>
              <a:latin typeface="Calibri (MS)"/>
              <a:ea typeface="Calibri (MS)"/>
              <a:cs typeface="Calibri (MS)"/>
              <a:sym typeface="Calibri (MS)"/>
            </a:endParaRPr>
          </a:p>
          <a:p>
            <a:pPr algn="r">
              <a:lnSpc>
                <a:spcPts val="1800"/>
              </a:lnSpc>
              <a:spcBef>
                <a:spcPct val="0"/>
              </a:spcBef>
            </a:pPr>
            <a:r>
              <a:rPr lang="en-US" sz="1500" dirty="0">
                <a:solidFill>
                  <a:srgbClr val="000000"/>
                </a:solidFill>
                <a:latin typeface="Calibri (MS)"/>
                <a:ea typeface="Calibri (MS)"/>
                <a:cs typeface="Calibri (MS)"/>
                <a:sym typeface="Calibri (MS)"/>
              </a:rPr>
              <a:t>Source : </a:t>
            </a:r>
            <a:r>
              <a:rPr lang="en-US" sz="1500" dirty="0">
                <a:solidFill>
                  <a:srgbClr val="000000"/>
                </a:solidFill>
                <a:latin typeface="Calibri (MS)"/>
                <a:ea typeface="Calibri (MS)"/>
                <a:cs typeface="Calibri (MS)"/>
                <a:sym typeface="Calibri (MS)"/>
                <a:hlinkClick r:id="rId13"/>
              </a:rPr>
              <a:t>https://www.mckinsey.com/insights/organization/~/media/.ashx</a:t>
            </a:r>
            <a:r>
              <a:rPr lang="en-US" sz="1500" dirty="0">
                <a:solidFill>
                  <a:srgbClr val="000000"/>
                </a:solidFill>
                <a:latin typeface="Calibri (MS)"/>
                <a:ea typeface="Calibri (MS)"/>
                <a:cs typeface="Calibri (MS)"/>
                <a:sym typeface="Calibri (MS)"/>
              </a:rPr>
              <a:t> </a:t>
            </a:r>
          </a:p>
          <a:p>
            <a:pPr algn="ctr">
              <a:lnSpc>
                <a:spcPts val="2160"/>
              </a:lnSpc>
              <a:spcBef>
                <a:spcPct val="0"/>
              </a:spcBef>
            </a:pPr>
            <a:endParaRPr lang="en-US" sz="1500" dirty="0">
              <a:solidFill>
                <a:srgbClr val="000000"/>
              </a:solidFill>
              <a:latin typeface="Calibri (MS)"/>
              <a:ea typeface="Calibri (MS)"/>
              <a:cs typeface="Calibri (MS)"/>
              <a:sym typeface="Calibri (MS)"/>
            </a:endParaRPr>
          </a:p>
          <a:p>
            <a:pPr algn="r">
              <a:lnSpc>
                <a:spcPts val="1680"/>
              </a:lnSpc>
              <a:spcBef>
                <a:spcPct val="0"/>
              </a:spcBef>
            </a:pPr>
            <a:endParaRPr lang="en-US" sz="1500" dirty="0">
              <a:solidFill>
                <a:srgbClr val="000000"/>
              </a:solidFill>
              <a:latin typeface="Calibri (MS)"/>
              <a:ea typeface="Calibri (MS)"/>
              <a:cs typeface="Calibri (MS)"/>
              <a:sym typeface="Calibri (MS)"/>
            </a:endParaRPr>
          </a:p>
          <a:p>
            <a:pPr algn="r">
              <a:lnSpc>
                <a:spcPts val="1680"/>
              </a:lnSpc>
              <a:spcBef>
                <a:spcPct val="0"/>
              </a:spcBef>
            </a:pPr>
            <a:endParaRPr lang="en-US" sz="1500" dirty="0">
              <a:solidFill>
                <a:srgbClr val="000000"/>
              </a:solidFill>
              <a:latin typeface="Calibri (MS)"/>
              <a:ea typeface="Calibri (MS)"/>
              <a:cs typeface="Calibri (MS)"/>
              <a:sym typeface="Calibri (MS)"/>
            </a:endParaRPr>
          </a:p>
        </p:txBody>
      </p:sp>
      <p:sp>
        <p:nvSpPr>
          <p:cNvPr id="20" name="Freeform 20"/>
          <p:cNvSpPr/>
          <p:nvPr>
            <p:custDataLst>
              <p:tags r:id="rId10"/>
            </p:custDataLst>
          </p:nvPr>
        </p:nvSpPr>
        <p:spPr>
          <a:xfrm rot="6990602">
            <a:off x="6391340" y="5543873"/>
            <a:ext cx="701779" cy="705932"/>
          </a:xfrm>
          <a:custGeom>
            <a:avLst/>
            <a:gdLst/>
            <a:ahLst/>
            <a:cxnLst/>
            <a:rect l="l" t="t" r="r" b="b"/>
            <a:pathLst>
              <a:path w="1189997" h="906561">
                <a:moveTo>
                  <a:pt x="0" y="0"/>
                </a:moveTo>
                <a:lnTo>
                  <a:pt x="1189997" y="0"/>
                </a:lnTo>
                <a:lnTo>
                  <a:pt x="1189997" y="906561"/>
                </a:lnTo>
                <a:lnTo>
                  <a:pt x="0" y="90656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dirty="0"/>
          </a:p>
        </p:txBody>
      </p:sp>
      <p:sp>
        <p:nvSpPr>
          <p:cNvPr id="15" name="ZoneTexte 14">
            <a:extLst>
              <a:ext uri="{FF2B5EF4-FFF2-40B4-BE49-F238E27FC236}">
                <a16:creationId xmlns:a16="http://schemas.microsoft.com/office/drawing/2014/main" id="{B18C001D-4887-9ABB-3152-170DB8960C1D}"/>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1309467" y="2110358"/>
            <a:ext cx="16568332" cy="5791200"/>
            <a:chOff x="-7372" y="-74862"/>
            <a:chExt cx="4363676" cy="1184079"/>
          </a:xfrm>
        </p:grpSpPr>
        <p:sp>
          <p:nvSpPr>
            <p:cNvPr id="13" name="Freeform 13"/>
            <p:cNvSpPr/>
            <p:nvPr/>
          </p:nvSpPr>
          <p:spPr>
            <a:xfrm>
              <a:off x="0" y="0"/>
              <a:ext cx="4356304" cy="1034354"/>
            </a:xfrm>
            <a:custGeom>
              <a:avLst/>
              <a:gdLst/>
              <a:ahLst/>
              <a:cxnLst/>
              <a:rect l="l" t="t" r="r" b="b"/>
              <a:pathLst>
                <a:path w="4356304" h="1034354">
                  <a:moveTo>
                    <a:pt x="5617" y="0"/>
                  </a:moveTo>
                  <a:lnTo>
                    <a:pt x="4350687" y="0"/>
                  </a:lnTo>
                  <a:cubicBezTo>
                    <a:pt x="4352177" y="0"/>
                    <a:pt x="4353606" y="592"/>
                    <a:pt x="4354659" y="1645"/>
                  </a:cubicBezTo>
                  <a:cubicBezTo>
                    <a:pt x="4355712" y="2698"/>
                    <a:pt x="4356304" y="4127"/>
                    <a:pt x="4356304" y="5617"/>
                  </a:cubicBezTo>
                  <a:lnTo>
                    <a:pt x="4356304" y="1028737"/>
                  </a:lnTo>
                  <a:cubicBezTo>
                    <a:pt x="4356304" y="1031840"/>
                    <a:pt x="4353789" y="1034354"/>
                    <a:pt x="4350687" y="1034354"/>
                  </a:cubicBezTo>
                  <a:lnTo>
                    <a:pt x="5617" y="1034354"/>
                  </a:lnTo>
                  <a:cubicBezTo>
                    <a:pt x="2515" y="1034354"/>
                    <a:pt x="0" y="1031840"/>
                    <a:pt x="0" y="1028737"/>
                  </a:cubicBezTo>
                  <a:lnTo>
                    <a:pt x="0" y="5617"/>
                  </a:lnTo>
                  <a:cubicBezTo>
                    <a:pt x="0" y="4127"/>
                    <a:pt x="592" y="2698"/>
                    <a:pt x="1645" y="1645"/>
                  </a:cubicBezTo>
                  <a:cubicBezTo>
                    <a:pt x="2698" y="592"/>
                    <a:pt x="4127" y="0"/>
                    <a:pt x="5617" y="0"/>
                  </a:cubicBezTo>
                  <a:close/>
                </a:path>
              </a:pathLst>
            </a:custGeom>
            <a:solidFill>
              <a:srgbClr val="3F4A9F"/>
            </a:solidFill>
            <a:ln w="38100" cap="sq">
              <a:solidFill>
                <a:srgbClr val="FFFFFF"/>
              </a:solidFill>
              <a:prstDash val="solid"/>
              <a:miter/>
            </a:ln>
          </p:spPr>
          <p:txBody>
            <a:bodyPr/>
            <a:lstStyle/>
            <a:p>
              <a:endParaRPr lang="fr-FR"/>
            </a:p>
          </p:txBody>
        </p:sp>
        <p:sp>
          <p:nvSpPr>
            <p:cNvPr id="14" name="TextBox 14"/>
            <p:cNvSpPr txBox="1"/>
            <p:nvPr/>
          </p:nvSpPr>
          <p:spPr>
            <a:xfrm>
              <a:off x="-7372" y="-74862"/>
              <a:ext cx="4356304" cy="1184079"/>
            </a:xfrm>
            <a:prstGeom prst="rect">
              <a:avLst/>
            </a:prstGeom>
          </p:spPr>
          <p:txBody>
            <a:bodyPr lIns="50800" tIns="50800" rIns="50800" bIns="50800" rtlCol="0" anchor="ctr"/>
            <a:lstStyle/>
            <a:p>
              <a:pPr algn="ctr">
                <a:lnSpc>
                  <a:spcPts val="2279"/>
                </a:lnSpc>
              </a:pPr>
              <a:endParaRPr dirty="0"/>
            </a:p>
            <a:p>
              <a:pPr algn="ctr">
                <a:lnSpc>
                  <a:spcPts val="2519"/>
                </a:lnSpc>
              </a:pPr>
              <a:r>
                <a:rPr lang="fr-CA" sz="2099" noProof="0" dirty="0">
                  <a:solidFill>
                    <a:srgbClr val="FFFFFF"/>
                  </a:solidFill>
                  <a:latin typeface="Calibri (MS)"/>
                  <a:ea typeface="Calibri (MS)"/>
                  <a:cs typeface="Calibri (MS)"/>
                  <a:sym typeface="Calibri (MS)"/>
                </a:rPr>
                <a:t>Une expérience sociale menée en France a permis d’observer la façon dont des personnes collaborent pour résoudre un jeu d’énigmes. Les participants pensaient simplement participer à un jeu, mais les chercheurs analysaient en réalité leurs comportements. Les résultats ont montré que, dans plusieurs groupes, les hommes monopolisaient davantage la conversation et interrompaient plus souvent les femmes avec qui ils collaboraient. Dès les premières secondes de l’activité, ce sont tous des hommes qui ont pris le contrôle en initiant le jeu, et majoritairement des femmes qui ont été reléguées au rôle de la personne chargée de prendre des notes. Ces comportements peuvent être influencés par certains stéréotypes de genre qui encouragent les hommes à montrer leur virilité, à penser que c’est à eux de prendre le contrôle et à occuper davantage l’espace dans les discussions. Ce qui est intéressant, c’est que plusieurs études montrent que les hommes et les femmes parlent en moyenne autant au cours d’une journée. Cela signifie que ces différences apparaissent surtout dans certains contextes sociaux, comme les réunions ou les situations de travail. Cela montre que ces comportements s’apprennent à travers la socialisation et que ces rôles sont construits.</a:t>
              </a:r>
            </a:p>
            <a:p>
              <a:pPr algn="ctr">
                <a:lnSpc>
                  <a:spcPts val="2519"/>
                </a:lnSpc>
              </a:pPr>
              <a:endParaRPr lang="en-US" sz="2099" dirty="0">
                <a:solidFill>
                  <a:srgbClr val="FFFFFF"/>
                </a:solidFill>
                <a:latin typeface="Calibri (MS)"/>
                <a:ea typeface="Calibri (MS)"/>
                <a:cs typeface="Calibri (MS)"/>
                <a:sym typeface="Calibri (MS)"/>
              </a:endParaRPr>
            </a:p>
            <a:p>
              <a:pPr algn="r">
                <a:lnSpc>
                  <a:spcPts val="2040"/>
                </a:lnSpc>
              </a:pPr>
              <a:r>
                <a:rPr lang="en-US" sz="1700" dirty="0">
                  <a:solidFill>
                    <a:srgbClr val="FFFFFF"/>
                  </a:solidFill>
                  <a:latin typeface="Calibri (MS)"/>
                  <a:ea typeface="Calibri (MS)"/>
                  <a:cs typeface="Calibri (MS)"/>
                  <a:sym typeface="Calibri (MS)"/>
                </a:rPr>
                <a:t>Sources : </a:t>
              </a:r>
              <a:r>
                <a:rPr lang="en-US" sz="1700" dirty="0">
                  <a:solidFill>
                    <a:schemeClr val="bg1"/>
                  </a:solidFill>
                  <a:latin typeface="Calibri (MS)"/>
                  <a:ea typeface="Calibri (MS)"/>
                  <a:cs typeface="Calibri (MS)"/>
                  <a:sym typeface="Calibri (MS)"/>
                  <a:hlinkClick r:id="rId10">
                    <a:extLst>
                      <a:ext uri="{A12FA001-AC4F-418D-AE19-62706E023703}">
                        <ahyp:hlinkClr xmlns:ahyp="http://schemas.microsoft.com/office/drawing/2018/hyperlinkcolor" val="tx"/>
                      </a:ext>
                    </a:extLst>
                  </a:hlinkClick>
                </a:rPr>
                <a:t>www.youtube.com/watch?v=ID720lGJGGE</a:t>
              </a:r>
              <a:r>
                <a:rPr lang="en-US" sz="1700" dirty="0">
                  <a:solidFill>
                    <a:schemeClr val="bg1"/>
                  </a:solidFill>
                  <a:latin typeface="Calibri (MS)"/>
                  <a:ea typeface="Calibri (MS)"/>
                  <a:cs typeface="Calibri (MS)"/>
                  <a:sym typeface="Calibri (MS)"/>
                </a:rPr>
                <a:t> -  </a:t>
              </a:r>
              <a:r>
                <a:rPr lang="en-US" sz="1700" dirty="0">
                  <a:solidFill>
                    <a:schemeClr val="bg1"/>
                  </a:solidFill>
                  <a:latin typeface="Calibri (MS)"/>
                  <a:ea typeface="Calibri (MS)"/>
                  <a:cs typeface="Calibri (MS)"/>
                  <a:sym typeface="Calibri (MS)"/>
                  <a:hlinkClick r:id="rId11">
                    <a:extLst>
                      <a:ext uri="{A12FA001-AC4F-418D-AE19-62706E023703}">
                        <ahyp:hlinkClr xmlns:ahyp="http://schemas.microsoft.com/office/drawing/2018/hyperlinkcolor" val="tx"/>
                      </a:ext>
                    </a:extLst>
                  </a:hlinkClick>
                </a:rPr>
                <a:t>www.science.org/doi/10.1126/science.1139940</a:t>
              </a:r>
              <a:r>
                <a:rPr lang="en-US" sz="1700" dirty="0">
                  <a:solidFill>
                    <a:schemeClr val="bg1"/>
                  </a:solidFill>
                  <a:latin typeface="Calibri (MS)"/>
                  <a:ea typeface="Calibri (MS)"/>
                  <a:cs typeface="Calibri (MS)"/>
                  <a:sym typeface="Calibri (MS)"/>
                </a:rPr>
                <a:t> </a:t>
              </a:r>
            </a:p>
          </p:txBody>
        </p:sp>
      </p:grpSp>
      <p:sp>
        <p:nvSpPr>
          <p:cNvPr id="15" name="Freeform 15"/>
          <p:cNvSpPr/>
          <p:nvPr>
            <p:custDataLst>
              <p:tags r:id="rId6"/>
            </p:custDataLst>
          </p:nvPr>
        </p:nvSpPr>
        <p:spPr>
          <a:xfrm rot="4419096">
            <a:off x="8410427" y="908074"/>
            <a:ext cx="943737" cy="903916"/>
          </a:xfrm>
          <a:custGeom>
            <a:avLst/>
            <a:gdLst/>
            <a:ahLst/>
            <a:cxnLst/>
            <a:rect l="l" t="t" r="r" b="b"/>
            <a:pathLst>
              <a:path w="1140821" h="1093114">
                <a:moveTo>
                  <a:pt x="0" y="0"/>
                </a:moveTo>
                <a:lnTo>
                  <a:pt x="1140821" y="0"/>
                </a:lnTo>
                <a:lnTo>
                  <a:pt x="1140821" y="1093113"/>
                </a:lnTo>
                <a:lnTo>
                  <a:pt x="0" y="109311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r-FR"/>
          </a:p>
        </p:txBody>
      </p:sp>
      <p:sp>
        <p:nvSpPr>
          <p:cNvPr id="16" name="TextBox 16"/>
          <p:cNvSpPr txBox="1"/>
          <p:nvPr>
            <p:custDataLst>
              <p:tags r:id="rId7"/>
            </p:custDataLst>
          </p:nvPr>
        </p:nvSpPr>
        <p:spPr>
          <a:xfrm>
            <a:off x="1337458" y="485261"/>
            <a:ext cx="15835680" cy="834203"/>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Une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expérience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sociale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révélatrice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7" name="ZoneTexte 16">
            <a:extLst>
              <a:ext uri="{FF2B5EF4-FFF2-40B4-BE49-F238E27FC236}">
                <a16:creationId xmlns:a16="http://schemas.microsoft.com/office/drawing/2014/main" id="{F8D0C188-522C-D6D8-226A-FA6A718BF9C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4F579F37-3A4A-C0AD-28AE-F10D6AE97F5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61EFEBA-6E54-0832-DAD0-EBE73BCA5DDB}"/>
              </a:ext>
            </a:extLst>
          </p:cNvPr>
          <p:cNvGrpSpPr/>
          <p:nvPr>
            <p:custDataLst>
              <p:tags r:id="rId1"/>
            </p:custDataLst>
          </p:nvPr>
        </p:nvGrpSpPr>
        <p:grpSpPr>
          <a:xfrm>
            <a:off x="-175936" y="1091314"/>
            <a:ext cx="18639872" cy="8735358"/>
            <a:chOff x="0" y="0"/>
            <a:chExt cx="24853163" cy="11647144"/>
          </a:xfrm>
        </p:grpSpPr>
        <p:sp>
          <p:nvSpPr>
            <p:cNvPr id="3" name="AutoShape 3">
              <a:extLst>
                <a:ext uri="{FF2B5EF4-FFF2-40B4-BE49-F238E27FC236}">
                  <a16:creationId xmlns:a16="http://schemas.microsoft.com/office/drawing/2014/main" id="{A4051559-61E0-CEF1-61AE-59017994A522}"/>
                </a:ext>
              </a:extLst>
            </p:cNvPr>
            <p:cNvSpPr/>
            <p:nvPr/>
          </p:nvSpPr>
          <p:spPr>
            <a:xfrm>
              <a:off x="0" y="3175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AutoShape 4">
              <a:extLst>
                <a:ext uri="{FF2B5EF4-FFF2-40B4-BE49-F238E27FC236}">
                  <a16:creationId xmlns:a16="http://schemas.microsoft.com/office/drawing/2014/main" id="{BBB2DA82-CED2-A599-7DF1-F3BE9F3DD290}"/>
                </a:ext>
              </a:extLst>
            </p:cNvPr>
            <p:cNvSpPr/>
            <p:nvPr/>
          </p:nvSpPr>
          <p:spPr>
            <a:xfrm>
              <a:off x="0" y="99705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a:extLst>
                <a:ext uri="{FF2B5EF4-FFF2-40B4-BE49-F238E27FC236}">
                  <a16:creationId xmlns:a16="http://schemas.microsoft.com/office/drawing/2014/main" id="{8305ABC2-BDBA-B1AF-2517-0810B0642865}"/>
                </a:ext>
              </a:extLst>
            </p:cNvPr>
            <p:cNvSpPr/>
            <p:nvPr/>
          </p:nvSpPr>
          <p:spPr>
            <a:xfrm>
              <a:off x="0" y="196235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AutoShape 6">
              <a:extLst>
                <a:ext uri="{FF2B5EF4-FFF2-40B4-BE49-F238E27FC236}">
                  <a16:creationId xmlns:a16="http://schemas.microsoft.com/office/drawing/2014/main" id="{D06B8AC5-4310-9DDB-2A4E-1ABEE07AFDED}"/>
                </a:ext>
              </a:extLst>
            </p:cNvPr>
            <p:cNvSpPr/>
            <p:nvPr/>
          </p:nvSpPr>
          <p:spPr>
            <a:xfrm>
              <a:off x="0" y="2927661"/>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AutoShape 7">
              <a:extLst>
                <a:ext uri="{FF2B5EF4-FFF2-40B4-BE49-F238E27FC236}">
                  <a16:creationId xmlns:a16="http://schemas.microsoft.com/office/drawing/2014/main" id="{40A66C6E-5341-E4E3-ECDE-EFFEA84C9A0B}"/>
                </a:ext>
              </a:extLst>
            </p:cNvPr>
            <p:cNvSpPr/>
            <p:nvPr/>
          </p:nvSpPr>
          <p:spPr>
            <a:xfrm>
              <a:off x="0" y="3892965"/>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AutoShape 8">
              <a:extLst>
                <a:ext uri="{FF2B5EF4-FFF2-40B4-BE49-F238E27FC236}">
                  <a16:creationId xmlns:a16="http://schemas.microsoft.com/office/drawing/2014/main" id="{F8CE0D66-427B-65C9-16F7-112FB5D78F46}"/>
                </a:ext>
              </a:extLst>
            </p:cNvPr>
            <p:cNvSpPr/>
            <p:nvPr/>
          </p:nvSpPr>
          <p:spPr>
            <a:xfrm>
              <a:off x="0" y="4858268"/>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9">
              <a:extLst>
                <a:ext uri="{FF2B5EF4-FFF2-40B4-BE49-F238E27FC236}">
                  <a16:creationId xmlns:a16="http://schemas.microsoft.com/office/drawing/2014/main" id="{2774876A-8C07-22A4-1600-E5F933B46CDB}"/>
                </a:ext>
              </a:extLst>
            </p:cNvPr>
            <p:cNvSpPr/>
            <p:nvPr/>
          </p:nvSpPr>
          <p:spPr>
            <a:xfrm>
              <a:off x="0" y="5823572"/>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AutoShape 10">
              <a:extLst>
                <a:ext uri="{FF2B5EF4-FFF2-40B4-BE49-F238E27FC236}">
                  <a16:creationId xmlns:a16="http://schemas.microsoft.com/office/drawing/2014/main" id="{693F420C-89CF-4B34-A150-95FC2842705A}"/>
                </a:ext>
              </a:extLst>
            </p:cNvPr>
            <p:cNvSpPr/>
            <p:nvPr/>
          </p:nvSpPr>
          <p:spPr>
            <a:xfrm>
              <a:off x="0" y="6788876"/>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AutoShape 11">
              <a:extLst>
                <a:ext uri="{FF2B5EF4-FFF2-40B4-BE49-F238E27FC236}">
                  <a16:creationId xmlns:a16="http://schemas.microsoft.com/office/drawing/2014/main" id="{ED278229-26FF-4867-E378-87D142FD0FFA}"/>
                </a:ext>
              </a:extLst>
            </p:cNvPr>
            <p:cNvSpPr/>
            <p:nvPr/>
          </p:nvSpPr>
          <p:spPr>
            <a:xfrm>
              <a:off x="0" y="7754179"/>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AutoShape 12">
              <a:extLst>
                <a:ext uri="{FF2B5EF4-FFF2-40B4-BE49-F238E27FC236}">
                  <a16:creationId xmlns:a16="http://schemas.microsoft.com/office/drawing/2014/main" id="{30C39EA5-E734-6C52-6A2A-B20548ECFF18}"/>
                </a:ext>
              </a:extLst>
            </p:cNvPr>
            <p:cNvSpPr/>
            <p:nvPr/>
          </p:nvSpPr>
          <p:spPr>
            <a:xfrm>
              <a:off x="0" y="8719483"/>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AutoShape 13">
              <a:extLst>
                <a:ext uri="{FF2B5EF4-FFF2-40B4-BE49-F238E27FC236}">
                  <a16:creationId xmlns:a16="http://schemas.microsoft.com/office/drawing/2014/main" id="{BDE392EA-7520-47C6-C82C-DC1E13EBDEA0}"/>
                </a:ext>
              </a:extLst>
            </p:cNvPr>
            <p:cNvSpPr/>
            <p:nvPr/>
          </p:nvSpPr>
          <p:spPr>
            <a:xfrm>
              <a:off x="0" y="9684787"/>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AutoShape 14">
              <a:extLst>
                <a:ext uri="{FF2B5EF4-FFF2-40B4-BE49-F238E27FC236}">
                  <a16:creationId xmlns:a16="http://schemas.microsoft.com/office/drawing/2014/main" id="{89A2D0CE-3F23-56AE-60F3-BA3698AB8E35}"/>
                </a:ext>
              </a:extLst>
            </p:cNvPr>
            <p:cNvSpPr/>
            <p:nvPr/>
          </p:nvSpPr>
          <p:spPr>
            <a:xfrm>
              <a:off x="0" y="10650090"/>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AutoShape 15">
              <a:extLst>
                <a:ext uri="{FF2B5EF4-FFF2-40B4-BE49-F238E27FC236}">
                  <a16:creationId xmlns:a16="http://schemas.microsoft.com/office/drawing/2014/main" id="{73B48EDF-EF40-88D4-4F14-499D8980C26B}"/>
                </a:ext>
              </a:extLst>
            </p:cNvPr>
            <p:cNvSpPr/>
            <p:nvPr/>
          </p:nvSpPr>
          <p:spPr>
            <a:xfrm>
              <a:off x="0" y="11615394"/>
              <a:ext cx="24853163" cy="0"/>
            </a:xfrm>
            <a:prstGeom prst="line">
              <a:avLst/>
            </a:prstGeom>
            <a:ln w="6350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AutoShape 16">
            <a:extLst>
              <a:ext uri="{FF2B5EF4-FFF2-40B4-BE49-F238E27FC236}">
                <a16:creationId xmlns:a16="http://schemas.microsoft.com/office/drawing/2014/main" id="{EFE1A6EE-5663-D70F-2147-F45B07EE245F}"/>
              </a:ext>
            </a:extLst>
          </p:cNvPr>
          <p:cNvSpPr/>
          <p:nvPr>
            <p:custDataLst>
              <p:tags r:id="rId2"/>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ECD59E5C-5F19-2470-6443-CFC8A47D89B4}"/>
              </a:ext>
            </a:extLst>
          </p:cNvPr>
          <p:cNvGraphicFramePr>
            <a:graphicFrameLocks noGrp="1"/>
          </p:cNvGraphicFramePr>
          <p:nvPr>
            <p:custDataLst>
              <p:tags r:id="rId3"/>
            </p:custDataLst>
            <p:extLst>
              <p:ext uri="{D42A27DB-BD31-4B8C-83A1-F6EECF244321}">
                <p14:modId xmlns:p14="http://schemas.microsoft.com/office/powerpoint/2010/main" val="4019908959"/>
              </p:ext>
            </p:extLst>
          </p:nvPr>
        </p:nvGraphicFramePr>
        <p:xfrm>
          <a:off x="1028700" y="1091314"/>
          <a:ext cx="17015697" cy="8995559"/>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905987">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7089572">
                <a:tc>
                  <a:txBody>
                    <a:bodyPr/>
                    <a:lstStyle/>
                    <a:p>
                      <a:pPr algn="ctr">
                        <a:lnSpc>
                          <a:spcPts val="34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8858BE93-2787-3B55-D627-073A10637224}"/>
              </a:ext>
            </a:extLst>
          </p:cNvPr>
          <p:cNvSpPr/>
          <p:nvPr>
            <p:custDataLst>
              <p:tags r:id="rId4"/>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3C10FE3E-4B44-6870-5D16-5A69EDE4368E}"/>
              </a:ext>
            </a:extLst>
          </p:cNvPr>
          <p:cNvGrpSpPr/>
          <p:nvPr>
            <p:custDataLst>
              <p:tags r:id="rId5"/>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745F8FE4-85B8-51CC-D885-197242058AF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6D02A23D-F1CD-0389-6733-61C6E378662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0EBA303E-4594-A9D6-A1D1-D2D6F68A4DDB}"/>
              </a:ext>
            </a:extLst>
          </p:cNvPr>
          <p:cNvGrpSpPr/>
          <p:nvPr>
            <p:custDataLst>
              <p:tags r:id="rId6"/>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EAA23CFE-1BDA-EEC1-895C-FF18C54F379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0AED3438-DFC6-0C04-6379-4587A73CAEF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B1F996DA-BD49-3A86-4DF1-99795CD7CF52}"/>
              </a:ext>
            </a:extLst>
          </p:cNvPr>
          <p:cNvGrpSpPr/>
          <p:nvPr>
            <p:custDataLst>
              <p:tags r:id="rId7"/>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E257616E-16A9-32E2-33C6-F065377C64D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A36005C4-80E7-C80B-781B-3D2D8357B1C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01149514-3962-79DC-03DF-E55ADC04E83C}"/>
              </a:ext>
            </a:extLst>
          </p:cNvPr>
          <p:cNvSpPr txBox="1"/>
          <p:nvPr>
            <p:custDataLst>
              <p:tags r:id="rId8"/>
            </p:custDataLst>
          </p:nvPr>
        </p:nvSpPr>
        <p:spPr>
          <a:xfrm>
            <a:off x="1337458" y="195624"/>
            <a:ext cx="11752940" cy="540384"/>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Qu’est-ce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que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cette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idée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produit</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comme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conséquences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 </a:t>
            </a:r>
          </a:p>
        </p:txBody>
      </p:sp>
      <p:sp>
        <p:nvSpPr>
          <p:cNvPr id="29" name="ZoneTexte 28">
            <a:extLst>
              <a:ext uri="{FF2B5EF4-FFF2-40B4-BE49-F238E27FC236}">
                <a16:creationId xmlns:a16="http://schemas.microsoft.com/office/drawing/2014/main" id="{F73069E7-3DF1-9D40-29EB-B76BCF1A3D47}"/>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extLst>
      <p:ext uri="{BB962C8B-B14F-4D97-AF65-F5344CB8AC3E}">
        <p14:creationId xmlns:p14="http://schemas.microsoft.com/office/powerpoint/2010/main" val="9554591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grpSp>
        <p:nvGrpSpPr>
          <p:cNvPr id="3" name="Group 3"/>
          <p:cNvGrpSpPr/>
          <p:nvPr>
            <p:custDataLst>
              <p:tags r:id="rId2"/>
            </p:custDataLst>
          </p:nvPr>
        </p:nvGrpSpPr>
        <p:grpSpPr>
          <a:xfrm>
            <a:off x="264076" y="1319464"/>
            <a:ext cx="379666" cy="37966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5" name="TextBox 5"/>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6" name="Group 6"/>
          <p:cNvGrpSpPr/>
          <p:nvPr>
            <p:custDataLst>
              <p:tags r:id="rId3"/>
            </p:custDataLst>
          </p:nvPr>
        </p:nvGrpSpPr>
        <p:grpSpPr>
          <a:xfrm>
            <a:off x="264076" y="4953667"/>
            <a:ext cx="379666" cy="37966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8" name="TextBox 8"/>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9" name="Group 9"/>
          <p:cNvGrpSpPr/>
          <p:nvPr>
            <p:custDataLst>
              <p:tags r:id="rId4"/>
            </p:custDataLst>
          </p:nvPr>
        </p:nvGrpSpPr>
        <p:grpSpPr>
          <a:xfrm>
            <a:off x="264076" y="9238687"/>
            <a:ext cx="379666" cy="37966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2" name="Group 12"/>
          <p:cNvGrpSpPr/>
          <p:nvPr>
            <p:custDataLst>
              <p:tags r:id="rId5"/>
            </p:custDataLst>
          </p:nvPr>
        </p:nvGrpSpPr>
        <p:grpSpPr>
          <a:xfrm>
            <a:off x="3854558" y="4015550"/>
            <a:ext cx="14273799" cy="6197712"/>
            <a:chOff x="0" y="0"/>
            <a:chExt cx="3728489" cy="1469760"/>
          </a:xfrm>
        </p:grpSpPr>
        <p:sp>
          <p:nvSpPr>
            <p:cNvPr id="13" name="Freeform 13"/>
            <p:cNvSpPr/>
            <p:nvPr/>
          </p:nvSpPr>
          <p:spPr>
            <a:xfrm>
              <a:off x="0" y="0"/>
              <a:ext cx="3728489" cy="1428299"/>
            </a:xfrm>
            <a:custGeom>
              <a:avLst/>
              <a:gdLst/>
              <a:ahLst/>
              <a:cxnLst/>
              <a:rect l="l" t="t" r="r" b="b"/>
              <a:pathLst>
                <a:path w="3728489" h="1428299">
                  <a:moveTo>
                    <a:pt x="6563" y="0"/>
                  </a:moveTo>
                  <a:lnTo>
                    <a:pt x="3721927" y="0"/>
                  </a:lnTo>
                  <a:cubicBezTo>
                    <a:pt x="3725551" y="0"/>
                    <a:pt x="3728489" y="2938"/>
                    <a:pt x="3728489" y="6563"/>
                  </a:cubicBezTo>
                  <a:lnTo>
                    <a:pt x="3728489" y="1421737"/>
                  </a:lnTo>
                  <a:cubicBezTo>
                    <a:pt x="3728489" y="1425361"/>
                    <a:pt x="3725551" y="1428299"/>
                    <a:pt x="3721927" y="1428299"/>
                  </a:cubicBezTo>
                  <a:lnTo>
                    <a:pt x="6563" y="1428299"/>
                  </a:lnTo>
                  <a:cubicBezTo>
                    <a:pt x="2938" y="1428299"/>
                    <a:pt x="0" y="1425361"/>
                    <a:pt x="0" y="1421737"/>
                  </a:cubicBezTo>
                  <a:lnTo>
                    <a:pt x="0" y="6563"/>
                  </a:lnTo>
                  <a:cubicBezTo>
                    <a:pt x="0" y="2938"/>
                    <a:pt x="2938" y="0"/>
                    <a:pt x="6563" y="0"/>
                  </a:cubicBezTo>
                  <a:close/>
                </a:path>
              </a:pathLst>
            </a:custGeom>
            <a:solidFill>
              <a:srgbClr val="3F4A9F"/>
            </a:solidFill>
            <a:ln w="38100" cap="sq">
              <a:solidFill>
                <a:srgbClr val="FFFFFF"/>
              </a:solidFill>
              <a:prstDash val="solid"/>
              <a:miter/>
            </a:ln>
          </p:spPr>
          <p:txBody>
            <a:bodyPr/>
            <a:lstStyle/>
            <a:p>
              <a:endParaRPr lang="fr-FR"/>
            </a:p>
          </p:txBody>
        </p:sp>
        <p:sp>
          <p:nvSpPr>
            <p:cNvPr id="14" name="TextBox 14"/>
            <p:cNvSpPr txBox="1"/>
            <p:nvPr/>
          </p:nvSpPr>
          <p:spPr>
            <a:xfrm>
              <a:off x="0" y="3361"/>
              <a:ext cx="3728489" cy="1466399"/>
            </a:xfrm>
            <a:prstGeom prst="rect">
              <a:avLst/>
            </a:prstGeom>
          </p:spPr>
          <p:txBody>
            <a:bodyPr lIns="50800" tIns="50800" rIns="50800" bIns="50800" rtlCol="0" anchor="ctr"/>
            <a:lstStyle/>
            <a:p>
              <a:pPr algn="just">
                <a:lnSpc>
                  <a:spcPts val="2279"/>
                </a:lnSpc>
              </a:pPr>
              <a:endParaRPr lang="en-US" sz="1899" dirty="0">
                <a:solidFill>
                  <a:srgbClr val="FFFFFF"/>
                </a:solidFill>
                <a:latin typeface="Calibri (MS)"/>
                <a:ea typeface="Calibri (MS)"/>
                <a:cs typeface="Calibri (MS)"/>
                <a:sym typeface="Calibri (MS)"/>
              </a:endParaRPr>
            </a:p>
            <a:p>
              <a:pPr algn="r">
                <a:lnSpc>
                  <a:spcPts val="2279"/>
                </a:lnSpc>
              </a:pPr>
              <a:r>
                <a:rPr lang="en-US" sz="1899" b="1" dirty="0">
                  <a:solidFill>
                    <a:srgbClr val="FFFFFF"/>
                  </a:solidFill>
                  <a:latin typeface="Calibri (MS) Bold"/>
                  <a:ea typeface="Calibri (MS) Bold"/>
                  <a:cs typeface="Calibri (MS) Bold"/>
                  <a:sym typeface="Calibri (MS) Bold"/>
                </a:rPr>
                <a:t> </a:t>
              </a:r>
            </a:p>
          </p:txBody>
        </p:sp>
      </p:grpSp>
      <p:sp>
        <p:nvSpPr>
          <p:cNvPr id="15" name="Freeform 15"/>
          <p:cNvSpPr/>
          <p:nvPr>
            <p:custDataLst>
              <p:tags r:id="rId6"/>
            </p:custDataLst>
          </p:nvPr>
        </p:nvSpPr>
        <p:spPr>
          <a:xfrm rot="2932772">
            <a:off x="13986202" y="3546783"/>
            <a:ext cx="894480" cy="731567"/>
          </a:xfrm>
          <a:custGeom>
            <a:avLst/>
            <a:gdLst/>
            <a:ahLst/>
            <a:cxnLst/>
            <a:rect l="l" t="t" r="r" b="b"/>
            <a:pathLst>
              <a:path w="1140821" h="1093114">
                <a:moveTo>
                  <a:pt x="0" y="0"/>
                </a:moveTo>
                <a:lnTo>
                  <a:pt x="1140820" y="0"/>
                </a:lnTo>
                <a:lnTo>
                  <a:pt x="1140820" y="1093114"/>
                </a:lnTo>
                <a:lnTo>
                  <a:pt x="0" y="109311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fr-FR"/>
          </a:p>
        </p:txBody>
      </p:sp>
      <p:sp>
        <p:nvSpPr>
          <p:cNvPr id="16" name="Freeform 16"/>
          <p:cNvSpPr/>
          <p:nvPr>
            <p:custDataLst>
              <p:tags r:id="rId7"/>
            </p:custDataLst>
          </p:nvPr>
        </p:nvSpPr>
        <p:spPr>
          <a:xfrm>
            <a:off x="1124112" y="4510320"/>
            <a:ext cx="2700684" cy="2464987"/>
          </a:xfrm>
          <a:custGeom>
            <a:avLst/>
            <a:gdLst/>
            <a:ahLst/>
            <a:cxnLst/>
            <a:rect l="l" t="t" r="r" b="b"/>
            <a:pathLst>
              <a:path w="2700684" h="2464987">
                <a:moveTo>
                  <a:pt x="0" y="0"/>
                </a:moveTo>
                <a:lnTo>
                  <a:pt x="2700683" y="0"/>
                </a:lnTo>
                <a:lnTo>
                  <a:pt x="2700683" y="2464987"/>
                </a:lnTo>
                <a:lnTo>
                  <a:pt x="0" y="2464987"/>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fr-FR"/>
          </a:p>
        </p:txBody>
      </p:sp>
      <p:sp>
        <p:nvSpPr>
          <p:cNvPr id="17" name="TextBox 17"/>
          <p:cNvSpPr txBox="1"/>
          <p:nvPr>
            <p:custDataLst>
              <p:tags r:id="rId8"/>
            </p:custDataLst>
          </p:nvPr>
        </p:nvSpPr>
        <p:spPr>
          <a:xfrm>
            <a:off x="1124112" y="264481"/>
            <a:ext cx="15835680" cy="1316991"/>
          </a:xfrm>
          <a:prstGeom prst="rect">
            <a:avLst/>
          </a:prstGeom>
        </p:spPr>
        <p:txBody>
          <a:bodyPr lIns="0" tIns="0" rIns="0" bIns="0" rtlCol="0" anchor="t">
            <a:spAutoFit/>
          </a:bodyPr>
          <a:lstStyle/>
          <a:p>
            <a:pPr algn="l">
              <a:lnSpc>
                <a:spcPts val="3735"/>
              </a:lnSpc>
            </a:pPr>
            <a:r>
              <a:rPr lang="en-US" sz="3100" b="1" dirty="0">
                <a:solidFill>
                  <a:srgbClr val="000000"/>
                </a:solidFill>
                <a:latin typeface="Cloud Soft Bold" panose="020B0604020202020204" charset="0"/>
                <a:ea typeface="Calibri (MS) Bold"/>
                <a:cs typeface="Cloud Soft Bold" panose="020B0604020202020204" charset="0"/>
                <a:sym typeface="Calibri (MS) Bold"/>
              </a:rPr>
              <a:t>Comment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déconstruire</a:t>
            </a:r>
            <a:r>
              <a:rPr lang="en-US" sz="3100" b="1" dirty="0">
                <a:solidFill>
                  <a:srgbClr val="000000"/>
                </a:solidFill>
                <a:latin typeface="Cloud Soft Bold" panose="020B0604020202020204" charset="0"/>
                <a:ea typeface="Calibri (MS) Bold"/>
                <a:cs typeface="Cloud Soft Bold" panose="020B0604020202020204" charset="0"/>
                <a:sym typeface="Calibri (MS) Bold"/>
              </a:rPr>
              <a:t> le </a:t>
            </a:r>
            <a:r>
              <a:rPr lang="en-US" sz="3100" b="1" dirty="0" err="1">
                <a:solidFill>
                  <a:srgbClr val="000000"/>
                </a:solidFill>
                <a:latin typeface="Cloud Soft Bold" panose="020B0604020202020204" charset="0"/>
                <a:ea typeface="Calibri (MS) Bold"/>
                <a:cs typeface="Cloud Soft Bold" panose="020B0604020202020204" charset="0"/>
                <a:sym typeface="Calibri (MS) Bold"/>
              </a:rPr>
              <a:t>mythe</a:t>
            </a:r>
            <a:r>
              <a:rPr lang="en-US" sz="3100" b="1" dirty="0">
                <a:solidFill>
                  <a:srgbClr val="000000"/>
                </a:solidFill>
                <a:latin typeface="Cloud Soft Bold" panose="020B0604020202020204" charset="0"/>
                <a:ea typeface="Calibri (MS) Bold"/>
                <a:cs typeface="Cloud Soft Bold" panose="020B0604020202020204" charset="0"/>
                <a:sym typeface="Calibri (MS) Bold"/>
              </a:rPr>
              <a:t> ?</a:t>
            </a:r>
          </a:p>
          <a:p>
            <a:pPr algn="l">
              <a:lnSpc>
                <a:spcPts val="373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a:p>
            <a:pPr algn="l">
              <a:lnSpc>
                <a:spcPts val="2525"/>
              </a:lnSpc>
            </a:pPr>
            <a:endParaRPr lang="en-US" sz="3100" b="1" dirty="0">
              <a:solidFill>
                <a:srgbClr val="000000"/>
              </a:solidFill>
              <a:latin typeface="Cloud Soft Bold" panose="020B0604020202020204" charset="0"/>
              <a:ea typeface="Calibri (MS) Bold"/>
              <a:cs typeface="Cloud Soft Bold" panose="020B0604020202020204" charset="0"/>
              <a:sym typeface="Calibri (MS) Bold"/>
            </a:endParaRPr>
          </a:p>
        </p:txBody>
      </p:sp>
      <p:sp>
        <p:nvSpPr>
          <p:cNvPr id="18" name="TextBox 18"/>
          <p:cNvSpPr txBox="1"/>
          <p:nvPr>
            <p:custDataLst>
              <p:tags r:id="rId9"/>
            </p:custDataLst>
          </p:nvPr>
        </p:nvSpPr>
        <p:spPr>
          <a:xfrm>
            <a:off x="1124112" y="600735"/>
            <a:ext cx="17118545" cy="3052118"/>
          </a:xfrm>
          <a:prstGeom prst="rect">
            <a:avLst/>
          </a:prstGeom>
        </p:spPr>
        <p:txBody>
          <a:bodyPr lIns="0" tIns="0" rIns="0" bIns="0" rtlCol="0" anchor="t">
            <a:spAutoFit/>
          </a:bodyPr>
          <a:lstStyle/>
          <a:p>
            <a:pPr algn="just">
              <a:lnSpc>
                <a:spcPts val="2399"/>
              </a:lnSpc>
            </a:pPr>
            <a:endParaRPr lang="fr-CA" sz="1999" b="1" noProof="0" dirty="0">
              <a:solidFill>
                <a:srgbClr val="000000"/>
              </a:solidFill>
              <a:latin typeface="Calibri (MS) Bold"/>
              <a:ea typeface="Calibri (MS) Bold"/>
              <a:cs typeface="Calibri (MS) Bold"/>
              <a:sym typeface="Calibri (MS) Bold"/>
            </a:endParaRPr>
          </a:p>
          <a:p>
            <a:pPr algn="just">
              <a:lnSpc>
                <a:spcPts val="2399"/>
              </a:lnSpc>
              <a:spcBef>
                <a:spcPct val="0"/>
              </a:spcBef>
            </a:pPr>
            <a:r>
              <a:rPr lang="fr-CA" sz="1999" noProof="0" dirty="0">
                <a:solidFill>
                  <a:srgbClr val="000000"/>
                </a:solidFill>
                <a:latin typeface="Calibri (MS)"/>
                <a:ea typeface="Calibri (MS)"/>
                <a:cs typeface="Calibri (MS)"/>
                <a:sym typeface="Calibri (MS)"/>
              </a:rPr>
              <a:t>Ce mythe suppose que toutes et tous partent avec les mêmes chances dans le monde du travail. Or ce n’est pas le cas ! Les femmes sont encore moins nombreuses dans les postes de direction et dans certains secteurs très bien rémunérés comme les technologies ou la haute finance. Cela ne signifie pas qu’elles sont moins compétentes, mais que des obstacles et des normes historiques ont limité leur accès à ces domaines.</a:t>
            </a:r>
          </a:p>
          <a:p>
            <a:pPr algn="just">
              <a:lnSpc>
                <a:spcPts val="2399"/>
              </a:lnSpc>
              <a:spcBef>
                <a:spcPct val="0"/>
              </a:spcBef>
            </a:pPr>
            <a:endParaRPr lang="fr-CA" sz="1999" noProof="0" dirty="0">
              <a:solidFill>
                <a:srgbClr val="000000"/>
              </a:solidFill>
              <a:latin typeface="Calibri (MS)"/>
              <a:ea typeface="Calibri (MS)"/>
              <a:cs typeface="Calibri (MS)"/>
              <a:sym typeface="Calibri (MS)"/>
            </a:endParaRPr>
          </a:p>
          <a:p>
            <a:pPr algn="just">
              <a:lnSpc>
                <a:spcPts val="2399"/>
              </a:lnSpc>
              <a:spcBef>
                <a:spcPct val="0"/>
              </a:spcBef>
            </a:pPr>
            <a:r>
              <a:rPr lang="fr-CA" sz="1999" noProof="0" dirty="0">
                <a:solidFill>
                  <a:srgbClr val="000000"/>
                </a:solidFill>
                <a:latin typeface="Calibri (MS)"/>
                <a:ea typeface="Calibri (MS)"/>
                <a:cs typeface="Calibri (MS)"/>
                <a:sym typeface="Calibri (MS)"/>
              </a:rPr>
              <a:t>Le mythe est aussi problématique parce qu’il sous-entend qu’une femme embauchée dans un contexte de mesures d’équité aurait été « favorisée ». On doute plus facilement de sa compétence. Pourtant, on pose rarement cette question lorsqu’un homme obtient le même poste. Cela montre que la compétence est encore parfois associée inconsciemment à la masculinité, </a:t>
            </a:r>
            <a:r>
              <a:rPr lang="fr-CA" sz="1999" u="none" noProof="0" dirty="0">
                <a:solidFill>
                  <a:srgbClr val="000000"/>
                </a:solidFill>
                <a:latin typeface="Calibri (MS)"/>
                <a:ea typeface="Calibri (MS)"/>
                <a:cs typeface="Calibri (MS)"/>
                <a:sym typeface="Calibri (MS)"/>
              </a:rPr>
              <a:t>s</a:t>
            </a:r>
            <a:r>
              <a:rPr lang="fr-CA" sz="1999" noProof="0" dirty="0">
                <a:solidFill>
                  <a:srgbClr val="000000"/>
                </a:solidFill>
                <a:latin typeface="Calibri (MS)"/>
                <a:ea typeface="Calibri (MS)"/>
                <a:cs typeface="Calibri (MS)"/>
                <a:sym typeface="Calibri (MS)"/>
              </a:rPr>
              <a:t>ur</a:t>
            </a:r>
            <a:r>
              <a:rPr lang="fr-CA" sz="1999" u="none" noProof="0" dirty="0">
                <a:solidFill>
                  <a:srgbClr val="000000"/>
                </a:solidFill>
                <a:latin typeface="Calibri (MS)"/>
                <a:ea typeface="Calibri (MS)"/>
                <a:cs typeface="Calibri (MS)"/>
                <a:sym typeface="Calibri (MS)"/>
              </a:rPr>
              <a:t>t</a:t>
            </a:r>
            <a:r>
              <a:rPr lang="fr-CA" sz="1999" noProof="0" dirty="0">
                <a:solidFill>
                  <a:srgbClr val="000000"/>
                </a:solidFill>
                <a:latin typeface="Calibri (MS)"/>
                <a:ea typeface="Calibri (MS)"/>
                <a:cs typeface="Calibri (MS)"/>
                <a:sym typeface="Calibri (MS)"/>
              </a:rPr>
              <a:t>o</a:t>
            </a:r>
            <a:r>
              <a:rPr lang="fr-CA" sz="1999" u="none" noProof="0" dirty="0">
                <a:solidFill>
                  <a:srgbClr val="000000"/>
                </a:solidFill>
                <a:latin typeface="Calibri (MS)"/>
                <a:ea typeface="Calibri (MS)"/>
                <a:cs typeface="Calibri (MS)"/>
                <a:sym typeface="Calibri (MS)"/>
              </a:rPr>
              <a:t>u</a:t>
            </a:r>
            <a:r>
              <a:rPr lang="fr-CA" sz="1999" noProof="0" dirty="0">
                <a:solidFill>
                  <a:srgbClr val="000000"/>
                </a:solidFill>
                <a:latin typeface="Calibri (MS)"/>
                <a:ea typeface="Calibri (MS)"/>
                <a:cs typeface="Calibri (MS)"/>
                <a:sym typeface="Calibri (MS)"/>
              </a:rPr>
              <a:t>t dans l</a:t>
            </a:r>
            <a:r>
              <a:rPr lang="fr-CA" sz="1999" u="none" noProof="0" dirty="0">
                <a:solidFill>
                  <a:srgbClr val="000000"/>
                </a:solidFill>
                <a:latin typeface="Calibri (MS)"/>
                <a:ea typeface="Calibri (MS)"/>
                <a:cs typeface="Calibri (MS)"/>
                <a:sym typeface="Calibri (MS)"/>
              </a:rPr>
              <a:t>e</a:t>
            </a:r>
            <a:r>
              <a:rPr lang="fr-CA" sz="1999" noProof="0" dirty="0">
                <a:solidFill>
                  <a:srgbClr val="000000"/>
                </a:solidFill>
                <a:latin typeface="Calibri (MS)"/>
                <a:ea typeface="Calibri (MS)"/>
                <a:cs typeface="Calibri (MS)"/>
                <a:sym typeface="Calibri (MS)"/>
              </a:rPr>
              <a:t>s</a:t>
            </a:r>
            <a:r>
              <a:rPr lang="fr-CA" sz="1999" u="none" noProof="0" dirty="0">
                <a:solidFill>
                  <a:srgbClr val="000000"/>
                </a:solidFill>
                <a:latin typeface="Calibri (MS)"/>
                <a:ea typeface="Calibri (MS)"/>
                <a:cs typeface="Calibri (MS)"/>
                <a:sym typeface="Calibri (MS)"/>
              </a:rPr>
              <a:t> </a:t>
            </a:r>
            <a:r>
              <a:rPr lang="fr-CA" sz="1999" noProof="0" dirty="0">
                <a:solidFill>
                  <a:srgbClr val="000000"/>
                </a:solidFill>
                <a:latin typeface="Calibri (MS)"/>
                <a:ea typeface="Calibri (MS)"/>
                <a:cs typeface="Calibri (MS)"/>
                <a:sym typeface="Calibri (MS)"/>
              </a:rPr>
              <a:t>mi</a:t>
            </a:r>
            <a:r>
              <a:rPr lang="fr-CA" sz="1999" u="none" noProof="0" dirty="0">
                <a:solidFill>
                  <a:srgbClr val="000000"/>
                </a:solidFill>
                <a:latin typeface="Calibri (MS)"/>
                <a:ea typeface="Calibri (MS)"/>
                <a:cs typeface="Calibri (MS)"/>
                <a:sym typeface="Calibri (MS)"/>
              </a:rPr>
              <a:t>l</a:t>
            </a:r>
            <a:r>
              <a:rPr lang="fr-CA" sz="1999" noProof="0" dirty="0">
                <a:solidFill>
                  <a:srgbClr val="000000"/>
                </a:solidFill>
                <a:latin typeface="Calibri (MS)"/>
                <a:ea typeface="Calibri (MS)"/>
                <a:cs typeface="Calibri (MS)"/>
                <a:sym typeface="Calibri (MS)"/>
              </a:rPr>
              <a:t>i</a:t>
            </a:r>
            <a:r>
              <a:rPr lang="fr-CA" sz="1999" u="none" noProof="0" dirty="0">
                <a:solidFill>
                  <a:srgbClr val="000000"/>
                </a:solidFill>
                <a:latin typeface="Calibri (MS)"/>
                <a:ea typeface="Calibri (MS)"/>
                <a:cs typeface="Calibri (MS)"/>
                <a:sym typeface="Calibri (MS)"/>
              </a:rPr>
              <a:t>e</a:t>
            </a:r>
            <a:r>
              <a:rPr lang="fr-CA" sz="1999" noProof="0" dirty="0">
                <a:solidFill>
                  <a:srgbClr val="000000"/>
                </a:solidFill>
                <a:latin typeface="Calibri (MS)"/>
                <a:ea typeface="Calibri (MS)"/>
                <a:cs typeface="Calibri (MS)"/>
                <a:sym typeface="Calibri (MS)"/>
              </a:rPr>
              <a:t>ux traditionnellement dominés par des hommes. </a:t>
            </a:r>
            <a:r>
              <a:rPr lang="fr-CA" sz="1999" dirty="0">
                <a:solidFill>
                  <a:srgbClr val="000000"/>
                </a:solidFill>
                <a:latin typeface="Calibri (MS)"/>
                <a:ea typeface="Calibri (MS)"/>
                <a:cs typeface="Calibri (MS)"/>
                <a:sym typeface="Calibri (MS)"/>
              </a:rPr>
              <a:t>Favoriser</a:t>
            </a:r>
            <a:r>
              <a:rPr lang="fr-CA" sz="1999" noProof="0" dirty="0">
                <a:solidFill>
                  <a:srgbClr val="000000"/>
                </a:solidFill>
                <a:latin typeface="Calibri (MS)"/>
                <a:ea typeface="Calibri (MS)"/>
                <a:cs typeface="Calibri (MS)"/>
                <a:sym typeface="Calibri (MS)"/>
              </a:rPr>
              <a:t> l’accès des femmes à tous les postes est un moyen de garantir que le mérite et le talent puissent s’exprimer pleinement, indépendamment du genre.</a:t>
            </a:r>
          </a:p>
          <a:p>
            <a:pPr algn="just">
              <a:lnSpc>
                <a:spcPts val="2159"/>
              </a:lnSpc>
              <a:spcBef>
                <a:spcPct val="0"/>
              </a:spcBef>
            </a:pPr>
            <a:endParaRPr lang="en-US" sz="1999" dirty="0">
              <a:solidFill>
                <a:srgbClr val="000000"/>
              </a:solidFill>
              <a:latin typeface="Calibri (MS)"/>
              <a:ea typeface="Calibri (MS)"/>
              <a:cs typeface="Calibri (MS)"/>
              <a:sym typeface="Calibri (MS)"/>
            </a:endParaRPr>
          </a:p>
        </p:txBody>
      </p:sp>
      <p:sp>
        <p:nvSpPr>
          <p:cNvPr id="19" name="TextBox 19"/>
          <p:cNvSpPr txBox="1"/>
          <p:nvPr>
            <p:custDataLst>
              <p:tags r:id="rId10"/>
            </p:custDataLst>
          </p:nvPr>
        </p:nvSpPr>
        <p:spPr>
          <a:xfrm>
            <a:off x="7809620" y="3471501"/>
            <a:ext cx="6280472" cy="450636"/>
          </a:xfrm>
          <a:prstGeom prst="rect">
            <a:avLst/>
          </a:prstGeom>
        </p:spPr>
        <p:txBody>
          <a:bodyPr lIns="0" tIns="0" rIns="0" bIns="0" rtlCol="0" anchor="t">
            <a:spAutoFit/>
          </a:bodyPr>
          <a:lstStyle/>
          <a:p>
            <a:pPr algn="ctr">
              <a:lnSpc>
                <a:spcPts val="3719"/>
              </a:lnSpc>
              <a:spcBef>
                <a:spcPct val="0"/>
              </a:spcBef>
            </a:pPr>
            <a:r>
              <a:rPr lang="en-US" sz="2800" b="1" dirty="0">
                <a:solidFill>
                  <a:srgbClr val="000000"/>
                </a:solidFill>
                <a:latin typeface="Calibri (MS) Bold"/>
                <a:ea typeface="Calibri (MS) Bold"/>
                <a:cs typeface="Calibri (MS) Bold"/>
                <a:sym typeface="Calibri (MS) Bold"/>
              </a:rPr>
              <a:t>Quand la </a:t>
            </a:r>
            <a:r>
              <a:rPr lang="en-US" sz="2800" b="1" dirty="0" err="1">
                <a:solidFill>
                  <a:srgbClr val="000000"/>
                </a:solidFill>
                <a:latin typeface="Calibri (MS) Bold"/>
                <a:ea typeface="Calibri (MS) Bold"/>
                <a:cs typeface="Calibri (MS) Bold"/>
                <a:sym typeface="Calibri (MS) Bold"/>
              </a:rPr>
              <a:t>grammaire</a:t>
            </a:r>
            <a:r>
              <a:rPr lang="en-US" sz="2800" b="1" dirty="0">
                <a:solidFill>
                  <a:srgbClr val="000000"/>
                </a:solidFill>
                <a:latin typeface="Calibri (MS) Bold"/>
                <a:ea typeface="Calibri (MS) Bold"/>
                <a:cs typeface="Calibri (MS) Bold"/>
                <a:sym typeface="Calibri (MS) Bold"/>
              </a:rPr>
              <a:t> </a:t>
            </a:r>
            <a:r>
              <a:rPr lang="en-US" sz="2800" b="1" dirty="0" err="1">
                <a:solidFill>
                  <a:srgbClr val="000000"/>
                </a:solidFill>
                <a:latin typeface="Calibri (MS) Bold"/>
                <a:ea typeface="Calibri (MS) Bold"/>
                <a:cs typeface="Calibri (MS) Bold"/>
                <a:sym typeface="Calibri (MS) Bold"/>
              </a:rPr>
              <a:t>reflète</a:t>
            </a:r>
            <a:r>
              <a:rPr lang="en-US" sz="2800" b="1" dirty="0">
                <a:solidFill>
                  <a:srgbClr val="000000"/>
                </a:solidFill>
                <a:latin typeface="Calibri (MS) Bold"/>
                <a:ea typeface="Calibri (MS) Bold"/>
                <a:cs typeface="Calibri (MS) Bold"/>
                <a:sym typeface="Calibri (MS) Bold"/>
              </a:rPr>
              <a:t> le </a:t>
            </a:r>
            <a:r>
              <a:rPr lang="en-US" sz="2800" b="1" dirty="0" err="1">
                <a:solidFill>
                  <a:srgbClr val="000000"/>
                </a:solidFill>
                <a:latin typeface="Calibri (MS) Bold"/>
                <a:ea typeface="Calibri (MS) Bold"/>
                <a:cs typeface="Calibri (MS) Bold"/>
                <a:sym typeface="Calibri (MS) Bold"/>
              </a:rPr>
              <a:t>pouvoir</a:t>
            </a:r>
            <a:endParaRPr lang="en-US" sz="2800" b="1" dirty="0">
              <a:solidFill>
                <a:srgbClr val="000000"/>
              </a:solidFill>
              <a:latin typeface="Calibri (MS) Bold"/>
              <a:ea typeface="Calibri (MS) Bold"/>
              <a:cs typeface="Calibri (MS) Bold"/>
              <a:sym typeface="Calibri (MS) Bold"/>
            </a:endParaRPr>
          </a:p>
        </p:txBody>
      </p:sp>
      <p:sp>
        <p:nvSpPr>
          <p:cNvPr id="20" name="ZoneTexte 19">
            <a:extLst>
              <a:ext uri="{FF2B5EF4-FFF2-40B4-BE49-F238E27FC236}">
                <a16:creationId xmlns:a16="http://schemas.microsoft.com/office/drawing/2014/main" id="{580325C8-5FDB-E116-048C-8CE8442B22A3}"/>
              </a:ext>
            </a:extLst>
          </p:cNvPr>
          <p:cNvSpPr txBox="1"/>
          <p:nvPr>
            <p:custDataLst>
              <p:tags r:id="rId11"/>
            </p:custDataLst>
          </p:nvPr>
        </p:nvSpPr>
        <p:spPr>
          <a:xfrm>
            <a:off x="16664155" y="195624"/>
            <a:ext cx="1876654" cy="461665"/>
          </a:xfrm>
          <a:prstGeom prst="rect">
            <a:avLst/>
          </a:prstGeom>
          <a:noFill/>
        </p:spPr>
        <p:txBody>
          <a:bodyPr wrap="square" rtlCol="0">
            <a:spAutoFit/>
          </a:bodyPr>
          <a:lstStyle/>
          <a:p>
            <a:r>
              <a:rPr lang="fr-CA" sz="2400" dirty="0"/>
              <a:t>Mythe 9</a:t>
            </a:r>
          </a:p>
        </p:txBody>
      </p:sp>
      <p:sp>
        <p:nvSpPr>
          <p:cNvPr id="22" name="ZoneTexte 21">
            <a:extLst>
              <a:ext uri="{FF2B5EF4-FFF2-40B4-BE49-F238E27FC236}">
                <a16:creationId xmlns:a16="http://schemas.microsoft.com/office/drawing/2014/main" id="{2F252A0D-8EB3-2E99-BD1D-3413E61B76C4}"/>
              </a:ext>
            </a:extLst>
          </p:cNvPr>
          <p:cNvSpPr txBox="1"/>
          <p:nvPr/>
        </p:nvSpPr>
        <p:spPr>
          <a:xfrm>
            <a:off x="4114799" y="4249708"/>
            <a:ext cx="13909125" cy="5909310"/>
          </a:xfrm>
          <a:prstGeom prst="rect">
            <a:avLst/>
          </a:prstGeom>
          <a:noFill/>
        </p:spPr>
        <p:txBody>
          <a:bodyPr wrap="square">
            <a:spAutoFit/>
          </a:bodyPr>
          <a:lstStyle/>
          <a:p>
            <a:r>
              <a:rPr lang="fr-CA" dirty="0">
                <a:solidFill>
                  <a:schemeClr val="bg1"/>
                </a:solidFill>
              </a:rPr>
              <a:t>Faites un petit test. Fermez les yeux quelques secondes et imaginez quelle image surgit dans votre esprit à l’écoute de l’énoncé suivant : « Les 9 docteurs ont gagné un prix en médecine » ?</a:t>
            </a:r>
          </a:p>
          <a:p>
            <a:endParaRPr lang="fr-CA" dirty="0">
              <a:solidFill>
                <a:schemeClr val="bg1"/>
              </a:solidFill>
            </a:endParaRPr>
          </a:p>
          <a:p>
            <a:r>
              <a:rPr lang="fr-CA" dirty="0">
                <a:solidFill>
                  <a:schemeClr val="bg1"/>
                </a:solidFill>
              </a:rPr>
              <a:t>En français, on apprend que « le masculin l’emporte sur le féminin ». Concrètement, cela signifie que s’il y a huit femmes docteures et un homme docteur, on écrira tout de même des docteurs. Cette règle remonte au XVIIe siècle, une époque où certains grammairiens affirmaient que le masculin était « plus noble » que le féminin. </a:t>
            </a:r>
          </a:p>
          <a:p>
            <a:endParaRPr lang="fr-CA" dirty="0">
              <a:solidFill>
                <a:schemeClr val="bg1"/>
              </a:solidFill>
            </a:endParaRPr>
          </a:p>
          <a:p>
            <a:r>
              <a:rPr lang="fr-CA" dirty="0">
                <a:solidFill>
                  <a:schemeClr val="bg1"/>
                </a:solidFill>
              </a:rPr>
              <a:t>Conséquence ? Les recherches en psycholinguistique montrent que, lorsqu’on annonce que « 9 docteurs ont gagné un prix en médecine », la plupart des personnes imaginent d’abord des hommes. Pourtant, dans cet exemple, huit de ces docteurs pourraient être des femmes et un seul un homme.  En effet, même si, en grammaire, le masculin est censé être neutre ou universel, notre cerveau ne le traite pas toujours comme tel. La langue influence nos représentations et peut contribuer, parfois inconsciemment, à associer certaines professions prestigieuses au masculin.</a:t>
            </a:r>
          </a:p>
          <a:p>
            <a:endParaRPr lang="fr-CA" dirty="0">
              <a:solidFill>
                <a:schemeClr val="bg1"/>
              </a:solidFill>
            </a:endParaRPr>
          </a:p>
          <a:p>
            <a:r>
              <a:rPr lang="fr-CA" dirty="0">
                <a:solidFill>
                  <a:schemeClr val="bg1"/>
                </a:solidFill>
              </a:rPr>
              <a:t>Voici maintenant ce qui arrive si on utilise un procédé de l’écriture inclusive, le doublon masculin/féminin : </a:t>
            </a:r>
          </a:p>
          <a:p>
            <a:endParaRPr lang="fr-CA" dirty="0">
              <a:solidFill>
                <a:schemeClr val="bg1"/>
              </a:solidFill>
            </a:endParaRPr>
          </a:p>
          <a:p>
            <a:r>
              <a:rPr lang="fr-CA" dirty="0">
                <a:solidFill>
                  <a:schemeClr val="bg1"/>
                </a:solidFill>
              </a:rPr>
              <a:t>Dans une étude, on a demandé à des passantes et passants de citer des personnes qu’ils ou elles pensaient aptes à occuper le poste de premier ministre. Dans un cas, il posait la question en utilisant le terme “des candidats”, dans l’autre c’était “des candidats/candidates”.  Résultat ? Trois fois plus de femmes ont été citées quand la question était posée avec le doublon. Cela indique que le fait que l’on prononce aussi le mot candidate, au féminin donc, ouvre une porte mentale qui permet de penser aussi à l’autre moitié de la population !</a:t>
            </a:r>
          </a:p>
          <a:p>
            <a:endParaRPr lang="fr-CA" dirty="0"/>
          </a:p>
          <a:p>
            <a:r>
              <a:rPr lang="fr-CA" dirty="0">
                <a:solidFill>
                  <a:schemeClr val="bg1"/>
                </a:solidFill>
              </a:rPr>
              <a:t>Sources : </a:t>
            </a:r>
            <a:r>
              <a:rPr lang="fr-CA" dirty="0">
                <a:solidFill>
                  <a:schemeClr val="bg1"/>
                </a:solidFill>
                <a:hlinkClick r:id="rId16">
                  <a:extLst>
                    <a:ext uri="{A12FA001-AC4F-418D-AE19-62706E023703}">
                      <ahyp:hlinkClr xmlns:ahyp="http://schemas.microsoft.com/office/drawing/2018/hyperlinkcolor" val="tx"/>
                    </a:ext>
                  </a:extLst>
                </a:hlinkClick>
              </a:rPr>
              <a:t>« Le mot “autrice“ vous choque-t-il ? », </a:t>
            </a:r>
            <a:r>
              <a:rPr lang="fr-CA" dirty="0">
                <a:solidFill>
                  <a:schemeClr val="bg1"/>
                </a:solidFill>
              </a:rPr>
              <a:t>Libération, Agnès Giard, 2015; </a:t>
            </a:r>
            <a:r>
              <a:rPr lang="fr-CA" i="1" dirty="0">
                <a:solidFill>
                  <a:schemeClr val="bg1"/>
                </a:solidFill>
                <a:hlinkClick r:id="rId17">
                  <a:extLst>
                    <a:ext uri="{A12FA001-AC4F-418D-AE19-62706E023703}">
                      <ahyp:hlinkClr xmlns:ahyp="http://schemas.microsoft.com/office/drawing/2018/hyperlinkcolor" val="tx"/>
                    </a:ext>
                  </a:extLst>
                </a:hlinkClick>
              </a:rPr>
              <a:t>L’écriture inclusive a-t-elle un intérêt ? Quelles preuves ?</a:t>
            </a:r>
            <a:r>
              <a:rPr lang="fr-CA" i="1" dirty="0">
                <a:solidFill>
                  <a:schemeClr val="bg1"/>
                </a:solidFill>
              </a:rPr>
              <a:t>, </a:t>
            </a:r>
            <a:r>
              <a:rPr lang="fr-CA" i="1" dirty="0" err="1">
                <a:solidFill>
                  <a:schemeClr val="bg1"/>
                </a:solidFill>
              </a:rPr>
              <a:t>Scalibus</a:t>
            </a:r>
            <a:r>
              <a:rPr lang="fr-CA" i="1" dirty="0">
                <a:solidFill>
                  <a:schemeClr val="bg1"/>
                </a:solidFill>
              </a:rPr>
              <a:t>, 2022.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6AB2ED09-302D-796A-3F03-6BC577E5AA57}"/>
            </a:ext>
          </a:extLst>
        </p:cNvPr>
        <p:cNvGrpSpPr/>
        <p:nvPr/>
      </p:nvGrpSpPr>
      <p:grpSpPr>
        <a:xfrm>
          <a:off x="0" y="0"/>
          <a:ext cx="0" cy="0"/>
          <a:chOff x="0" y="0"/>
          <a:chExt cx="0" cy="0"/>
        </a:xfrm>
      </p:grpSpPr>
      <p:sp>
        <p:nvSpPr>
          <p:cNvPr id="16" name="AutoShape 16">
            <a:extLst>
              <a:ext uri="{FF2B5EF4-FFF2-40B4-BE49-F238E27FC236}">
                <a16:creationId xmlns:a16="http://schemas.microsoft.com/office/drawing/2014/main" id="{8EEE22A2-6DE6-B4E9-A0C4-4CAA40A50864}"/>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17" name="Table 17">
            <a:extLst>
              <a:ext uri="{FF2B5EF4-FFF2-40B4-BE49-F238E27FC236}">
                <a16:creationId xmlns:a16="http://schemas.microsoft.com/office/drawing/2014/main" id="{00B02E0D-3F84-92FD-6EA1-73C8B21F1885}"/>
              </a:ext>
            </a:extLst>
          </p:cNvPr>
          <p:cNvGraphicFramePr>
            <a:graphicFrameLocks noGrp="1"/>
          </p:cNvGraphicFramePr>
          <p:nvPr>
            <p:custDataLst>
              <p:tags r:id="rId2"/>
            </p:custDataLst>
            <p:extLst>
              <p:ext uri="{D42A27DB-BD31-4B8C-83A1-F6EECF244321}">
                <p14:modId xmlns:p14="http://schemas.microsoft.com/office/powerpoint/2010/main" val="2217664538"/>
              </p:ext>
            </p:extLst>
          </p:nvPr>
        </p:nvGraphicFramePr>
        <p:xfrm>
          <a:off x="1028700" y="1443203"/>
          <a:ext cx="17015697" cy="8643670"/>
        </p:xfrm>
        <a:graphic>
          <a:graphicData uri="http://schemas.openxmlformats.org/drawingml/2006/table">
            <a:tbl>
              <a:tblPr/>
              <a:tblGrid>
                <a:gridCol w="8711685">
                  <a:extLst>
                    <a:ext uri="{9D8B030D-6E8A-4147-A177-3AD203B41FA5}">
                      <a16:colId xmlns:a16="http://schemas.microsoft.com/office/drawing/2014/main" val="20000"/>
                    </a:ext>
                  </a:extLst>
                </a:gridCol>
                <a:gridCol w="8304012">
                  <a:extLst>
                    <a:ext uri="{9D8B030D-6E8A-4147-A177-3AD203B41FA5}">
                      <a16:colId xmlns:a16="http://schemas.microsoft.com/office/drawing/2014/main" val="20001"/>
                    </a:ext>
                  </a:extLst>
                </a:gridCol>
              </a:tblGrid>
              <a:tr h="1831428">
                <a:tc>
                  <a:txBody>
                    <a:bodyPr/>
                    <a:lstStyle/>
                    <a:p>
                      <a:pPr algn="ctr">
                        <a:lnSpc>
                          <a:spcPts val="3780"/>
                        </a:lnSpc>
                        <a:defRPr/>
                      </a:pPr>
                      <a:r>
                        <a:rPr lang="en-US" sz="2700" dirty="0" err="1">
                          <a:latin typeface="Cloud Soft" panose="020B0604020202020204" charset="0"/>
                          <a:cs typeface="Cloud Soft" panose="020B0604020202020204" charset="0"/>
                        </a:rPr>
                        <a:t>Votre</a:t>
                      </a:r>
                      <a:r>
                        <a:rPr lang="en-US" sz="2700" dirty="0">
                          <a:latin typeface="Cloud Soft" panose="020B0604020202020204" charset="0"/>
                          <a:cs typeface="Cloud Soft" panose="020B0604020202020204" charset="0"/>
                        </a:rPr>
                        <a:t> </a:t>
                      </a:r>
                      <a:r>
                        <a:rPr lang="en-US" sz="2700" dirty="0" err="1">
                          <a:latin typeface="Cloud Soft" panose="020B0604020202020204" charset="0"/>
                          <a:cs typeface="Cloud Soft" panose="020B0604020202020204" charset="0"/>
                        </a:rPr>
                        <a:t>réponse</a:t>
                      </a:r>
                      <a:endParaRPr lang="en-US" sz="2700" dirty="0">
                        <a:latin typeface="Cloud Soft" panose="020B0604020202020204" charset="0"/>
                        <a:cs typeface="Cloud Soft" panose="020B0604020202020204" charset="0"/>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tc>
                  <a:txBody>
                    <a:bodyPr/>
                    <a:lstStyle/>
                    <a:p>
                      <a:pPr algn="ctr">
                        <a:lnSpc>
                          <a:spcPts val="3780"/>
                        </a:lnSpc>
                        <a:defRPr/>
                      </a:pPr>
                      <a:r>
                        <a:rPr lang="en-US" sz="2700" dirty="0">
                          <a:solidFill>
                            <a:srgbClr val="000000"/>
                          </a:solidFill>
                          <a:latin typeface="Cloud Soft"/>
                          <a:ea typeface="Cloud Soft"/>
                          <a:cs typeface="Cloud Soft"/>
                          <a:sym typeface="Cloud Soft"/>
                        </a:rPr>
                        <a:t>À </a:t>
                      </a:r>
                      <a:r>
                        <a:rPr lang="en-US" sz="2700" dirty="0" err="1">
                          <a:solidFill>
                            <a:srgbClr val="000000"/>
                          </a:solidFill>
                          <a:latin typeface="Cloud Soft"/>
                          <a:ea typeface="Cloud Soft"/>
                          <a:cs typeface="Cloud Soft"/>
                          <a:sym typeface="Cloud Soft"/>
                        </a:rPr>
                        <a:t>compléter</a:t>
                      </a:r>
                      <a:r>
                        <a:rPr lang="en-US" sz="2700" dirty="0">
                          <a:solidFill>
                            <a:srgbClr val="000000"/>
                          </a:solidFill>
                          <a:latin typeface="Cloud Soft"/>
                          <a:ea typeface="Cloud Soft"/>
                          <a:cs typeface="Cloud Soft"/>
                          <a:sym typeface="Cloud Soft"/>
                        </a:rPr>
                        <a:t> plus tard (</a:t>
                      </a:r>
                      <a:r>
                        <a:rPr lang="en-US" sz="2700" dirty="0" err="1">
                          <a:solidFill>
                            <a:srgbClr val="000000"/>
                          </a:solidFill>
                          <a:latin typeface="Cloud Soft"/>
                          <a:ea typeface="Cloud Soft"/>
                          <a:cs typeface="Cloud Soft"/>
                          <a:sym typeface="Cloud Soft"/>
                        </a:rPr>
                        <a:t>n’écrivez</a:t>
                      </a:r>
                      <a:r>
                        <a:rPr lang="en-US" sz="2700" dirty="0">
                          <a:solidFill>
                            <a:srgbClr val="000000"/>
                          </a:solidFill>
                          <a:latin typeface="Cloud Soft"/>
                          <a:ea typeface="Cloud Soft"/>
                          <a:cs typeface="Cloud Soft"/>
                          <a:sym typeface="Cloud Soft"/>
                        </a:rPr>
                        <a:t> rien dans </a:t>
                      </a:r>
                      <a:r>
                        <a:rPr lang="en-US" sz="2700" dirty="0" err="1">
                          <a:solidFill>
                            <a:srgbClr val="000000"/>
                          </a:solidFill>
                          <a:latin typeface="Cloud Soft"/>
                          <a:ea typeface="Cloud Soft"/>
                          <a:cs typeface="Cloud Soft"/>
                          <a:sym typeface="Cloud Soft"/>
                        </a:rPr>
                        <a:t>cet</a:t>
                      </a:r>
                      <a:r>
                        <a:rPr lang="en-US" sz="2700" dirty="0">
                          <a:solidFill>
                            <a:srgbClr val="000000"/>
                          </a:solidFill>
                          <a:latin typeface="Cloud Soft"/>
                          <a:ea typeface="Cloud Soft"/>
                          <a:cs typeface="Cloud Soft"/>
                          <a:sym typeface="Cloud Soft"/>
                        </a:rPr>
                        <a:t> </a:t>
                      </a:r>
                      <a:r>
                        <a:rPr lang="en-US" sz="2700" dirty="0" err="1">
                          <a:solidFill>
                            <a:srgbClr val="000000"/>
                          </a:solidFill>
                          <a:latin typeface="Cloud Soft"/>
                          <a:ea typeface="Cloud Soft"/>
                          <a:cs typeface="Cloud Soft"/>
                          <a:sym typeface="Cloud Soft"/>
                        </a:rPr>
                        <a:t>encadré</a:t>
                      </a:r>
                      <a:r>
                        <a:rPr lang="en-US" sz="2700" dirty="0">
                          <a:solidFill>
                            <a:srgbClr val="000000"/>
                          </a:solidFill>
                          <a:latin typeface="Cloud Soft"/>
                          <a:ea typeface="Cloud Soft"/>
                          <a:cs typeface="Cloud Soft"/>
                          <a:sym typeface="Cloud Soft"/>
                        </a:rPr>
                        <a:t> pour </a:t>
                      </a:r>
                      <a:r>
                        <a:rPr lang="en-US" sz="2700" dirty="0" err="1">
                          <a:solidFill>
                            <a:srgbClr val="000000"/>
                          </a:solidFill>
                          <a:latin typeface="Cloud Soft"/>
                          <a:ea typeface="Cloud Soft"/>
                          <a:cs typeface="Cloud Soft"/>
                          <a:sym typeface="Cloud Soft"/>
                        </a:rPr>
                        <a:t>l’instant</a:t>
                      </a:r>
                      <a:r>
                        <a:rPr lang="en-US" sz="2700" dirty="0">
                          <a:solidFill>
                            <a:srgbClr val="000000"/>
                          </a:solidFill>
                          <a:latin typeface="Cloud Soft"/>
                          <a:ea typeface="Cloud Soft"/>
                          <a:cs typeface="Cloud Soft"/>
                          <a:sym typeface="Cloud Soft"/>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E4942A"/>
                    </a:solidFill>
                  </a:tcPr>
                </a:tc>
                <a:extLst>
                  <a:ext uri="{0D108BD9-81ED-4DB2-BD59-A6C34878D82A}">
                    <a16:rowId xmlns:a16="http://schemas.microsoft.com/office/drawing/2014/main" val="10000"/>
                  </a:ext>
                </a:extLst>
              </a:tr>
              <a:tr h="6812242">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c>
                  <a:txBody>
                    <a:bodyPr/>
                    <a:lstStyle/>
                    <a:p>
                      <a:pPr algn="ctr">
                        <a:lnSpc>
                          <a:spcPts val="34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8" name="Freeform 18">
            <a:extLst>
              <a:ext uri="{FF2B5EF4-FFF2-40B4-BE49-F238E27FC236}">
                <a16:creationId xmlns:a16="http://schemas.microsoft.com/office/drawing/2014/main" id="{6310E662-CB12-B059-733F-C524E27F22D6}"/>
              </a:ext>
            </a:extLst>
          </p:cNvPr>
          <p:cNvSpPr/>
          <p:nvPr>
            <p:custDataLst>
              <p:tags r:id="rId3"/>
            </p:custDataLst>
          </p:nvPr>
        </p:nvSpPr>
        <p:spPr>
          <a:xfrm flipH="1">
            <a:off x="12205626" y="455638"/>
            <a:ext cx="456836" cy="531204"/>
          </a:xfrm>
          <a:custGeom>
            <a:avLst/>
            <a:gdLst/>
            <a:ahLst/>
            <a:cxnLst/>
            <a:rect l="l" t="t" r="r" b="b"/>
            <a:pathLst>
              <a:path w="456836" h="531204">
                <a:moveTo>
                  <a:pt x="456836" y="0"/>
                </a:moveTo>
                <a:lnTo>
                  <a:pt x="0" y="0"/>
                </a:lnTo>
                <a:lnTo>
                  <a:pt x="0" y="531204"/>
                </a:lnTo>
                <a:lnTo>
                  <a:pt x="456836" y="531204"/>
                </a:lnTo>
                <a:lnTo>
                  <a:pt x="456836"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9" name="Group 19">
            <a:extLst>
              <a:ext uri="{FF2B5EF4-FFF2-40B4-BE49-F238E27FC236}">
                <a16:creationId xmlns:a16="http://schemas.microsoft.com/office/drawing/2014/main" id="{AE3BE303-1DD3-86FB-DB7C-74774C732B6C}"/>
              </a:ext>
            </a:extLst>
          </p:cNvPr>
          <p:cNvGrpSpPr/>
          <p:nvPr>
            <p:custDataLst>
              <p:tags r:id="rId4"/>
            </p:custDataLst>
          </p:nvPr>
        </p:nvGrpSpPr>
        <p:grpSpPr>
          <a:xfrm>
            <a:off x="264076" y="1319464"/>
            <a:ext cx="379666" cy="379666"/>
            <a:chOff x="0" y="0"/>
            <a:chExt cx="812800" cy="812800"/>
          </a:xfrm>
        </p:grpSpPr>
        <p:sp>
          <p:nvSpPr>
            <p:cNvPr id="20" name="Freeform 20">
              <a:extLst>
                <a:ext uri="{FF2B5EF4-FFF2-40B4-BE49-F238E27FC236}">
                  <a16:creationId xmlns:a16="http://schemas.microsoft.com/office/drawing/2014/main" id="{FE71C20B-ABB8-B175-31B4-6E61C7935C5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1">
              <a:extLst>
                <a:ext uri="{FF2B5EF4-FFF2-40B4-BE49-F238E27FC236}">
                  <a16:creationId xmlns:a16="http://schemas.microsoft.com/office/drawing/2014/main" id="{A9B63302-976E-E18E-4609-48BBCDA10DFB}"/>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a:extLst>
              <a:ext uri="{FF2B5EF4-FFF2-40B4-BE49-F238E27FC236}">
                <a16:creationId xmlns:a16="http://schemas.microsoft.com/office/drawing/2014/main" id="{FB9DA5DA-3C8E-32CB-F0CA-CD6475F3B89A}"/>
              </a:ext>
            </a:extLst>
          </p:cNvPr>
          <p:cNvGrpSpPr/>
          <p:nvPr>
            <p:custDataLst>
              <p:tags r:id="rId5"/>
            </p:custDataLst>
          </p:nvPr>
        </p:nvGrpSpPr>
        <p:grpSpPr>
          <a:xfrm>
            <a:off x="264076" y="4953667"/>
            <a:ext cx="379666" cy="379666"/>
            <a:chOff x="0" y="0"/>
            <a:chExt cx="812800" cy="812800"/>
          </a:xfrm>
        </p:grpSpPr>
        <p:sp>
          <p:nvSpPr>
            <p:cNvPr id="23" name="Freeform 23">
              <a:extLst>
                <a:ext uri="{FF2B5EF4-FFF2-40B4-BE49-F238E27FC236}">
                  <a16:creationId xmlns:a16="http://schemas.microsoft.com/office/drawing/2014/main" id="{1C2B4D54-A2B8-1831-71D7-2C086BC4451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TextBox 24">
              <a:extLst>
                <a:ext uri="{FF2B5EF4-FFF2-40B4-BE49-F238E27FC236}">
                  <a16:creationId xmlns:a16="http://schemas.microsoft.com/office/drawing/2014/main" id="{CD018785-D5EC-E0B7-931A-D6C757495D1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a:extLst>
              <a:ext uri="{FF2B5EF4-FFF2-40B4-BE49-F238E27FC236}">
                <a16:creationId xmlns:a16="http://schemas.microsoft.com/office/drawing/2014/main" id="{F60245BD-31B4-5058-39BD-2CA27C72894B}"/>
              </a:ext>
            </a:extLst>
          </p:cNvPr>
          <p:cNvGrpSpPr/>
          <p:nvPr>
            <p:custDataLst>
              <p:tags r:id="rId6"/>
            </p:custDataLst>
          </p:nvPr>
        </p:nvGrpSpPr>
        <p:grpSpPr>
          <a:xfrm>
            <a:off x="264076" y="9238687"/>
            <a:ext cx="379666" cy="379666"/>
            <a:chOff x="0" y="0"/>
            <a:chExt cx="812800" cy="812800"/>
          </a:xfrm>
        </p:grpSpPr>
        <p:sp>
          <p:nvSpPr>
            <p:cNvPr id="26" name="Freeform 26">
              <a:extLst>
                <a:ext uri="{FF2B5EF4-FFF2-40B4-BE49-F238E27FC236}">
                  <a16:creationId xmlns:a16="http://schemas.microsoft.com/office/drawing/2014/main" id="{4B5178CF-0616-CEB2-6B68-7DED74CB2EB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TextBox 27">
              <a:extLst>
                <a:ext uri="{FF2B5EF4-FFF2-40B4-BE49-F238E27FC236}">
                  <a16:creationId xmlns:a16="http://schemas.microsoft.com/office/drawing/2014/main" id="{07EE8232-531B-76B8-D219-B396698D0B91}"/>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8">
            <a:extLst>
              <a:ext uri="{FF2B5EF4-FFF2-40B4-BE49-F238E27FC236}">
                <a16:creationId xmlns:a16="http://schemas.microsoft.com/office/drawing/2014/main" id="{CAC6D7F8-B465-9812-B653-4435D0F2B6EA}"/>
              </a:ext>
            </a:extLst>
          </p:cNvPr>
          <p:cNvSpPr txBox="1"/>
          <p:nvPr>
            <p:custDataLst>
              <p:tags r:id="rId7"/>
            </p:custDataLst>
          </p:nvPr>
        </p:nvSpPr>
        <p:spPr>
          <a:xfrm>
            <a:off x="1199627" y="212052"/>
            <a:ext cx="10988893" cy="1102866"/>
          </a:xfrm>
          <a:prstGeom prst="rect">
            <a:avLst/>
          </a:prstGeom>
        </p:spPr>
        <p:txBody>
          <a:bodyPr wrap="square"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À la lumière des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informations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présentées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en</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quoi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ce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mythe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est-il à la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fois</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inexact et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porteur</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de </a:t>
            </a:r>
            <a:r>
              <a:rPr kumimoji="0" lang="en-US" sz="3100" b="1" i="0" u="none" strike="noStrike" kern="1200" cap="none" spc="0" normalizeH="0" baseline="0" noProof="0" dirty="0" err="1">
                <a:ln>
                  <a:noFill/>
                </a:ln>
                <a:solidFill>
                  <a:srgbClr val="000000"/>
                </a:solidFill>
                <a:effectLst/>
                <a:uLnTx/>
                <a:uFillTx/>
                <a:latin typeface="Cloud Soft Bold"/>
                <a:ea typeface="Cloud Soft Bold"/>
                <a:cs typeface="Cloud Soft Bold"/>
                <a:sym typeface="Cloud Soft Bold"/>
              </a:rPr>
              <a:t>sexisme</a:t>
            </a:r>
            <a:r>
              <a:rPr kumimoji="0" lang="en-US" sz="3100" b="1" i="0" u="none" strike="noStrike" kern="1200" cap="none" spc="0" normalizeH="0" baseline="0" noProof="0" dirty="0">
                <a:ln>
                  <a:noFill/>
                </a:ln>
                <a:solidFill>
                  <a:srgbClr val="000000"/>
                </a:solidFill>
                <a:effectLst/>
                <a:uLnTx/>
                <a:uFillTx/>
                <a:latin typeface="Cloud Soft Bold"/>
                <a:ea typeface="Cloud Soft Bold"/>
                <a:cs typeface="Cloud Soft Bold"/>
                <a:sym typeface="Cloud Soft Bold"/>
              </a:rPr>
              <a:t> ?</a:t>
            </a:r>
          </a:p>
        </p:txBody>
      </p:sp>
      <p:sp>
        <p:nvSpPr>
          <p:cNvPr id="29" name="ZoneTexte 28">
            <a:extLst>
              <a:ext uri="{FF2B5EF4-FFF2-40B4-BE49-F238E27FC236}">
                <a16:creationId xmlns:a16="http://schemas.microsoft.com/office/drawing/2014/main" id="{1FCEE20C-EA84-8FC2-1E87-22847999BA23}"/>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extLst>
      <p:ext uri="{BB962C8B-B14F-4D97-AF65-F5344CB8AC3E}">
        <p14:creationId xmlns:p14="http://schemas.microsoft.com/office/powerpoint/2010/main" val="5111051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2B9C900D-796D-0E48-9380-370F87E454CC}"/>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6FC88C53-B797-2EFD-E611-60E4A1AB0612}"/>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89EC4D21-5459-8575-DF0B-89D669D15B6F}"/>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C1DDED0E-EBC9-9BFC-DC96-F75D6FFE8A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D144589-9D30-7F4E-545B-031CCAC1BFEE}"/>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DA572FBC-0FF4-3A96-7F24-AD6E646763DE}"/>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B79EED9D-5DE6-DE9E-338B-1E072977498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7BC5A408-901C-5ACD-BEF8-00691D9060A9}"/>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19936B05-4CAF-0AA9-0077-2DA704334044}"/>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81D5ED03-1203-C48D-73F5-3E2B675C61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289AFF29-EF51-17B0-CB87-CD10627922BF}"/>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a:extLst>
              <a:ext uri="{FF2B5EF4-FFF2-40B4-BE49-F238E27FC236}">
                <a16:creationId xmlns:a16="http://schemas.microsoft.com/office/drawing/2014/main" id="{5D54FE0E-F901-D4D9-D97B-2D0AC62F73B5}"/>
              </a:ext>
            </a:extLst>
          </p:cNvPr>
          <p:cNvSpPr/>
          <p:nvPr>
            <p:custDataLst>
              <p:tags r:id="rId5"/>
            </p:custDataLst>
          </p:nvPr>
        </p:nvSpPr>
        <p:spPr>
          <a:xfrm>
            <a:off x="7635075" y="3737568"/>
            <a:ext cx="1400819" cy="1405932"/>
          </a:xfrm>
          <a:custGeom>
            <a:avLst/>
            <a:gdLst/>
            <a:ahLst/>
            <a:cxnLst/>
            <a:rect l="l" t="t" r="r" b="b"/>
            <a:pathLst>
              <a:path w="1400819" h="1405932">
                <a:moveTo>
                  <a:pt x="0" y="0"/>
                </a:moveTo>
                <a:lnTo>
                  <a:pt x="1400819" y="0"/>
                </a:lnTo>
                <a:lnTo>
                  <a:pt x="1400819" y="1405932"/>
                </a:lnTo>
                <a:lnTo>
                  <a:pt x="0" y="140593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9FDF582A-B6E9-81D4-8234-BB1FE20A7A92}"/>
              </a:ext>
            </a:extLst>
          </p:cNvPr>
          <p:cNvSpPr txBox="1"/>
          <p:nvPr>
            <p:custDataLst>
              <p:tags r:id="rId6"/>
            </p:custDataLst>
          </p:nvPr>
        </p:nvSpPr>
        <p:spPr>
          <a:xfrm>
            <a:off x="1174501" y="674479"/>
            <a:ext cx="16633828" cy="10176760"/>
          </a:xfrm>
          <a:prstGeom prst="rect">
            <a:avLst/>
          </a:prstGeom>
        </p:spPr>
        <p:txBody>
          <a:bodyPr lIns="0" tIns="0" rIns="0" bIns="0" rtlCol="0" anchor="t">
            <a:spAutoFit/>
          </a:bodyPr>
          <a:lstStyle/>
          <a:p>
            <a:pPr marL="0" marR="0" lvl="0" indent="0" algn="l" defTabSz="914400" rtl="0" eaLnBrk="1" fontAlgn="auto" latinLnBrk="0" hangingPunct="1">
              <a:lnSpc>
                <a:spcPts val="2380"/>
              </a:lnSpc>
              <a:spcBef>
                <a:spcPts val="0"/>
              </a:spcBef>
              <a:spcAft>
                <a:spcPts val="0"/>
              </a:spcAft>
              <a:buClrTx/>
              <a:buSzTx/>
              <a:buFontTx/>
              <a:buNone/>
              <a:tabLst/>
              <a:defRPr/>
            </a:pPr>
            <a:endParaRPr kumimoji="0" lang="fr-CA" b="0" i="0" u="none" strike="noStrike" kern="1200" cap="none" spc="0" normalizeH="0" baseline="0" noProof="0" dirty="0">
              <a:ln>
                <a:noFill/>
              </a:ln>
              <a:solidFill>
                <a:prstClr val="black"/>
              </a:solidFill>
              <a:effectLst/>
              <a:uLnTx/>
              <a:uFillTx/>
              <a:ea typeface="+mn-ea"/>
              <a:cs typeface="+mn-cs"/>
            </a:endParaRPr>
          </a:p>
          <a:p>
            <a:r>
              <a:rPr lang="fr-CA" dirty="0"/>
              <a:t>Jusqu’ici, vous avez analysé votre mythe en regardant comment il s’installe, ce qu’il produit et pourquoi il persiste dans la société.</a:t>
            </a:r>
          </a:p>
          <a:p>
            <a:r>
              <a:rPr lang="fr-CA" dirty="0"/>
              <a:t>Maintenant, on vous propose de refaire une partie du chemin, mais avec une nouvelle question en tête : </a:t>
            </a:r>
            <a:r>
              <a:rPr lang="fr-CA" b="1" i="1" dirty="0"/>
              <a:t>est-ce que ce mythe a les mêmes effets sur toutes les personnes ?</a:t>
            </a:r>
          </a:p>
          <a:p>
            <a:pPr marL="0" marR="0" lvl="0" indent="0" algn="ctr" defTabSz="914400" rtl="0" eaLnBrk="1" fontAlgn="auto" latinLnBrk="0" hangingPunct="1">
              <a:lnSpc>
                <a:spcPts val="2618"/>
              </a:lnSpc>
              <a:spcBef>
                <a:spcPts val="0"/>
              </a:spcBef>
              <a:spcAft>
                <a:spcPts val="0"/>
              </a:spcAft>
              <a:buClrTx/>
              <a:buSzTx/>
              <a:buFontTx/>
              <a:buNone/>
              <a:tabLst/>
              <a:defRPr/>
            </a:pPr>
            <a:endParaRPr kumimoji="0" lang="fr-CA" b="1" i="1" u="none" strike="noStrike" kern="1200" cap="none" spc="0" normalizeH="0" baseline="0" noProof="0" dirty="0">
              <a:ln>
                <a:noFill/>
              </a:ln>
              <a:solidFill>
                <a:srgbClr val="000000"/>
              </a:solidFill>
              <a:effectLst/>
              <a:uLnTx/>
              <a:uFillTx/>
              <a:ea typeface="Calibri (MS) Bold Italics"/>
              <a:cs typeface="Calibri (MS) Bold Italics"/>
              <a:sym typeface="Calibri (MS) Bold Italics"/>
            </a:endParaRPr>
          </a:p>
          <a:p>
            <a:pPr marL="0" marR="0" lvl="0" indent="0" algn="l" defTabSz="914400" rtl="0" eaLnBrk="1" fontAlgn="auto" latinLnBrk="0" hangingPunct="1">
              <a:lnSpc>
                <a:spcPts val="2975"/>
              </a:lnSpc>
              <a:spcBef>
                <a:spcPts val="0"/>
              </a:spcBef>
              <a:spcAft>
                <a:spcPts val="0"/>
              </a:spcAft>
              <a:buClrTx/>
              <a:buSzTx/>
              <a:buFontTx/>
              <a:buNone/>
              <a:tabLst/>
              <a:defRPr/>
            </a:pPr>
            <a: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t>Comprendre l’intersectionnalité</a:t>
            </a:r>
            <a:br>
              <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rPr>
            </a:br>
            <a:endParaRPr kumimoji="0" lang="fr-CA" b="1" i="0" u="none" strike="noStrike" kern="1200" cap="none" spc="0" normalizeH="0" baseline="0" noProof="0" dirty="0">
              <a:ln>
                <a:noFill/>
              </a:ln>
              <a:solidFill>
                <a:srgbClr val="000000"/>
              </a:solidFill>
              <a:effectLst/>
              <a:uLnTx/>
              <a:uFillTx/>
              <a:ea typeface="Calibri (MS) Bold"/>
              <a:cs typeface="Calibri (MS) Bold"/>
              <a:sym typeface="Calibri (MS) Bold"/>
            </a:endParaRP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Pendant longtemps, on a parlé des femmes comme si elles formaient un seul groupe. Mais en réalité, toutes les femmes ne vivent pas les mêmes réalités.</a:t>
            </a:r>
          </a:p>
          <a:p>
            <a:pPr marL="0" marR="0" lvl="0" indent="0" algn="l"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femmes peuvent se trouver à l’intersection de plusieurs formes d’inégalités.</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L’idée d’intersectionnalité a été développée par la juriste américaine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Kimberlé</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Crenshaw</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dans les années 1980. Elle s’inspire aussi des travaux de la penseuse féministe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bell</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a:t>
            </a:r>
            <a:r>
              <a:rPr kumimoji="0" lang="fr-CA" b="0" i="0" u="none" strike="noStrike" kern="1200" cap="none" spc="0" normalizeH="0" baseline="0" noProof="0" dirty="0" err="1">
                <a:ln>
                  <a:noFill/>
                </a:ln>
                <a:solidFill>
                  <a:srgbClr val="000000"/>
                </a:solidFill>
                <a:effectLst/>
                <a:uLnTx/>
                <a:uFillTx/>
                <a:ea typeface="Calibri (MS)"/>
                <a:cs typeface="Calibri (MS)"/>
                <a:sym typeface="Calibri (MS)"/>
              </a:rPr>
              <a:t>hooks</a:t>
            </a:r>
            <a:r>
              <a:rPr kumimoji="0" lang="fr-CA" b="0" i="0" u="none" strike="noStrike" kern="1200" cap="none" spc="0" normalizeH="0" baseline="0" noProof="0" dirty="0">
                <a:ln>
                  <a:noFill/>
                </a:ln>
                <a:solidFill>
                  <a:srgbClr val="000000"/>
                </a:solidFill>
                <a:effectLst/>
                <a:uLnTx/>
                <a:uFillTx/>
                <a:ea typeface="Calibri (MS)"/>
                <a:cs typeface="Calibri (MS)"/>
                <a:sym typeface="Calibri (MS)"/>
              </a:rPr>
              <a:t>, qui avait déjà montré que les inégalités ne peuvent pas être expliquées par un seul facteur, mais par l’entrecroisement de plusieurs rapports de pouvoir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le genre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l’origine ethnique ou raciale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la classe sociale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l’orientation sexuelle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l’âge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le statut migratoire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 • etc.</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 certaines de ces réalités se combinent, les obstacles peuvent être plus nombreux ou plus importants, et même s’amplifier mutuellement.</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Toujours pas clair ?</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Dans le fond, l’intersectionnalité sert à comprendre que les inégalités ne touchent pas toutes les personnes de la même manière.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Certaines personnes peuvent vivre plusieurs formes d’inégalités en même temps, par exemple liées au genre, à l’origine, à la classe sociale ou au handicap.</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Mais ces inégalités ne s’additionnent pas simplement comme dans une équation.</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Lorsqu’elles se croisent, elles peuvent créer une expérience différente et parfois plus complexe d’injustice.</a:t>
            </a:r>
          </a:p>
          <a:p>
            <a:pPr marL="0" marR="0" lvl="0" indent="0" algn="just" defTabSz="914400" rtl="0" eaLnBrk="1" fontAlgn="auto" latinLnBrk="0" hangingPunct="1">
              <a:lnSpc>
                <a:spcPts val="2023"/>
              </a:lnSpc>
              <a:spcBef>
                <a:spcPts val="0"/>
              </a:spcBef>
              <a:spcAft>
                <a:spcPts val="0"/>
              </a:spcAft>
              <a:buClrTx/>
              <a:buSzTx/>
              <a:buFontTx/>
              <a:buNone/>
              <a:tabLst/>
              <a:defRPr/>
            </a:pPr>
            <a:r>
              <a:rPr kumimoji="0" lang="fr-CA" b="0" i="0" u="none" strike="noStrike" kern="1200" cap="none" spc="0" normalizeH="0" baseline="0" noProof="0" dirty="0">
                <a:ln>
                  <a:noFill/>
                </a:ln>
                <a:solidFill>
                  <a:srgbClr val="000000"/>
                </a:solidFill>
                <a:effectLst/>
                <a:uLnTx/>
                <a:uFillTx/>
                <a:ea typeface="Calibri (MS)"/>
                <a:cs typeface="Calibri (MS)"/>
                <a:sym typeface="Calibri (MS)"/>
              </a:rPr>
              <a:t>L’intersectionnalité aide donc à comprendre comment ces réalités se combinent et influencent la façon dont les personnes vivent certaines situations dans la société.</a:t>
            </a:r>
          </a:p>
          <a:p>
            <a:pPr marL="0" marR="0" lvl="0" indent="0" algn="just" defTabSz="914400" rtl="0" eaLnBrk="1" fontAlgn="auto" latinLnBrk="0" hangingPunct="1">
              <a:lnSpc>
                <a:spcPts val="2023"/>
              </a:lnSpc>
              <a:spcBef>
                <a:spcPts val="0"/>
              </a:spcBef>
              <a:spcAft>
                <a:spcPts val="0"/>
              </a:spcAft>
              <a:buClrTx/>
              <a:buSzTx/>
              <a:buFontTx/>
              <a:buNone/>
              <a:tabLst/>
              <a:defRPr/>
            </a:pPr>
            <a:endParaRPr kumimoji="0" lang="fr-CA" b="0" i="0" u="none" strike="noStrike" kern="1200" cap="none" spc="0" normalizeH="0" baseline="0" noProof="0" dirty="0">
              <a:ln>
                <a:noFill/>
              </a:ln>
              <a:solidFill>
                <a:srgbClr val="000000"/>
              </a:solidFill>
              <a:effectLst/>
              <a:uLnTx/>
              <a:uFillTx/>
              <a:ea typeface="Calibri (MS)"/>
              <a:cs typeface="Calibri (MS)"/>
              <a:sym typeface="Calibri (MS)"/>
            </a:endParaRPr>
          </a:p>
          <a:p>
            <a:r>
              <a:rPr lang="fr-CA" b="1" dirty="0">
                <a:solidFill>
                  <a:srgbClr val="FF0000"/>
                </a:solidFill>
              </a:rPr>
              <a:t>Maintenant, passez à la page suivante, lisez les informations et bonifiez votre analyse ainsi que votre collecte d’informations en intégrant une perspective intersectionnelle. Ensuite, complétez la partie droite du tableau que vous aviez laissée vide.</a:t>
            </a:r>
            <a:endParaRPr lang="fr-CA" dirty="0">
              <a:solidFill>
                <a:srgbClr val="FF0000"/>
              </a:solidFill>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a:p>
            <a:pPr marL="0" marR="0" lvl="0" indent="0" algn="l" defTabSz="914400" rtl="0" eaLnBrk="1" fontAlgn="auto" latinLnBrk="0" hangingPunct="1">
              <a:lnSpc>
                <a:spcPts val="2499"/>
              </a:lnSpc>
              <a:spcBef>
                <a:spcPts val="0"/>
              </a:spcBef>
              <a:spcAft>
                <a:spcPts val="0"/>
              </a:spcAft>
              <a:buClrTx/>
              <a:buSzTx/>
              <a:buFontTx/>
              <a:buNone/>
              <a:tabLst/>
              <a:defRPr/>
            </a:pPr>
            <a:endParaRPr kumimoji="0" lang="en-US" b="1" i="0" u="none" strike="noStrike" kern="1200" cap="none" spc="0" normalizeH="0" baseline="0" noProof="0" dirty="0">
              <a:ln>
                <a:noFill/>
              </a:ln>
              <a:solidFill>
                <a:srgbClr val="DE3A3A"/>
              </a:solidFill>
              <a:effectLst/>
              <a:uLnTx/>
              <a:uFillTx/>
              <a:ea typeface="Calibri (MS) Bold"/>
              <a:cs typeface="Calibri (MS) Bold"/>
              <a:sym typeface="Calibri (MS) Bold"/>
            </a:endParaRPr>
          </a:p>
        </p:txBody>
      </p:sp>
      <p:grpSp>
        <p:nvGrpSpPr>
          <p:cNvPr id="14" name="Group 14">
            <a:extLst>
              <a:ext uri="{FF2B5EF4-FFF2-40B4-BE49-F238E27FC236}">
                <a16:creationId xmlns:a16="http://schemas.microsoft.com/office/drawing/2014/main" id="{073FDEE1-67CE-04EE-6F89-C2B5215788C7}"/>
              </a:ext>
            </a:extLst>
          </p:cNvPr>
          <p:cNvGrpSpPr/>
          <p:nvPr>
            <p:custDataLst>
              <p:tags r:id="rId7"/>
            </p:custDataLst>
          </p:nvPr>
        </p:nvGrpSpPr>
        <p:grpSpPr>
          <a:xfrm>
            <a:off x="13396167" y="3872111"/>
            <a:ext cx="4266361" cy="1885493"/>
            <a:chOff x="0" y="0"/>
            <a:chExt cx="1123651" cy="496591"/>
          </a:xfrm>
        </p:grpSpPr>
        <p:sp>
          <p:nvSpPr>
            <p:cNvPr id="15" name="Freeform 15">
              <a:extLst>
                <a:ext uri="{FF2B5EF4-FFF2-40B4-BE49-F238E27FC236}">
                  <a16:creationId xmlns:a16="http://schemas.microsoft.com/office/drawing/2014/main" id="{54BFDDEB-A50E-50BD-54B2-52CF03CC854C}"/>
                </a:ext>
              </a:extLst>
            </p:cNvPr>
            <p:cNvSpPr/>
            <p:nvPr/>
          </p:nvSpPr>
          <p:spPr>
            <a:xfrm>
              <a:off x="0" y="0"/>
              <a:ext cx="1123651" cy="496591"/>
            </a:xfrm>
            <a:custGeom>
              <a:avLst/>
              <a:gdLst/>
              <a:ahLst/>
              <a:cxnLst/>
              <a:rect l="l" t="t" r="r" b="b"/>
              <a:pathLst>
                <a:path w="1123651" h="496591">
                  <a:moveTo>
                    <a:pt x="32664" y="0"/>
                  </a:moveTo>
                  <a:lnTo>
                    <a:pt x="1090987" y="0"/>
                  </a:lnTo>
                  <a:cubicBezTo>
                    <a:pt x="1109027" y="0"/>
                    <a:pt x="1123651" y="14624"/>
                    <a:pt x="1123651" y="32664"/>
                  </a:cubicBezTo>
                  <a:lnTo>
                    <a:pt x="1123651" y="463927"/>
                  </a:lnTo>
                  <a:cubicBezTo>
                    <a:pt x="1123651" y="481967"/>
                    <a:pt x="1109027" y="496591"/>
                    <a:pt x="1090987" y="496591"/>
                  </a:cubicBezTo>
                  <a:lnTo>
                    <a:pt x="32664" y="496591"/>
                  </a:lnTo>
                  <a:cubicBezTo>
                    <a:pt x="14624" y="496591"/>
                    <a:pt x="0" y="481967"/>
                    <a:pt x="0" y="463927"/>
                  </a:cubicBezTo>
                  <a:lnTo>
                    <a:pt x="0" y="32664"/>
                  </a:lnTo>
                  <a:cubicBezTo>
                    <a:pt x="0" y="14624"/>
                    <a:pt x="14624" y="0"/>
                    <a:pt x="32664" y="0"/>
                  </a:cubicBezTo>
                  <a:close/>
                </a:path>
              </a:pathLst>
            </a:custGeom>
            <a:solidFill>
              <a:srgbClr val="3F4A9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CBACF693-B17A-53D2-9803-776D5A5AFBCD}"/>
                </a:ext>
              </a:extLst>
            </p:cNvPr>
            <p:cNvSpPr txBox="1"/>
            <p:nvPr/>
          </p:nvSpPr>
          <p:spPr>
            <a:xfrm>
              <a:off x="0" y="-47625"/>
              <a:ext cx="1123651" cy="5442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7">
            <a:extLst>
              <a:ext uri="{FF2B5EF4-FFF2-40B4-BE49-F238E27FC236}">
                <a16:creationId xmlns:a16="http://schemas.microsoft.com/office/drawing/2014/main" id="{5E688BB2-26C7-B86B-B164-43FBA2FE28A7}"/>
              </a:ext>
            </a:extLst>
          </p:cNvPr>
          <p:cNvSpPr txBox="1"/>
          <p:nvPr>
            <p:custDataLst>
              <p:tags r:id="rId8"/>
            </p:custDataLst>
          </p:nvPr>
        </p:nvSpPr>
        <p:spPr>
          <a:xfrm>
            <a:off x="1174501" y="178434"/>
            <a:ext cx="15835680" cy="850266"/>
          </a:xfrm>
          <a:prstGeom prst="rect">
            <a:avLst/>
          </a:prstGeom>
        </p:spPr>
        <p:txBody>
          <a:bodyPr lIns="0" tIns="0" rIns="0" bIns="0" rtlCol="0" anchor="t">
            <a:spAutoFit/>
          </a:bodyPr>
          <a:lstStyle/>
          <a:p>
            <a:pPr marL="0" marR="0" lvl="0" indent="0" algn="l" defTabSz="914400" rtl="0" eaLnBrk="1" fontAlgn="auto" latinLnBrk="0" hangingPunct="1">
              <a:lnSpc>
                <a:spcPts val="3735"/>
              </a:lnSpc>
              <a:spcBef>
                <a:spcPts val="0"/>
              </a:spcBef>
              <a:spcAft>
                <a:spcPts val="0"/>
              </a:spcAft>
              <a:buClrTx/>
              <a:buSzTx/>
              <a:buFontTx/>
              <a:buNone/>
              <a:tabLst/>
              <a:defRPr/>
            </a:pPr>
            <a:r>
              <a:rPr kumimoji="0" lang="en-US" sz="45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rPr>
              <a:t>L’intersectionnalité </a:t>
            </a:r>
          </a:p>
          <a:p>
            <a:pPr marL="0" marR="0" lvl="0" indent="0" algn="l" defTabSz="914400" rtl="0" eaLnBrk="1" fontAlgn="auto" latinLnBrk="0" hangingPunct="1">
              <a:lnSpc>
                <a:spcPts val="2525"/>
              </a:lnSpc>
              <a:spcBef>
                <a:spcPts val="0"/>
              </a:spcBef>
              <a:spcAft>
                <a:spcPts val="0"/>
              </a:spcAft>
              <a:buClrTx/>
              <a:buSzTx/>
              <a:buFontTx/>
              <a:buNone/>
              <a:tabLst/>
              <a:defRPr/>
            </a:pPr>
            <a:endParaRPr kumimoji="0" lang="en-US" sz="4500" b="1" i="0" u="none" strike="noStrike" kern="1200" cap="none" spc="0" normalizeH="0" baseline="0" noProof="0">
              <a:ln>
                <a:noFill/>
              </a:ln>
              <a:solidFill>
                <a:srgbClr val="000000"/>
              </a:solidFill>
              <a:effectLst/>
              <a:uLnTx/>
              <a:uFillTx/>
              <a:latin typeface="Calibri (MS) Bold"/>
              <a:ea typeface="Calibri (MS) Bold"/>
              <a:cs typeface="Calibri (MS) Bold"/>
              <a:sym typeface="Calibri (MS) Bold"/>
            </a:endParaRPr>
          </a:p>
        </p:txBody>
      </p:sp>
      <p:sp>
        <p:nvSpPr>
          <p:cNvPr id="19" name="ZoneTexte 18">
            <a:extLst>
              <a:ext uri="{FF2B5EF4-FFF2-40B4-BE49-F238E27FC236}">
                <a16:creationId xmlns:a16="http://schemas.microsoft.com/office/drawing/2014/main" id="{725EB168-9531-CEF6-08FE-855C25E89D2D}"/>
              </a:ext>
            </a:extLst>
          </p:cNvPr>
          <p:cNvSpPr txBox="1"/>
          <p:nvPr>
            <p:custDataLst>
              <p:tags r:id="rId9"/>
            </p:custDataLst>
          </p:nvPr>
        </p:nvSpPr>
        <p:spPr>
          <a:xfrm>
            <a:off x="16664155" y="195624"/>
            <a:ext cx="1876654" cy="461665"/>
          </a:xfrm>
          <a:prstGeom prst="rect">
            <a:avLst/>
          </a:prstGeom>
          <a:noFill/>
        </p:spPr>
        <p:txBody>
          <a:bodyPr wrap="square" rtlCol="0">
            <a:spAutoFit/>
          </a:bodyPr>
          <a:lstStyle/>
          <a:p>
            <a:r>
              <a:rPr lang="fr-CA" sz="2400" dirty="0"/>
              <a:t>Mythe 9</a:t>
            </a:r>
          </a:p>
        </p:txBody>
      </p:sp>
      <p:sp>
        <p:nvSpPr>
          <p:cNvPr id="20" name="TextBox 18">
            <a:extLst>
              <a:ext uri="{FF2B5EF4-FFF2-40B4-BE49-F238E27FC236}">
                <a16:creationId xmlns:a16="http://schemas.microsoft.com/office/drawing/2014/main" id="{A49658D0-6E9D-39E2-A5F9-3313327C978B}"/>
              </a:ext>
            </a:extLst>
          </p:cNvPr>
          <p:cNvSpPr txBox="1"/>
          <p:nvPr>
            <p:custDataLst>
              <p:tags r:id="rId10"/>
            </p:custDataLst>
          </p:nvPr>
        </p:nvSpPr>
        <p:spPr>
          <a:xfrm>
            <a:off x="13517712" y="3968471"/>
            <a:ext cx="4116824" cy="1692771"/>
          </a:xfrm>
          <a:prstGeom prst="rect">
            <a:avLst/>
          </a:prstGeom>
        </p:spPr>
        <p:txBody>
          <a:bodyPr wrap="square" lIns="0" tIns="0" rIns="0" bIns="0" rtlCol="0" anchor="t">
            <a:spAutoFit/>
          </a:bodyPr>
          <a:lstStyle/>
          <a:p>
            <a:pPr algn="l">
              <a:lnSpc>
                <a:spcPts val="2280"/>
              </a:lnSpc>
              <a:spcBef>
                <a:spcPct val="0"/>
              </a:spcBef>
            </a:pPr>
            <a:r>
              <a:rPr lang="fr-CA" sz="1900" noProof="0" dirty="0">
                <a:solidFill>
                  <a:srgbClr val="FFFFFF"/>
                </a:solidFill>
                <a:latin typeface="Calibri (MS)"/>
                <a:ea typeface="Calibri (MS)"/>
                <a:cs typeface="Calibri (MS)"/>
                <a:sym typeface="Calibri (MS)"/>
              </a:rPr>
              <a:t>« La véritable solidarité politique, c’est apprendre à lutter contre des oppressions qu’on ne subit pas soi-même. </a:t>
            </a:r>
            <a:r>
              <a:rPr lang="en-US" sz="1900" dirty="0">
                <a:solidFill>
                  <a:srgbClr val="FFFFFF"/>
                </a:solidFill>
                <a:latin typeface="Calibri (MS)"/>
                <a:ea typeface="Calibri (MS)"/>
                <a:cs typeface="Calibri (MS)"/>
                <a:sym typeface="Calibri (MS)"/>
              </a:rPr>
              <a:t>» </a:t>
            </a:r>
          </a:p>
          <a:p>
            <a:pPr algn="l">
              <a:lnSpc>
                <a:spcPts val="2280"/>
              </a:lnSpc>
              <a:spcBef>
                <a:spcPct val="0"/>
              </a:spcBef>
            </a:pPr>
            <a:endParaRPr lang="en-US" sz="1900" dirty="0">
              <a:solidFill>
                <a:srgbClr val="FFFFFF"/>
              </a:solidFill>
              <a:latin typeface="Calibri (MS)"/>
              <a:ea typeface="Calibri (MS)"/>
              <a:cs typeface="Calibri (MS)"/>
              <a:sym typeface="Calibri (MS)"/>
            </a:endParaRPr>
          </a:p>
          <a:p>
            <a:pPr algn="l">
              <a:lnSpc>
                <a:spcPts val="2040"/>
              </a:lnSpc>
              <a:spcBef>
                <a:spcPct val="0"/>
              </a:spcBef>
            </a:pPr>
            <a:r>
              <a:rPr lang="en-US" sz="1700" dirty="0">
                <a:solidFill>
                  <a:srgbClr val="FFFFFF"/>
                </a:solidFill>
                <a:latin typeface="Calibri (MS)"/>
                <a:ea typeface="Calibri (MS)"/>
                <a:cs typeface="Calibri (MS)"/>
                <a:sym typeface="Calibri (MS)"/>
              </a:rPr>
              <a:t>Citation de bell hooks </a:t>
            </a:r>
          </a:p>
          <a:p>
            <a:pPr algn="l">
              <a:lnSpc>
                <a:spcPts val="2040"/>
              </a:lnSpc>
              <a:spcBef>
                <a:spcPct val="0"/>
              </a:spcBef>
            </a:pPr>
            <a:r>
              <a:rPr lang="en-US" sz="1700" dirty="0">
                <a:solidFill>
                  <a:srgbClr val="FFFFFF"/>
                </a:solidFill>
                <a:latin typeface="Calibri (MS)"/>
                <a:ea typeface="Calibri (MS)"/>
                <a:cs typeface="Calibri (MS)"/>
                <a:sym typeface="Calibri (MS)"/>
              </a:rPr>
              <a:t>(</a:t>
            </a:r>
            <a:r>
              <a:rPr lang="fr-CA" sz="1700" i="1" dirty="0">
                <a:solidFill>
                  <a:srgbClr val="FFFFFF"/>
                </a:solidFill>
                <a:latin typeface="Calibri (MS)"/>
                <a:ea typeface="Calibri (MS)"/>
                <a:cs typeface="Calibri (MS)"/>
                <a:sym typeface="Calibri (MS)"/>
              </a:rPr>
              <a:t>De la marge au centre : Théorie féministe</a:t>
            </a:r>
            <a:r>
              <a:rPr lang="fr-CA" sz="1700" dirty="0">
                <a:solidFill>
                  <a:srgbClr val="FFFFFF"/>
                </a:solidFill>
                <a:latin typeface="Calibri (MS)"/>
                <a:ea typeface="Calibri (MS)"/>
                <a:cs typeface="Calibri (MS)"/>
                <a:sym typeface="Calibri (MS)"/>
              </a:rPr>
              <a:t>)</a:t>
            </a:r>
            <a:endParaRPr lang="en-US" sz="1700" dirty="0">
              <a:solidFill>
                <a:srgbClr val="FFFFFF"/>
              </a:solidFill>
              <a:latin typeface="Calibri (MS)"/>
              <a:ea typeface="Calibri (MS)"/>
              <a:cs typeface="Calibri (MS)"/>
              <a:sym typeface="Calibri (MS)"/>
            </a:endParaRPr>
          </a:p>
        </p:txBody>
      </p:sp>
    </p:spTree>
    <p:extLst>
      <p:ext uri="{BB962C8B-B14F-4D97-AF65-F5344CB8AC3E}">
        <p14:creationId xmlns:p14="http://schemas.microsoft.com/office/powerpoint/2010/main" val="205677647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p:cNvGrpSpPr/>
        <p:nvPr/>
      </p:nvGrpSpPr>
      <p:grpSpPr>
        <a:xfrm>
          <a:off x="0" y="0"/>
          <a:ext cx="0" cy="0"/>
          <a:chOff x="0" y="0"/>
          <a:chExt cx="0" cy="0"/>
        </a:xfrm>
      </p:grpSpPr>
      <p:sp>
        <p:nvSpPr>
          <p:cNvPr id="2" name="AutoShape 2"/>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endParaRPr lang="fr-FR"/>
          </a:p>
        </p:txBody>
      </p:sp>
      <p:sp>
        <p:nvSpPr>
          <p:cNvPr id="3" name="TextBox 3"/>
          <p:cNvSpPr txBox="1"/>
          <p:nvPr>
            <p:custDataLst>
              <p:tags r:id="rId2"/>
            </p:custDataLst>
          </p:nvPr>
        </p:nvSpPr>
        <p:spPr>
          <a:xfrm>
            <a:off x="1337458" y="85092"/>
            <a:ext cx="16080063" cy="1908302"/>
          </a:xfrm>
          <a:prstGeom prst="rect">
            <a:avLst/>
          </a:prstGeom>
        </p:spPr>
        <p:txBody>
          <a:bodyPr lIns="0" tIns="0" rIns="0" bIns="0" rtlCol="0" anchor="t">
            <a:spAutoFit/>
          </a:bodyPr>
          <a:lstStyle/>
          <a:p>
            <a:pPr algn="ctr">
              <a:lnSpc>
                <a:spcPts val="3094"/>
              </a:lnSpc>
            </a:pPr>
            <a:endParaRPr lang="en-US" sz="2600" b="1" dirty="0">
              <a:solidFill>
                <a:srgbClr val="000000"/>
              </a:solidFill>
              <a:latin typeface="Calibri (MS) Bold"/>
              <a:ea typeface="Calibri (MS) Bold"/>
              <a:cs typeface="Calibri (MS) Bold"/>
              <a:sym typeface="Calibri (MS) Bold"/>
            </a:endParaRPr>
          </a:p>
          <a:p>
            <a:pPr algn="ctr">
              <a:lnSpc>
                <a:spcPts val="3094"/>
              </a:lnSpc>
            </a:pPr>
            <a:r>
              <a:rPr lang="en-US" sz="2600" b="1" dirty="0">
                <a:solidFill>
                  <a:srgbClr val="000000"/>
                </a:solidFill>
                <a:latin typeface="Calibri (MS) Bold"/>
                <a:ea typeface="Calibri (MS) Bold"/>
                <a:cs typeface="Calibri (MS) Bold"/>
                <a:sym typeface="Calibri (MS) Bold"/>
              </a:rPr>
              <a:t> </a:t>
            </a:r>
            <a:r>
              <a:rPr lang="en-US" sz="2600" b="1" dirty="0" err="1">
                <a:solidFill>
                  <a:srgbClr val="000000"/>
                </a:solidFill>
                <a:latin typeface="Calibri (MS) Bold"/>
                <a:ea typeface="Calibri (MS) Bold"/>
                <a:cs typeface="Calibri (MS) Bold"/>
                <a:sym typeface="Calibri (MS) Bold"/>
              </a:rPr>
              <a:t>Mythe</a:t>
            </a:r>
            <a:r>
              <a:rPr lang="en-US" sz="2600" b="1" dirty="0">
                <a:solidFill>
                  <a:srgbClr val="000000"/>
                </a:solidFill>
                <a:latin typeface="Calibri (MS) Bold"/>
                <a:ea typeface="Calibri (MS) Bold"/>
                <a:cs typeface="Calibri (MS) Bold"/>
                <a:sym typeface="Calibri (MS) Bold"/>
              </a:rPr>
              <a:t> 9 - </a:t>
            </a:r>
            <a:r>
              <a:rPr lang="en-US" sz="2600" b="1" dirty="0" err="1">
                <a:solidFill>
                  <a:srgbClr val="000000"/>
                </a:solidFill>
                <a:latin typeface="Calibri (MS) Bold"/>
                <a:ea typeface="Calibri (MS) Bold"/>
                <a:cs typeface="Calibri (MS) Bold"/>
                <a:sym typeface="Calibri (MS) Bold"/>
              </a:rPr>
              <a:t>intersectionnalité</a:t>
            </a:r>
            <a:r>
              <a:rPr lang="en-US" sz="2600" b="1" dirty="0">
                <a:solidFill>
                  <a:srgbClr val="000000"/>
                </a:solidFill>
                <a:latin typeface="Calibri (MS) Bold"/>
                <a:ea typeface="Calibri (MS) Bold"/>
                <a:cs typeface="Calibri (MS) Bold"/>
                <a:sym typeface="Calibri (MS) Bold"/>
              </a:rPr>
              <a:t> : </a:t>
            </a:r>
          </a:p>
          <a:p>
            <a:pPr algn="ctr">
              <a:lnSpc>
                <a:spcPts val="2737"/>
              </a:lnSpc>
            </a:pPr>
            <a:r>
              <a:rPr lang="fr-CA" sz="2300" noProof="0" dirty="0">
                <a:solidFill>
                  <a:srgbClr val="000000"/>
                </a:solidFill>
                <a:latin typeface="Calibri (MS)"/>
                <a:ea typeface="Calibri (MS)"/>
                <a:cs typeface="Calibri (MS)"/>
                <a:sym typeface="Calibri (MS)"/>
              </a:rPr>
              <a:t>« Ce sont les compétences qui doivent primer ! </a:t>
            </a:r>
            <a:br>
              <a:rPr lang="fr-CA" sz="2300" noProof="0" dirty="0">
                <a:solidFill>
                  <a:srgbClr val="000000"/>
                </a:solidFill>
                <a:latin typeface="Calibri (MS)"/>
                <a:ea typeface="Calibri (MS)"/>
                <a:cs typeface="Calibri (MS)"/>
                <a:sym typeface="Calibri (MS)"/>
              </a:rPr>
            </a:br>
            <a:r>
              <a:rPr lang="fr-CA" sz="2300" noProof="0" dirty="0">
                <a:solidFill>
                  <a:srgbClr val="000000"/>
                </a:solidFill>
                <a:latin typeface="Calibri (MS)"/>
                <a:ea typeface="Calibri (MS)"/>
                <a:cs typeface="Calibri (MS)"/>
                <a:sym typeface="Calibri (MS)"/>
              </a:rPr>
              <a:t>Quand vous favorisez une femme à l’embauche vous ne priorisez plus les compétences </a:t>
            </a:r>
            <a:r>
              <a:rPr lang="en-US" sz="2300" dirty="0">
                <a:solidFill>
                  <a:srgbClr val="000000"/>
                </a:solidFill>
                <a:latin typeface="Calibri (MS)"/>
                <a:ea typeface="Calibri (MS)"/>
                <a:cs typeface="Calibri (MS)"/>
                <a:sym typeface="Calibri (MS)"/>
              </a:rPr>
              <a:t>! »</a:t>
            </a:r>
          </a:p>
          <a:p>
            <a:pPr algn="ctr">
              <a:lnSpc>
                <a:spcPts val="3094"/>
              </a:lnSpc>
            </a:pPr>
            <a:endParaRPr lang="en-US" sz="2300" dirty="0">
              <a:solidFill>
                <a:srgbClr val="000000"/>
              </a:solidFill>
              <a:latin typeface="Calibri (MS)"/>
              <a:ea typeface="Calibri (MS)"/>
              <a:cs typeface="Calibri (MS)"/>
              <a:sym typeface="Calibri (MS)"/>
            </a:endParaRPr>
          </a:p>
        </p:txBody>
      </p:sp>
      <p:sp>
        <p:nvSpPr>
          <p:cNvPr id="4" name="AutoShape 4"/>
          <p:cNvSpPr/>
          <p:nvPr>
            <p:custDataLst>
              <p:tags r:id="rId3"/>
            </p:custDataLst>
          </p:nvPr>
        </p:nvSpPr>
        <p:spPr>
          <a:xfrm>
            <a:off x="4699682" y="1860677"/>
            <a:ext cx="8888636" cy="0"/>
          </a:xfrm>
          <a:prstGeom prst="line">
            <a:avLst/>
          </a:prstGeom>
          <a:ln w="152400" cap="flat">
            <a:solidFill>
              <a:srgbClr val="DE3A3A"/>
            </a:solidFill>
            <a:prstDash val="solid"/>
            <a:headEnd type="none" w="sm" len="sm"/>
            <a:tailEnd type="none" w="sm" len="sm"/>
          </a:ln>
        </p:spPr>
        <p:txBody>
          <a:bodyPr/>
          <a:lstStyle/>
          <a:p>
            <a:endParaRPr lang="fr-FR"/>
          </a:p>
        </p:txBody>
      </p:sp>
      <p:grpSp>
        <p:nvGrpSpPr>
          <p:cNvPr id="5" name="Group 5"/>
          <p:cNvGrpSpPr/>
          <p:nvPr>
            <p:custDataLst>
              <p:tags r:id="rId4"/>
            </p:custDataLst>
          </p:nvPr>
        </p:nvGrpSpPr>
        <p:grpSpPr>
          <a:xfrm>
            <a:off x="264076" y="1319464"/>
            <a:ext cx="379666" cy="37966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8" name="Group 8"/>
          <p:cNvGrpSpPr/>
          <p:nvPr>
            <p:custDataLst>
              <p:tags r:id="rId5"/>
            </p:custDataLst>
          </p:nvPr>
        </p:nvGrpSpPr>
        <p:grpSpPr>
          <a:xfrm>
            <a:off x="264076" y="4953667"/>
            <a:ext cx="379666" cy="37966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grpSp>
        <p:nvGrpSpPr>
          <p:cNvPr id="11" name="Group 11"/>
          <p:cNvGrpSpPr/>
          <p:nvPr>
            <p:custDataLst>
              <p:tags r:id="rId6"/>
            </p:custDataLst>
          </p:nvPr>
        </p:nvGrpSpPr>
        <p:grpSpPr>
          <a:xfrm>
            <a:off x="264076" y="9238687"/>
            <a:ext cx="379666" cy="37966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endParaRPr lang="fr-FR"/>
            </a:p>
          </p:txBody>
        </p:sp>
        <p:sp>
          <p:nvSpPr>
            <p:cNvPr id="13" name="TextBox 13"/>
            <p:cNvSpPr txBox="1"/>
            <p:nvPr/>
          </p:nvSpPr>
          <p:spPr>
            <a:xfrm>
              <a:off x="76200" y="66675"/>
              <a:ext cx="660400" cy="669925"/>
            </a:xfrm>
            <a:prstGeom prst="rect">
              <a:avLst/>
            </a:prstGeom>
          </p:spPr>
          <p:txBody>
            <a:bodyPr lIns="50800" tIns="50800" rIns="50800" bIns="50800" rtlCol="0" anchor="ctr"/>
            <a:lstStyle/>
            <a:p>
              <a:pPr algn="ctr">
                <a:lnSpc>
                  <a:spcPts val="2999"/>
                </a:lnSpc>
              </a:pPr>
              <a:endParaRPr/>
            </a:p>
          </p:txBody>
        </p:sp>
      </p:grpSp>
      <p:sp>
        <p:nvSpPr>
          <p:cNvPr id="15" name="TextBox 15"/>
          <p:cNvSpPr txBox="1"/>
          <p:nvPr>
            <p:custDataLst>
              <p:tags r:id="rId7"/>
            </p:custDataLst>
          </p:nvPr>
        </p:nvSpPr>
        <p:spPr>
          <a:xfrm>
            <a:off x="1043803" y="2126110"/>
            <a:ext cx="16980121" cy="8200899"/>
          </a:xfrm>
          <a:prstGeom prst="rect">
            <a:avLst/>
          </a:prstGeom>
        </p:spPr>
        <p:txBody>
          <a:bodyPr lIns="0" tIns="0" rIns="0" bIns="0" rtlCol="0" anchor="t">
            <a:spAutoFit/>
          </a:bodyPr>
          <a:lstStyle/>
          <a:p>
            <a:pPr algn="just">
              <a:lnSpc>
                <a:spcPts val="1983"/>
              </a:lnSpc>
              <a:spcBef>
                <a:spcPct val="0"/>
              </a:spcBef>
            </a:pPr>
            <a:endParaRPr dirty="0"/>
          </a:p>
          <a:p>
            <a:pPr algn="just">
              <a:lnSpc>
                <a:spcPts val="2176"/>
              </a:lnSpc>
              <a:spcBef>
                <a:spcPct val="0"/>
              </a:spcBef>
            </a:pPr>
            <a:r>
              <a:rPr lang="fr-CA" sz="1813" noProof="0" dirty="0">
                <a:solidFill>
                  <a:srgbClr val="000000"/>
                </a:solidFill>
                <a:latin typeface="Calibri (MS)"/>
                <a:ea typeface="Calibri (MS)"/>
                <a:cs typeface="Calibri (MS)"/>
                <a:sym typeface="Calibri (MS)"/>
              </a:rPr>
              <a:t>Lorsqu’on analyse l’accès à l’emploi avec une lunette intersectionnelle, on remarque que certaines personnes, plus que d’autres, peuvent être désavantagées. Des études menées à Montréal ont testé la discrimination à l’embauche en envoyant des CV presque identiques, mais avec des noms différents. Les chercheurs ont envoyé 581 paires de CV fictifs à de vraies offres d’emploi. La seule différence entre les CV était le nom !</a:t>
            </a:r>
          </a:p>
          <a:p>
            <a:pPr algn="just">
              <a:lnSpc>
                <a:spcPts val="2176"/>
              </a:lnSpc>
              <a:spcBef>
                <a:spcPct val="0"/>
              </a:spcBef>
            </a:pPr>
            <a:endParaRPr lang="fr-CA" sz="1813" noProof="0" dirty="0">
              <a:solidFill>
                <a:srgbClr val="000000"/>
              </a:solidFill>
              <a:latin typeface="Calibri (MS)"/>
              <a:ea typeface="Calibri (MS)"/>
              <a:cs typeface="Calibri (MS)"/>
              <a:sym typeface="Calibri (MS)"/>
            </a:endParaRPr>
          </a:p>
          <a:p>
            <a:pPr algn="just">
              <a:lnSpc>
                <a:spcPts val="2176"/>
              </a:lnSpc>
              <a:spcBef>
                <a:spcPct val="0"/>
              </a:spcBef>
            </a:pPr>
            <a:r>
              <a:rPr lang="fr-CA" sz="1813" noProof="0" dirty="0">
                <a:solidFill>
                  <a:srgbClr val="000000"/>
                </a:solidFill>
                <a:latin typeface="Calibri (MS)"/>
                <a:ea typeface="Calibri (MS)"/>
                <a:cs typeface="Calibri (MS)"/>
                <a:sym typeface="Calibri (MS)"/>
              </a:rPr>
              <a:t>Les résultats montrent que les chercheurs d’emploi de la région de Montréal ont environ 60 % plus de chances d’être invités à une entrevue s’ils possèdent un nom de famille franco-québécois plutôt qu’un nom associé à des origines africaines, arabes ou latino-américaines.</a:t>
            </a:r>
          </a:p>
          <a:p>
            <a:pPr algn="just">
              <a:lnSpc>
                <a:spcPts val="2176"/>
              </a:lnSpc>
              <a:spcBef>
                <a:spcPct val="0"/>
              </a:spcBef>
            </a:pPr>
            <a:r>
              <a:rPr lang="fr-CA" sz="1813" noProof="0" dirty="0">
                <a:solidFill>
                  <a:srgbClr val="000000"/>
                </a:solidFill>
                <a:latin typeface="Calibri (MS)"/>
                <a:ea typeface="Calibri (MS)"/>
                <a:cs typeface="Calibri (MS)"/>
                <a:sym typeface="Calibri (MS)"/>
              </a:rPr>
              <a:t>Une personne dont le nom de famille l’identifie à l’un de ces groupes ethnoculturels est écartée du processus d’entrevue environ une fois sur trois.</a:t>
            </a:r>
          </a:p>
          <a:p>
            <a:pPr algn="just">
              <a:lnSpc>
                <a:spcPts val="2176"/>
              </a:lnSpc>
              <a:spcBef>
                <a:spcPct val="0"/>
              </a:spcBef>
            </a:pPr>
            <a:endParaRPr lang="fr-CA" sz="1813" noProof="0" dirty="0">
              <a:solidFill>
                <a:srgbClr val="000000"/>
              </a:solidFill>
              <a:latin typeface="Calibri (MS)"/>
              <a:ea typeface="Calibri (MS)"/>
              <a:cs typeface="Calibri (MS)"/>
              <a:sym typeface="Calibri (MS)"/>
            </a:endParaRPr>
          </a:p>
          <a:p>
            <a:pPr algn="just">
              <a:lnSpc>
                <a:spcPts val="2176"/>
              </a:lnSpc>
              <a:spcBef>
                <a:spcPct val="0"/>
              </a:spcBef>
            </a:pPr>
            <a:r>
              <a:rPr lang="fr-CA" sz="1813" noProof="0" dirty="0">
                <a:solidFill>
                  <a:srgbClr val="000000"/>
                </a:solidFill>
                <a:latin typeface="Calibri (MS)"/>
                <a:ea typeface="Calibri (MS)"/>
                <a:cs typeface="Calibri (MS)"/>
                <a:sym typeface="Calibri (MS)"/>
              </a:rPr>
              <a:t>Les résultats montrent ainsi que la discrimination peut se produire dès l’étape de la sélection des CV, alors même que les candidats partagent les mêmes qualifications.</a:t>
            </a:r>
          </a:p>
          <a:p>
            <a:pPr algn="just">
              <a:lnSpc>
                <a:spcPts val="2176"/>
              </a:lnSpc>
              <a:spcBef>
                <a:spcPct val="0"/>
              </a:spcBef>
            </a:pPr>
            <a:endParaRPr lang="fr-CA" sz="1813" noProof="0" dirty="0">
              <a:solidFill>
                <a:srgbClr val="000000"/>
              </a:solidFill>
              <a:latin typeface="Calibri (MS)"/>
              <a:ea typeface="Calibri (MS)"/>
              <a:cs typeface="Calibri (MS)"/>
              <a:sym typeface="Calibri (MS)"/>
            </a:endParaRPr>
          </a:p>
          <a:p>
            <a:pPr algn="just">
              <a:lnSpc>
                <a:spcPts val="2176"/>
              </a:lnSpc>
              <a:spcBef>
                <a:spcPct val="0"/>
              </a:spcBef>
            </a:pPr>
            <a:r>
              <a:rPr lang="fr-CA" sz="1813" noProof="0" dirty="0">
                <a:solidFill>
                  <a:srgbClr val="000000"/>
                </a:solidFill>
                <a:latin typeface="Calibri (MS)"/>
                <a:ea typeface="Calibri (MS)"/>
                <a:cs typeface="Calibri (MS)"/>
                <a:sym typeface="Calibri (MS)"/>
              </a:rPr>
              <a:t>L’étude a utilisé le « </a:t>
            </a:r>
            <a:r>
              <a:rPr lang="fr-CA" sz="1813" noProof="0" dirty="0" err="1">
                <a:solidFill>
                  <a:srgbClr val="000000"/>
                </a:solidFill>
                <a:latin typeface="Calibri (MS)"/>
                <a:ea typeface="Calibri (MS)"/>
                <a:cs typeface="Calibri (MS)"/>
                <a:sym typeface="Calibri (MS)"/>
              </a:rPr>
              <a:t>testing</a:t>
            </a:r>
            <a:r>
              <a:rPr lang="fr-CA" sz="1813" noProof="0" dirty="0">
                <a:solidFill>
                  <a:srgbClr val="000000"/>
                </a:solidFill>
                <a:latin typeface="Calibri (MS)"/>
                <a:ea typeface="Calibri (MS)"/>
                <a:cs typeface="Calibri (MS)"/>
                <a:sym typeface="Calibri (MS)"/>
              </a:rPr>
              <a:t> », une méthode de mesure des discriminations utilisée en Amérique du Nord et en Europe depuis plusieurs décennies et qui consiste à envoyer des CV fictifs à des employeurs. Les deux candidatures créées (celle avec un nom franco-québécois et celle avec un nom associé à une minorité ethnoculturelle) avaient les mêmes qualifications et la même expérience de travail. Toutes deux comprenaient une lettre de présentation équivalente, et les deux candidats fictifs avaient étudié au Québec et possédaient des diplômes comparables.</a:t>
            </a:r>
          </a:p>
          <a:p>
            <a:pPr algn="just">
              <a:lnSpc>
                <a:spcPts val="2176"/>
              </a:lnSpc>
              <a:spcBef>
                <a:spcPct val="0"/>
              </a:spcBef>
            </a:pPr>
            <a:r>
              <a:rPr lang="fr-CA" sz="1813" noProof="0" dirty="0">
                <a:solidFill>
                  <a:srgbClr val="000000"/>
                </a:solidFill>
                <a:latin typeface="Calibri (MS)"/>
                <a:ea typeface="Calibri (MS)"/>
                <a:cs typeface="Calibri (MS)"/>
                <a:sym typeface="Calibri (MS)"/>
              </a:rPr>
              <a:t>Pourtant, dans la majorité des cas, c’était la candidature avec un nom franco-québécois qui était retenue pour une entrevue.</a:t>
            </a:r>
          </a:p>
          <a:p>
            <a:pPr algn="just">
              <a:lnSpc>
                <a:spcPts val="1936"/>
              </a:lnSpc>
              <a:spcBef>
                <a:spcPct val="0"/>
              </a:spcBef>
            </a:pPr>
            <a:endParaRPr lang="en-US" sz="1813" dirty="0">
              <a:solidFill>
                <a:srgbClr val="000000"/>
              </a:solidFill>
              <a:latin typeface="Calibri (MS)"/>
              <a:ea typeface="Calibri (MS)"/>
              <a:cs typeface="Calibri (MS)"/>
              <a:sym typeface="Calibri (MS)"/>
            </a:endParaRPr>
          </a:p>
          <a:p>
            <a:pPr algn="just">
              <a:lnSpc>
                <a:spcPts val="1936"/>
              </a:lnSpc>
              <a:spcBef>
                <a:spcPct val="0"/>
              </a:spcBef>
            </a:pPr>
            <a:endParaRPr lang="en-US" sz="1813" dirty="0">
              <a:solidFill>
                <a:srgbClr val="000000"/>
              </a:solidFill>
              <a:latin typeface="Calibri (MS)"/>
              <a:ea typeface="Calibri (MS)"/>
              <a:cs typeface="Calibri (MS)"/>
              <a:sym typeface="Calibri (MS)"/>
            </a:endParaRPr>
          </a:p>
          <a:p>
            <a:pPr algn="r">
              <a:lnSpc>
                <a:spcPts val="1936"/>
              </a:lnSpc>
              <a:spcBef>
                <a:spcPct val="0"/>
              </a:spcBef>
            </a:pPr>
            <a:r>
              <a:rPr lang="en-US" sz="1613" dirty="0">
                <a:solidFill>
                  <a:srgbClr val="000000"/>
                </a:solidFill>
                <a:latin typeface="Calibri (MS)"/>
                <a:ea typeface="Calibri (MS)"/>
                <a:cs typeface="Calibri (MS)"/>
                <a:sym typeface="Calibri (MS)"/>
              </a:rPr>
              <a:t>Source: </a:t>
            </a:r>
            <a:r>
              <a:rPr lang="en-US" sz="1613" dirty="0">
                <a:solidFill>
                  <a:srgbClr val="000000"/>
                </a:solidFill>
                <a:latin typeface="Calibri (MS)"/>
                <a:ea typeface="Calibri (MS)"/>
                <a:cs typeface="Calibri (MS)"/>
                <a:sym typeface="Calibri (MS)"/>
                <a:hlinkClick r:id="rId10"/>
              </a:rPr>
              <a:t>www.ici.radio-canada.ca/nouvelle/563586/etude-discrimination-embauche-montreal</a:t>
            </a:r>
            <a:r>
              <a:rPr lang="en-US" sz="1613" dirty="0">
                <a:solidFill>
                  <a:srgbClr val="000000"/>
                </a:solidFill>
                <a:latin typeface="Calibri (MS)"/>
                <a:ea typeface="Calibri (MS)"/>
                <a:cs typeface="Calibri (MS)"/>
                <a:sym typeface="Calibri (MS)"/>
              </a:rPr>
              <a:t> </a:t>
            </a:r>
          </a:p>
          <a:p>
            <a:pPr algn="just">
              <a:lnSpc>
                <a:spcPts val="1936"/>
              </a:lnSpc>
              <a:spcBef>
                <a:spcPct val="0"/>
              </a:spcBef>
            </a:pPr>
            <a:endParaRPr lang="en-US" sz="1613" dirty="0">
              <a:solidFill>
                <a:srgbClr val="000000"/>
              </a:solidFill>
              <a:latin typeface="Calibri (MS)"/>
              <a:ea typeface="Calibri (MS)"/>
              <a:cs typeface="Calibri (MS)"/>
              <a:sym typeface="Calibri (MS)"/>
            </a:endParaRPr>
          </a:p>
          <a:p>
            <a:pPr algn="just">
              <a:lnSpc>
                <a:spcPts val="1936"/>
              </a:lnSpc>
              <a:spcBef>
                <a:spcPct val="0"/>
              </a:spcBef>
            </a:pPr>
            <a:endParaRPr lang="en-US" sz="1613" dirty="0">
              <a:solidFill>
                <a:srgbClr val="000000"/>
              </a:solidFill>
              <a:latin typeface="Calibri (MS)"/>
              <a:ea typeface="Calibri (MS)"/>
              <a:cs typeface="Calibri (MS)"/>
              <a:sym typeface="Calibri (MS)"/>
            </a:endParaRPr>
          </a:p>
          <a:p>
            <a:pPr algn="just">
              <a:lnSpc>
                <a:spcPts val="2296"/>
              </a:lnSpc>
              <a:spcBef>
                <a:spcPct val="0"/>
              </a:spcBef>
            </a:pPr>
            <a:r>
              <a:rPr lang="fr-CA" sz="1913" noProof="0" dirty="0">
                <a:solidFill>
                  <a:srgbClr val="000000"/>
                </a:solidFill>
                <a:latin typeface="Calibri (MS)"/>
                <a:ea typeface="Calibri (MS)"/>
                <a:cs typeface="Calibri (MS)"/>
                <a:sym typeface="Calibri (MS)"/>
              </a:rPr>
              <a:t>Cette réalité s’inscrit dans un phénomène plus large. Certaines femmes immigrantes peuvent vivre une « double discrimination » liée à leur statut de femme et à leur origine ethnoculturelle. En effet, on observe chez les femmes immigrantes une plus grande probabilité d’occuper des emplois pour lesquels elles sont surqualifiées ou d’accepter des emplois moins stables ou moins bien rémunérés, même lorsqu’elles possèdent une formation ou une expérience comparable.</a:t>
            </a:r>
          </a:p>
          <a:p>
            <a:pPr algn="just">
              <a:lnSpc>
                <a:spcPts val="2296"/>
              </a:lnSpc>
              <a:spcBef>
                <a:spcPct val="0"/>
              </a:spcBef>
            </a:pPr>
            <a:endParaRPr lang="en-US" sz="1913" dirty="0">
              <a:solidFill>
                <a:srgbClr val="000000"/>
              </a:solidFill>
              <a:latin typeface="Calibri (MS)"/>
              <a:ea typeface="Calibri (MS)"/>
              <a:cs typeface="Calibri (MS)"/>
              <a:sym typeface="Calibri (MS)"/>
            </a:endParaRPr>
          </a:p>
          <a:p>
            <a:pPr algn="r">
              <a:lnSpc>
                <a:spcPts val="1816"/>
              </a:lnSpc>
              <a:spcBef>
                <a:spcPct val="0"/>
              </a:spcBef>
            </a:pPr>
            <a:r>
              <a:rPr lang="en-US" sz="1513" dirty="0">
                <a:solidFill>
                  <a:srgbClr val="000000"/>
                </a:solidFill>
                <a:latin typeface="Calibri (MS)"/>
                <a:ea typeface="Calibri (MS)"/>
                <a:cs typeface="Calibri (MS)"/>
                <a:sym typeface="Calibri (MS)"/>
              </a:rPr>
              <a:t>Source : </a:t>
            </a:r>
            <a:r>
              <a:rPr lang="en-US" sz="1513" dirty="0">
                <a:solidFill>
                  <a:srgbClr val="000000"/>
                </a:solidFill>
                <a:latin typeface="Calibri (MS)"/>
                <a:ea typeface="Calibri (MS)"/>
                <a:cs typeface="Calibri (MS)"/>
                <a:sym typeface="Calibri (MS)"/>
                <a:hlinkClick r:id="rId11"/>
              </a:rPr>
              <a:t>gazettedesfemmes.ca/22847/femmes-</a:t>
            </a:r>
            <a:r>
              <a:rPr lang="en-US" sz="1513" dirty="0" err="1">
                <a:solidFill>
                  <a:srgbClr val="000000"/>
                </a:solidFill>
                <a:latin typeface="Calibri (MS)"/>
                <a:ea typeface="Calibri (MS)"/>
                <a:cs typeface="Calibri (MS)"/>
                <a:sym typeface="Calibri (MS)"/>
                <a:hlinkClick r:id="rId11"/>
              </a:rPr>
              <a:t>immigrantes</a:t>
            </a:r>
            <a:r>
              <a:rPr lang="en-US" sz="1513" dirty="0">
                <a:solidFill>
                  <a:srgbClr val="000000"/>
                </a:solidFill>
                <a:latin typeface="Calibri (MS)"/>
                <a:ea typeface="Calibri (MS)"/>
                <a:cs typeface="Calibri (MS)"/>
                <a:sym typeface="Calibri (MS)"/>
                <a:hlinkClick r:id="rId11"/>
              </a:rPr>
              <a:t>-et-</a:t>
            </a:r>
            <a:r>
              <a:rPr lang="en-US" sz="1513" dirty="0" err="1">
                <a:solidFill>
                  <a:srgbClr val="000000"/>
                </a:solidFill>
                <a:latin typeface="Calibri (MS)"/>
                <a:ea typeface="Calibri (MS)"/>
                <a:cs typeface="Calibri (MS)"/>
                <a:sym typeface="Calibri (MS)"/>
                <a:hlinkClick r:id="rId11"/>
              </a:rPr>
              <a:t>emploi</a:t>
            </a:r>
            <a:r>
              <a:rPr lang="en-US" sz="1513" dirty="0">
                <a:solidFill>
                  <a:srgbClr val="000000"/>
                </a:solidFill>
                <a:latin typeface="Calibri (MS)"/>
                <a:ea typeface="Calibri (MS)"/>
                <a:cs typeface="Calibri (MS)"/>
                <a:sym typeface="Calibri (MS)"/>
                <a:hlinkClick r:id="rId11"/>
              </a:rPr>
              <a:t>-un-</a:t>
            </a:r>
            <a:r>
              <a:rPr lang="en-US" sz="1513" dirty="0" err="1">
                <a:solidFill>
                  <a:srgbClr val="000000"/>
                </a:solidFill>
                <a:latin typeface="Calibri (MS)"/>
                <a:ea typeface="Calibri (MS)"/>
                <a:cs typeface="Calibri (MS)"/>
                <a:sym typeface="Calibri (MS)"/>
                <a:hlinkClick r:id="rId11"/>
              </a:rPr>
              <a:t>parcours</a:t>
            </a:r>
            <a:r>
              <a:rPr lang="en-US" sz="1513" dirty="0">
                <a:solidFill>
                  <a:srgbClr val="000000"/>
                </a:solidFill>
                <a:latin typeface="Calibri (MS)"/>
                <a:ea typeface="Calibri (MS)"/>
                <a:cs typeface="Calibri (MS)"/>
                <a:sym typeface="Calibri (MS)"/>
                <a:hlinkClick r:id="rId11"/>
              </a:rPr>
              <a:t>-</a:t>
            </a:r>
            <a:r>
              <a:rPr lang="en-US" sz="1513" dirty="0" err="1">
                <a:solidFill>
                  <a:srgbClr val="000000"/>
                </a:solidFill>
                <a:latin typeface="Calibri (MS)"/>
                <a:ea typeface="Calibri (MS)"/>
                <a:cs typeface="Calibri (MS)"/>
                <a:sym typeface="Calibri (MS)"/>
                <a:hlinkClick r:id="rId11"/>
              </a:rPr>
              <a:t>tortueux</a:t>
            </a:r>
            <a:endParaRPr lang="en-US" sz="1513" dirty="0">
              <a:solidFill>
                <a:srgbClr val="000000"/>
              </a:solidFill>
              <a:latin typeface="Calibri (MS)"/>
              <a:ea typeface="Calibri (MS)"/>
              <a:cs typeface="Calibri (MS)"/>
              <a:sym typeface="Calibri (MS)"/>
            </a:endParaRPr>
          </a:p>
          <a:p>
            <a:pPr algn="r">
              <a:lnSpc>
                <a:spcPts val="1816"/>
              </a:lnSpc>
              <a:spcBef>
                <a:spcPct val="0"/>
              </a:spcBef>
            </a:pPr>
            <a:r>
              <a:rPr lang="en-US" sz="1513" dirty="0">
                <a:solidFill>
                  <a:srgbClr val="000000"/>
                </a:solidFill>
                <a:latin typeface="Calibri (MS)"/>
                <a:ea typeface="Calibri (MS)"/>
                <a:cs typeface="Calibri (MS)"/>
                <a:sym typeface="Calibri (MS)"/>
              </a:rPr>
              <a:t> </a:t>
            </a:r>
          </a:p>
          <a:p>
            <a:pPr algn="ctr">
              <a:lnSpc>
                <a:spcPts val="2416"/>
              </a:lnSpc>
              <a:spcBef>
                <a:spcPct val="0"/>
              </a:spcBef>
            </a:pPr>
            <a:endParaRPr lang="en-US" sz="1513" dirty="0">
              <a:solidFill>
                <a:srgbClr val="000000"/>
              </a:solidFill>
              <a:latin typeface="Calibri (MS)"/>
              <a:ea typeface="Calibri (MS)"/>
              <a:cs typeface="Calibri (MS)"/>
              <a:sym typeface="Calibri (MS)"/>
            </a:endParaRPr>
          </a:p>
          <a:p>
            <a:pPr algn="ctr">
              <a:lnSpc>
                <a:spcPts val="2219"/>
              </a:lnSpc>
              <a:spcBef>
                <a:spcPct val="0"/>
              </a:spcBef>
            </a:pPr>
            <a:endParaRPr lang="en-US" sz="1513" dirty="0">
              <a:solidFill>
                <a:srgbClr val="000000"/>
              </a:solidFill>
              <a:latin typeface="Calibri (MS)"/>
              <a:ea typeface="Calibri (MS)"/>
              <a:cs typeface="Calibri (MS)"/>
              <a:sym typeface="Calibri (MS)"/>
            </a:endParaRPr>
          </a:p>
          <a:p>
            <a:pPr algn="ctr">
              <a:lnSpc>
                <a:spcPts val="2219"/>
              </a:lnSpc>
              <a:spcBef>
                <a:spcPct val="0"/>
              </a:spcBef>
            </a:pPr>
            <a:endParaRPr lang="en-US" sz="1513" dirty="0">
              <a:solidFill>
                <a:srgbClr val="000000"/>
              </a:solidFill>
              <a:latin typeface="Calibri (MS)"/>
              <a:ea typeface="Calibri (MS)"/>
              <a:cs typeface="Calibri (MS)"/>
              <a:sym typeface="Calibri (MS)"/>
            </a:endParaRPr>
          </a:p>
        </p:txBody>
      </p:sp>
      <p:sp>
        <p:nvSpPr>
          <p:cNvPr id="16" name="ZoneTexte 15">
            <a:extLst>
              <a:ext uri="{FF2B5EF4-FFF2-40B4-BE49-F238E27FC236}">
                <a16:creationId xmlns:a16="http://schemas.microsoft.com/office/drawing/2014/main" id="{C7607283-2FC7-7928-320F-5F1DA96C19C7}"/>
              </a:ext>
            </a:extLst>
          </p:cNvPr>
          <p:cNvSpPr txBox="1"/>
          <p:nvPr>
            <p:custDataLst>
              <p:tags r:id="rId8"/>
            </p:custDataLst>
          </p:nvPr>
        </p:nvSpPr>
        <p:spPr>
          <a:xfrm>
            <a:off x="16664155" y="195624"/>
            <a:ext cx="1876654" cy="461665"/>
          </a:xfrm>
          <a:prstGeom prst="rect">
            <a:avLst/>
          </a:prstGeom>
          <a:noFill/>
        </p:spPr>
        <p:txBody>
          <a:bodyPr wrap="square" rtlCol="0">
            <a:spAutoFit/>
          </a:bodyPr>
          <a:lstStyle/>
          <a:p>
            <a:r>
              <a:rPr lang="fr-CA" sz="2400" dirty="0"/>
              <a:t>Mythe 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BE8E4"/>
        </a:solidFill>
        <a:effectLst/>
      </p:bgPr>
    </p:bg>
    <p:spTree>
      <p:nvGrpSpPr>
        <p:cNvPr id="1" name="">
          <a:extLst>
            <a:ext uri="{FF2B5EF4-FFF2-40B4-BE49-F238E27FC236}">
              <a16:creationId xmlns:a16="http://schemas.microsoft.com/office/drawing/2014/main" id="{4D30711E-79EE-1352-0144-FA38A1FFA54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5271B1FB-DFD8-13E2-C700-FDBCD4260BE6}"/>
              </a:ext>
            </a:extLst>
          </p:cNvPr>
          <p:cNvSpPr/>
          <p:nvPr>
            <p:custDataLst>
              <p:tags r:id="rId1"/>
            </p:custDataLst>
          </p:nvPr>
        </p:nvSpPr>
        <p:spPr>
          <a:xfrm flipH="1" flipV="1">
            <a:off x="981075" y="-315493"/>
            <a:ext cx="19050" cy="10917987"/>
          </a:xfrm>
          <a:prstGeom prst="line">
            <a:avLst/>
          </a:prstGeom>
          <a:ln w="57150" cap="flat">
            <a:solidFill>
              <a:srgbClr val="DE3A3A"/>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47E694EF-A8CF-A940-017A-F0228F61D6E8}"/>
              </a:ext>
            </a:extLst>
          </p:cNvPr>
          <p:cNvGrpSpPr/>
          <p:nvPr>
            <p:custDataLst>
              <p:tags r:id="rId2"/>
            </p:custDataLst>
          </p:nvPr>
        </p:nvGrpSpPr>
        <p:grpSpPr>
          <a:xfrm>
            <a:off x="264076" y="1319464"/>
            <a:ext cx="379666" cy="379666"/>
            <a:chOff x="0" y="0"/>
            <a:chExt cx="812800" cy="812800"/>
          </a:xfrm>
        </p:grpSpPr>
        <p:sp>
          <p:nvSpPr>
            <p:cNvPr id="4" name="Freeform 4">
              <a:extLst>
                <a:ext uri="{FF2B5EF4-FFF2-40B4-BE49-F238E27FC236}">
                  <a16:creationId xmlns:a16="http://schemas.microsoft.com/office/drawing/2014/main" id="{2AD5FC04-580D-2E14-EABF-53EB27ED19E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D8756A8-9A93-1DA5-DEDB-341BC19D704C}"/>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B02B5881-710B-0D46-D395-C57402A44D28}"/>
              </a:ext>
            </a:extLst>
          </p:cNvPr>
          <p:cNvGrpSpPr/>
          <p:nvPr>
            <p:custDataLst>
              <p:tags r:id="rId3"/>
            </p:custDataLst>
          </p:nvPr>
        </p:nvGrpSpPr>
        <p:grpSpPr>
          <a:xfrm>
            <a:off x="264076" y="4953667"/>
            <a:ext cx="379666" cy="379666"/>
            <a:chOff x="0" y="0"/>
            <a:chExt cx="812800" cy="812800"/>
          </a:xfrm>
        </p:grpSpPr>
        <p:sp>
          <p:nvSpPr>
            <p:cNvPr id="7" name="Freeform 7">
              <a:extLst>
                <a:ext uri="{FF2B5EF4-FFF2-40B4-BE49-F238E27FC236}">
                  <a16:creationId xmlns:a16="http://schemas.microsoft.com/office/drawing/2014/main" id="{8540DB91-A0B2-61EA-9FCF-03DC7D31761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8FB08AB3-185A-6D12-58D7-AB44E4C3C567}"/>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7ECA893B-368F-E827-264C-1799B9BDF00A}"/>
              </a:ext>
            </a:extLst>
          </p:cNvPr>
          <p:cNvGrpSpPr/>
          <p:nvPr>
            <p:custDataLst>
              <p:tags r:id="rId4"/>
            </p:custDataLst>
          </p:nvPr>
        </p:nvGrpSpPr>
        <p:grpSpPr>
          <a:xfrm>
            <a:off x="264076" y="9238687"/>
            <a:ext cx="379666" cy="379666"/>
            <a:chOff x="0" y="0"/>
            <a:chExt cx="812800" cy="812800"/>
          </a:xfrm>
        </p:grpSpPr>
        <p:sp>
          <p:nvSpPr>
            <p:cNvPr id="10" name="Freeform 10">
              <a:extLst>
                <a:ext uri="{FF2B5EF4-FFF2-40B4-BE49-F238E27FC236}">
                  <a16:creationId xmlns:a16="http://schemas.microsoft.com/office/drawing/2014/main" id="{8141010E-94AD-D541-1770-BBD7FA1D93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797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102BE2B0-2E06-C516-7D1C-5EC59F8598E6}"/>
                </a:ext>
              </a:extLst>
            </p:cNvPr>
            <p:cNvSpPr txBox="1"/>
            <p:nvPr/>
          </p:nvSpPr>
          <p:spPr>
            <a:xfrm>
              <a:off x="76200" y="66675"/>
              <a:ext cx="660400" cy="669925"/>
            </a:xfrm>
            <a:prstGeom prst="rect">
              <a:avLst/>
            </a:prstGeom>
          </p:spPr>
          <p:txBody>
            <a:bodyPr lIns="50800" tIns="50800" rIns="50800" bIns="50800" rtlCol="0" anchor="ctr"/>
            <a:lstStyle/>
            <a:p>
              <a:pPr marL="0" marR="0" lvl="0" indent="0" algn="ctr" defTabSz="914400" rtl="0" eaLnBrk="1" fontAlgn="auto" latinLnBrk="0" hangingPunct="1">
                <a:lnSpc>
                  <a:spcPts val="29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a:extLst>
              <a:ext uri="{FF2B5EF4-FFF2-40B4-BE49-F238E27FC236}">
                <a16:creationId xmlns:a16="http://schemas.microsoft.com/office/drawing/2014/main" id="{154AF2F5-3941-0296-08A6-FC7D978789A4}"/>
              </a:ext>
            </a:extLst>
          </p:cNvPr>
          <p:cNvSpPr txBox="1"/>
          <p:nvPr>
            <p:custDataLst>
              <p:tags r:id="rId5"/>
            </p:custDataLst>
          </p:nvPr>
        </p:nvSpPr>
        <p:spPr>
          <a:xfrm>
            <a:off x="1090869" y="2848303"/>
            <a:ext cx="10141964" cy="967444"/>
          </a:xfrm>
          <a:prstGeom prst="rect">
            <a:avLst/>
          </a:prstGeom>
        </p:spPr>
        <p:txBody>
          <a:bodyPr wrap="square" lIns="0" tIns="0" rIns="0" bIns="0" rtlCol="0" anchor="t">
            <a:spAutoFit/>
          </a:bodyPr>
          <a:lstStyle/>
          <a:p>
            <a:pPr marL="0" marR="0" lvl="0" indent="0" algn="l" defTabSz="914400" rtl="0" eaLnBrk="1" fontAlgn="auto" latinLnBrk="0" hangingPunct="1">
              <a:lnSpc>
                <a:spcPts val="4369"/>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2941"/>
              </a:lnSpc>
              <a:spcBef>
                <a:spcPts val="0"/>
              </a:spcBef>
              <a:spcAft>
                <a:spcPts val="0"/>
              </a:spcAft>
              <a:buClrTx/>
              <a:buSzTx/>
              <a:buFontTx/>
              <a:buNone/>
              <a:tabLst/>
              <a:defRPr/>
            </a:pPr>
            <a:endParaRPr kumimoji="0" lang="en-US" sz="3671"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grpSp>
        <p:nvGrpSpPr>
          <p:cNvPr id="13" name="Group 13">
            <a:extLst>
              <a:ext uri="{FF2B5EF4-FFF2-40B4-BE49-F238E27FC236}">
                <a16:creationId xmlns:a16="http://schemas.microsoft.com/office/drawing/2014/main" id="{245D5B08-ED86-16F9-CA82-A40AD7A9776F}"/>
              </a:ext>
            </a:extLst>
          </p:cNvPr>
          <p:cNvGrpSpPr>
            <a:grpSpLocks noChangeAspect="1"/>
          </p:cNvGrpSpPr>
          <p:nvPr>
            <p:custDataLst>
              <p:tags r:id="rId6"/>
            </p:custDataLst>
          </p:nvPr>
        </p:nvGrpSpPr>
        <p:grpSpPr>
          <a:xfrm rot="152042">
            <a:off x="12196721" y="2662871"/>
            <a:ext cx="2208945" cy="2566154"/>
            <a:chOff x="0" y="0"/>
            <a:chExt cx="5466080" cy="6350000"/>
          </a:xfrm>
        </p:grpSpPr>
        <p:sp>
          <p:nvSpPr>
            <p:cNvPr id="14" name="Freeform 14">
              <a:extLst>
                <a:ext uri="{FF2B5EF4-FFF2-40B4-BE49-F238E27FC236}">
                  <a16:creationId xmlns:a16="http://schemas.microsoft.com/office/drawing/2014/main" id="{8147790F-DCAF-3E95-4CB8-F9FD9F777DA1}"/>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4F1EBB31-224C-4D29-9EE5-6AF4F87F4BBC}"/>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t="-2083" b="-208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6">
              <a:extLst>
                <a:ext uri="{FF2B5EF4-FFF2-40B4-BE49-F238E27FC236}">
                  <a16:creationId xmlns:a16="http://schemas.microsoft.com/office/drawing/2014/main" id="{D7165DFD-FD9D-2B4E-4246-F0D1D3B4F9DD}"/>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7">
              <a:extLst>
                <a:ext uri="{FF2B5EF4-FFF2-40B4-BE49-F238E27FC236}">
                  <a16:creationId xmlns:a16="http://schemas.microsoft.com/office/drawing/2014/main" id="{E1D73CC0-0F1D-7502-D042-D2CA6F61EEF2}"/>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a:extLst>
              <a:ext uri="{FF2B5EF4-FFF2-40B4-BE49-F238E27FC236}">
                <a16:creationId xmlns:a16="http://schemas.microsoft.com/office/drawing/2014/main" id="{F2726866-98C6-EC3E-7703-5FBAC6B2F0F5}"/>
              </a:ext>
            </a:extLst>
          </p:cNvPr>
          <p:cNvGrpSpPr>
            <a:grpSpLocks noChangeAspect="1"/>
          </p:cNvGrpSpPr>
          <p:nvPr>
            <p:custDataLst>
              <p:tags r:id="rId7"/>
            </p:custDataLst>
          </p:nvPr>
        </p:nvGrpSpPr>
        <p:grpSpPr>
          <a:xfrm rot="478771">
            <a:off x="15045921" y="362543"/>
            <a:ext cx="1742192" cy="2023922"/>
            <a:chOff x="0" y="0"/>
            <a:chExt cx="5466080" cy="6350000"/>
          </a:xfrm>
        </p:grpSpPr>
        <p:sp>
          <p:nvSpPr>
            <p:cNvPr id="19" name="Freeform 19">
              <a:extLst>
                <a:ext uri="{FF2B5EF4-FFF2-40B4-BE49-F238E27FC236}">
                  <a16:creationId xmlns:a16="http://schemas.microsoft.com/office/drawing/2014/main" id="{E7B09F15-1BD5-0D46-C8E9-06C7B62967B9}"/>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20">
              <a:extLst>
                <a:ext uri="{FF2B5EF4-FFF2-40B4-BE49-F238E27FC236}">
                  <a16:creationId xmlns:a16="http://schemas.microsoft.com/office/drawing/2014/main" id="{83E1A77E-7C18-3F4D-4A4E-0AA07DB84135}"/>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34" r="-2193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a:extLst>
                <a:ext uri="{FF2B5EF4-FFF2-40B4-BE49-F238E27FC236}">
                  <a16:creationId xmlns:a16="http://schemas.microsoft.com/office/drawing/2014/main" id="{4D4B1967-69AC-F128-CE5D-41F82996056A}"/>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2">
              <a:extLst>
                <a:ext uri="{FF2B5EF4-FFF2-40B4-BE49-F238E27FC236}">
                  <a16:creationId xmlns:a16="http://schemas.microsoft.com/office/drawing/2014/main" id="{A94C21FC-539D-C5A9-3642-F5891AC32233}"/>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a:extLst>
              <a:ext uri="{FF2B5EF4-FFF2-40B4-BE49-F238E27FC236}">
                <a16:creationId xmlns:a16="http://schemas.microsoft.com/office/drawing/2014/main" id="{A3C6D0DA-EDF2-0B0D-2C14-30246E1B0041}"/>
              </a:ext>
            </a:extLst>
          </p:cNvPr>
          <p:cNvGrpSpPr>
            <a:grpSpLocks noChangeAspect="1"/>
          </p:cNvGrpSpPr>
          <p:nvPr>
            <p:custDataLst>
              <p:tags r:id="rId8"/>
            </p:custDataLst>
          </p:nvPr>
        </p:nvGrpSpPr>
        <p:grpSpPr>
          <a:xfrm>
            <a:off x="14262112" y="5635087"/>
            <a:ext cx="2208945" cy="2566154"/>
            <a:chOff x="0" y="0"/>
            <a:chExt cx="5466080" cy="6350000"/>
          </a:xfrm>
        </p:grpSpPr>
        <p:sp>
          <p:nvSpPr>
            <p:cNvPr id="24" name="Freeform 24">
              <a:extLst>
                <a:ext uri="{FF2B5EF4-FFF2-40B4-BE49-F238E27FC236}">
                  <a16:creationId xmlns:a16="http://schemas.microsoft.com/office/drawing/2014/main" id="{88B61D31-58C6-6BD0-5BA2-120C780C56F9}"/>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Freeform 25">
              <a:extLst>
                <a:ext uri="{FF2B5EF4-FFF2-40B4-BE49-F238E27FC236}">
                  <a16:creationId xmlns:a16="http://schemas.microsoft.com/office/drawing/2014/main" id="{2925A5E6-8CCB-3BC2-0B47-57780E1DCF03}"/>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6"/>
              <a:stretch>
                <a:fillRect l="-21999" r="-2199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Freeform 26">
              <a:extLst>
                <a:ext uri="{FF2B5EF4-FFF2-40B4-BE49-F238E27FC236}">
                  <a16:creationId xmlns:a16="http://schemas.microsoft.com/office/drawing/2014/main" id="{257CEF17-31AC-3A34-8468-5D4298A6F46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Freeform 27">
              <a:extLst>
                <a:ext uri="{FF2B5EF4-FFF2-40B4-BE49-F238E27FC236}">
                  <a16:creationId xmlns:a16="http://schemas.microsoft.com/office/drawing/2014/main" id="{0E41293B-066F-92E3-161F-4FC1E6FDD265}"/>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a:extLst>
              <a:ext uri="{FF2B5EF4-FFF2-40B4-BE49-F238E27FC236}">
                <a16:creationId xmlns:a16="http://schemas.microsoft.com/office/drawing/2014/main" id="{C4E9A333-25C6-A57F-4BBA-0F0442205799}"/>
              </a:ext>
            </a:extLst>
          </p:cNvPr>
          <p:cNvGrpSpPr>
            <a:grpSpLocks noChangeAspect="1"/>
          </p:cNvGrpSpPr>
          <p:nvPr>
            <p:custDataLst>
              <p:tags r:id="rId9"/>
            </p:custDataLst>
          </p:nvPr>
        </p:nvGrpSpPr>
        <p:grpSpPr>
          <a:xfrm>
            <a:off x="11559001" y="8007494"/>
            <a:ext cx="1742192" cy="2023922"/>
            <a:chOff x="0" y="0"/>
            <a:chExt cx="5466080" cy="6350000"/>
          </a:xfrm>
        </p:grpSpPr>
        <p:sp>
          <p:nvSpPr>
            <p:cNvPr id="29" name="Freeform 29">
              <a:extLst>
                <a:ext uri="{FF2B5EF4-FFF2-40B4-BE49-F238E27FC236}">
                  <a16:creationId xmlns:a16="http://schemas.microsoft.com/office/drawing/2014/main" id="{AC9BE712-BFF3-1627-12C3-58781DBC08BF}"/>
                </a:ext>
              </a:extLst>
            </p:cNvPr>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a:extLst>
                <a:ext uri="{FF2B5EF4-FFF2-40B4-BE49-F238E27FC236}">
                  <a16:creationId xmlns:a16="http://schemas.microsoft.com/office/drawing/2014/main" id="{56916809-76D0-8279-BB5A-BAB8E19C5E2B}"/>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7"/>
              <a:stretch>
                <a:fillRect l="-13922" r="-1392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Freeform 31">
              <a:extLst>
                <a:ext uri="{FF2B5EF4-FFF2-40B4-BE49-F238E27FC236}">
                  <a16:creationId xmlns:a16="http://schemas.microsoft.com/office/drawing/2014/main" id="{B29C9CBC-87B4-43BB-3605-4DB561FD7F1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Freeform 32">
              <a:extLst>
                <a:ext uri="{FF2B5EF4-FFF2-40B4-BE49-F238E27FC236}">
                  <a16:creationId xmlns:a16="http://schemas.microsoft.com/office/drawing/2014/main" id="{21F060D6-610F-549F-A1AA-A22A881BB52F}"/>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3" name="Group 33">
            <a:extLst>
              <a:ext uri="{FF2B5EF4-FFF2-40B4-BE49-F238E27FC236}">
                <a16:creationId xmlns:a16="http://schemas.microsoft.com/office/drawing/2014/main" id="{0EA43A37-809D-0F73-3FC3-084EAD6A3AD8}"/>
              </a:ext>
            </a:extLst>
          </p:cNvPr>
          <p:cNvGrpSpPr/>
          <p:nvPr>
            <p:custDataLst>
              <p:tags r:id="rId10"/>
            </p:custDataLst>
          </p:nvPr>
        </p:nvGrpSpPr>
        <p:grpSpPr>
          <a:xfrm>
            <a:off x="12760675" y="-174981"/>
            <a:ext cx="2859574" cy="11267948"/>
            <a:chOff x="0" y="0"/>
            <a:chExt cx="3812765" cy="15023931"/>
          </a:xfrm>
        </p:grpSpPr>
        <p:sp>
          <p:nvSpPr>
            <p:cNvPr id="34" name="AutoShape 34">
              <a:extLst>
                <a:ext uri="{FF2B5EF4-FFF2-40B4-BE49-F238E27FC236}">
                  <a16:creationId xmlns:a16="http://schemas.microsoft.com/office/drawing/2014/main" id="{0355726E-3D2A-895A-6923-3BF6E3B1931A}"/>
                </a:ext>
              </a:extLst>
            </p:cNvPr>
            <p:cNvSpPr/>
            <p:nvPr/>
          </p:nvSpPr>
          <p:spPr>
            <a:xfrm>
              <a:off x="1714879" y="4011434"/>
              <a:ext cx="1759667" cy="4331008"/>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AutoShape 35">
              <a:extLst>
                <a:ext uri="{FF2B5EF4-FFF2-40B4-BE49-F238E27FC236}">
                  <a16:creationId xmlns:a16="http://schemas.microsoft.com/office/drawing/2014/main" id="{867A3968-4CA0-420A-AFB2-6857548BF16F}"/>
                </a:ext>
              </a:extLst>
            </p:cNvPr>
            <p:cNvSpPr/>
            <p:nvPr/>
          </p:nvSpPr>
          <p:spPr>
            <a:xfrm flipH="1">
              <a:off x="1595925" y="1224722"/>
              <a:ext cx="2036549" cy="3012437"/>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AutoShape 36">
              <a:extLst>
                <a:ext uri="{FF2B5EF4-FFF2-40B4-BE49-F238E27FC236}">
                  <a16:creationId xmlns:a16="http://schemas.microsoft.com/office/drawing/2014/main" id="{00F53ECA-C746-7623-79FD-4AC2F51FF432}"/>
                </a:ext>
              </a:extLst>
            </p:cNvPr>
            <p:cNvSpPr/>
            <p:nvPr/>
          </p:nvSpPr>
          <p:spPr>
            <a:xfrm>
              <a:off x="548584" y="47267"/>
              <a:ext cx="3245566" cy="1278190"/>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AutoShape 37">
              <a:extLst>
                <a:ext uri="{FF2B5EF4-FFF2-40B4-BE49-F238E27FC236}">
                  <a16:creationId xmlns:a16="http://schemas.microsoft.com/office/drawing/2014/main" id="{F27C5323-B06C-A42E-79D3-AED84039F760}"/>
                </a:ext>
              </a:extLst>
            </p:cNvPr>
            <p:cNvSpPr/>
            <p:nvPr/>
          </p:nvSpPr>
          <p:spPr>
            <a:xfrm flipH="1">
              <a:off x="36115" y="8173049"/>
              <a:ext cx="3349100" cy="3385485"/>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utoShape 38">
              <a:extLst>
                <a:ext uri="{FF2B5EF4-FFF2-40B4-BE49-F238E27FC236}">
                  <a16:creationId xmlns:a16="http://schemas.microsoft.com/office/drawing/2014/main" id="{E4F074F9-9F31-8CDD-8B48-7BB469CB95D2}"/>
                </a:ext>
              </a:extLst>
            </p:cNvPr>
            <p:cNvSpPr/>
            <p:nvPr/>
          </p:nvSpPr>
          <p:spPr>
            <a:xfrm>
              <a:off x="188985" y="11413062"/>
              <a:ext cx="2383214" cy="3582733"/>
            </a:xfrm>
            <a:prstGeom prst="line">
              <a:avLst/>
            </a:prstGeom>
            <a:ln w="101600" cap="flat">
              <a:solidFill>
                <a:srgbClr val="DE3A3A"/>
              </a:solidFill>
              <a:prstDash val="solid"/>
              <a:headEnd type="none" w="sm" len="sm"/>
              <a:tailEnd type="oval" w="lg" len="lg"/>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TextBox 39">
            <a:extLst>
              <a:ext uri="{FF2B5EF4-FFF2-40B4-BE49-F238E27FC236}">
                <a16:creationId xmlns:a16="http://schemas.microsoft.com/office/drawing/2014/main" id="{CC20508E-716B-C5A3-23B6-7EB40AB7E985}"/>
              </a:ext>
            </a:extLst>
          </p:cNvPr>
          <p:cNvSpPr txBox="1"/>
          <p:nvPr>
            <p:custDataLst>
              <p:tags r:id="rId11"/>
            </p:custDataLst>
          </p:nvPr>
        </p:nvSpPr>
        <p:spPr>
          <a:xfrm>
            <a:off x="1257368" y="871112"/>
            <a:ext cx="12756370" cy="9493817"/>
          </a:xfrm>
          <a:prstGeom prst="rect">
            <a:avLst/>
          </a:prstGeom>
        </p:spPr>
        <p:txBody>
          <a:bodyPr wrap="square" lIns="0" tIns="0" rIns="0" bIns="0" rtlCol="0" anchor="t">
            <a:spAutoFit/>
          </a:bodyPr>
          <a:lstStyle/>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Bravo, vous avez franchi la ligne d’arrivée de votre trousse </a:t>
            </a: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d’enquête ! </a:t>
            </a:r>
            <a:br>
              <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b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r>
              <a:rPr kumimoji="0" lang="fr-CA" sz="367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rPr>
              <a:t>Quels constats formulez-vous à partir de votre analyse ?</a:t>
            </a: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fr-CA"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a:p>
            <a:pPr marL="0" marR="0" lvl="0" indent="0" algn="l" defTabSz="914400" rtl="0" eaLnBrk="1" fontAlgn="auto" latinLnBrk="0" hangingPunct="1">
              <a:lnSpc>
                <a:spcPts val="6688"/>
              </a:lnSpc>
              <a:spcBef>
                <a:spcPts val="0"/>
              </a:spcBef>
              <a:spcAft>
                <a:spcPts val="0"/>
              </a:spcAft>
              <a:buClrTx/>
              <a:buSzTx/>
              <a:buFontTx/>
              <a:buNone/>
              <a:tabLst/>
              <a:defRPr/>
            </a:pPr>
            <a:endParaRPr kumimoji="0" lang="en-US" sz="7600" b="1" i="0" u="none" strike="noStrike" kern="1200" cap="none" spc="0" normalizeH="0" baseline="0" noProof="0" dirty="0">
              <a:ln>
                <a:noFill/>
              </a:ln>
              <a:solidFill>
                <a:srgbClr val="000000"/>
              </a:solidFill>
              <a:effectLst/>
              <a:uLnTx/>
              <a:uFillTx/>
              <a:latin typeface="Calibri (MS) Bold"/>
              <a:ea typeface="Calibri (MS) Bold"/>
              <a:cs typeface="Calibri (MS) Bold"/>
              <a:sym typeface="Calibri (MS) Bold"/>
            </a:endParaRPr>
          </a:p>
        </p:txBody>
      </p:sp>
      <p:sp>
        <p:nvSpPr>
          <p:cNvPr id="40" name="ZoneTexte 39">
            <a:extLst>
              <a:ext uri="{FF2B5EF4-FFF2-40B4-BE49-F238E27FC236}">
                <a16:creationId xmlns:a16="http://schemas.microsoft.com/office/drawing/2014/main" id="{D0F9F639-D851-5E63-5BC0-81B344F73F37}"/>
              </a:ext>
            </a:extLst>
          </p:cNvPr>
          <p:cNvSpPr txBox="1"/>
          <p:nvPr>
            <p:custDataLst>
              <p:tags r:id="rId12"/>
            </p:custDataLst>
          </p:nvPr>
        </p:nvSpPr>
        <p:spPr>
          <a:xfrm>
            <a:off x="16917874" y="124541"/>
            <a:ext cx="1876654" cy="461665"/>
          </a:xfrm>
          <a:prstGeom prst="rect">
            <a:avLst/>
          </a:prstGeom>
          <a:noFill/>
        </p:spPr>
        <p:txBody>
          <a:bodyPr wrap="square" rtlCol="0">
            <a:spAutoFit/>
          </a:bodyPr>
          <a:lstStyle/>
          <a:p>
            <a:r>
              <a:rPr lang="fr-CA" sz="2400" dirty="0"/>
              <a:t>Mythe 9</a:t>
            </a:r>
          </a:p>
        </p:txBody>
      </p:sp>
    </p:spTree>
    <p:extLst>
      <p:ext uri="{BB962C8B-B14F-4D97-AF65-F5344CB8AC3E}">
        <p14:creationId xmlns:p14="http://schemas.microsoft.com/office/powerpoint/2010/main" val="7766085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00.xml><?xml version="1.0" encoding="utf-8"?>
<p:tagLst xmlns:a="http://schemas.openxmlformats.org/drawingml/2006/main" xmlns:r="http://schemas.openxmlformats.org/officeDocument/2006/relationships" xmlns:p="http://schemas.openxmlformats.org/presentationml/2006/main">
  <p:tag name="NUM" val="8"/>
</p:tagLst>
</file>

<file path=ppt/tags/tag1001.xml><?xml version="1.0" encoding="utf-8"?>
<p:tagLst xmlns:a="http://schemas.openxmlformats.org/drawingml/2006/main" xmlns:r="http://schemas.openxmlformats.org/officeDocument/2006/relationships" xmlns:p="http://schemas.openxmlformats.org/presentationml/2006/main">
  <p:tag name="NUM" val="9"/>
</p:tagLst>
</file>

<file path=ppt/tags/tag1002.xml><?xml version="1.0" encoding="utf-8"?>
<p:tagLst xmlns:a="http://schemas.openxmlformats.org/drawingml/2006/main" xmlns:r="http://schemas.openxmlformats.org/officeDocument/2006/relationships" xmlns:p="http://schemas.openxmlformats.org/presentationml/2006/main">
  <p:tag name="NUM" val="1"/>
</p:tagLst>
</file>

<file path=ppt/tags/tag1003.xml><?xml version="1.0" encoding="utf-8"?>
<p:tagLst xmlns:a="http://schemas.openxmlformats.org/drawingml/2006/main" xmlns:r="http://schemas.openxmlformats.org/officeDocument/2006/relationships" xmlns:p="http://schemas.openxmlformats.org/presentationml/2006/main">
  <p:tag name="NUM" val="2"/>
</p:tagLst>
</file>

<file path=ppt/tags/tag1004.xml><?xml version="1.0" encoding="utf-8"?>
<p:tagLst xmlns:a="http://schemas.openxmlformats.org/drawingml/2006/main" xmlns:r="http://schemas.openxmlformats.org/officeDocument/2006/relationships" xmlns:p="http://schemas.openxmlformats.org/presentationml/2006/main">
  <p:tag name="NUM" val="3"/>
</p:tagLst>
</file>

<file path=ppt/tags/tag1005.xml><?xml version="1.0" encoding="utf-8"?>
<p:tagLst xmlns:a="http://schemas.openxmlformats.org/drawingml/2006/main" xmlns:r="http://schemas.openxmlformats.org/officeDocument/2006/relationships" xmlns:p="http://schemas.openxmlformats.org/presentationml/2006/main">
  <p:tag name="NUM" val="4"/>
</p:tagLst>
</file>

<file path=ppt/tags/tag1006.xml><?xml version="1.0" encoding="utf-8"?>
<p:tagLst xmlns:a="http://schemas.openxmlformats.org/drawingml/2006/main" xmlns:r="http://schemas.openxmlformats.org/officeDocument/2006/relationships" xmlns:p="http://schemas.openxmlformats.org/presentationml/2006/main">
  <p:tag name="NUM" val="5"/>
</p:tagLst>
</file>

<file path=ppt/tags/tag1007.xml><?xml version="1.0" encoding="utf-8"?>
<p:tagLst xmlns:a="http://schemas.openxmlformats.org/drawingml/2006/main" xmlns:r="http://schemas.openxmlformats.org/officeDocument/2006/relationships" xmlns:p="http://schemas.openxmlformats.org/presentationml/2006/main">
  <p:tag name="NUM" val="6"/>
</p:tagLst>
</file>

<file path=ppt/tags/tag1008.xml><?xml version="1.0" encoding="utf-8"?>
<p:tagLst xmlns:a="http://schemas.openxmlformats.org/drawingml/2006/main" xmlns:r="http://schemas.openxmlformats.org/officeDocument/2006/relationships" xmlns:p="http://schemas.openxmlformats.org/presentationml/2006/main">
  <p:tag name="NUM" val="7"/>
</p:tagLst>
</file>

<file path=ppt/tags/tag1009.xml><?xml version="1.0" encoding="utf-8"?>
<p:tagLst xmlns:a="http://schemas.openxmlformats.org/drawingml/2006/main" xmlns:r="http://schemas.openxmlformats.org/officeDocument/2006/relationships" xmlns:p="http://schemas.openxmlformats.org/presentationml/2006/main">
  <p:tag name="NUM" val="8"/>
</p:tagLst>
</file>

<file path=ppt/tags/tag101.xml><?xml version="1.0" encoding="utf-8"?>
<p:tagLst xmlns:a="http://schemas.openxmlformats.org/drawingml/2006/main" xmlns:r="http://schemas.openxmlformats.org/officeDocument/2006/relationships" xmlns:p="http://schemas.openxmlformats.org/presentationml/2006/main">
  <p:tag name="NUM" val="10"/>
</p:tagLst>
</file>

<file path=ppt/tags/tag1010.xml><?xml version="1.0" encoding="utf-8"?>
<p:tagLst xmlns:a="http://schemas.openxmlformats.org/drawingml/2006/main" xmlns:r="http://schemas.openxmlformats.org/officeDocument/2006/relationships" xmlns:p="http://schemas.openxmlformats.org/presentationml/2006/main">
  <p:tag name="NUM" val="1"/>
</p:tagLst>
</file>

<file path=ppt/tags/tag1011.xml><?xml version="1.0" encoding="utf-8"?>
<p:tagLst xmlns:a="http://schemas.openxmlformats.org/drawingml/2006/main" xmlns:r="http://schemas.openxmlformats.org/officeDocument/2006/relationships" xmlns:p="http://schemas.openxmlformats.org/presentationml/2006/main">
  <p:tag name="NUM" val="2"/>
</p:tagLst>
</file>

<file path=ppt/tags/tag1012.xml><?xml version="1.0" encoding="utf-8"?>
<p:tagLst xmlns:a="http://schemas.openxmlformats.org/drawingml/2006/main" xmlns:r="http://schemas.openxmlformats.org/officeDocument/2006/relationships" xmlns:p="http://schemas.openxmlformats.org/presentationml/2006/main">
  <p:tag name="NUM" val="3"/>
</p:tagLst>
</file>

<file path=ppt/tags/tag1013.xml><?xml version="1.0" encoding="utf-8"?>
<p:tagLst xmlns:a="http://schemas.openxmlformats.org/drawingml/2006/main" xmlns:r="http://schemas.openxmlformats.org/officeDocument/2006/relationships" xmlns:p="http://schemas.openxmlformats.org/presentationml/2006/main">
  <p:tag name="NUM" val="4"/>
</p:tagLst>
</file>

<file path=ppt/tags/tag1014.xml><?xml version="1.0" encoding="utf-8"?>
<p:tagLst xmlns:a="http://schemas.openxmlformats.org/drawingml/2006/main" xmlns:r="http://schemas.openxmlformats.org/officeDocument/2006/relationships" xmlns:p="http://schemas.openxmlformats.org/presentationml/2006/main">
  <p:tag name="NUM" val="5"/>
</p:tagLst>
</file>

<file path=ppt/tags/tag1015.xml><?xml version="1.0" encoding="utf-8"?>
<p:tagLst xmlns:a="http://schemas.openxmlformats.org/drawingml/2006/main" xmlns:r="http://schemas.openxmlformats.org/officeDocument/2006/relationships" xmlns:p="http://schemas.openxmlformats.org/presentationml/2006/main">
  <p:tag name="NUM" val="6"/>
</p:tagLst>
</file>

<file path=ppt/tags/tag1016.xml><?xml version="1.0" encoding="utf-8"?>
<p:tagLst xmlns:a="http://schemas.openxmlformats.org/drawingml/2006/main" xmlns:r="http://schemas.openxmlformats.org/officeDocument/2006/relationships" xmlns:p="http://schemas.openxmlformats.org/presentationml/2006/main">
  <p:tag name="NUM" val="7"/>
</p:tagLst>
</file>

<file path=ppt/tags/tag1017.xml><?xml version="1.0" encoding="utf-8"?>
<p:tagLst xmlns:a="http://schemas.openxmlformats.org/drawingml/2006/main" xmlns:r="http://schemas.openxmlformats.org/officeDocument/2006/relationships" xmlns:p="http://schemas.openxmlformats.org/presentationml/2006/main">
  <p:tag name="NUM" val="8"/>
</p:tagLst>
</file>

<file path=ppt/tags/tag1018.xml><?xml version="1.0" encoding="utf-8"?>
<p:tagLst xmlns:a="http://schemas.openxmlformats.org/drawingml/2006/main" xmlns:r="http://schemas.openxmlformats.org/officeDocument/2006/relationships" xmlns:p="http://schemas.openxmlformats.org/presentationml/2006/main">
  <p:tag name="NUM" val="2"/>
</p:tagLst>
</file>

<file path=ppt/tags/tag1019.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1"/>
</p:tagLst>
</file>

<file path=ppt/tags/tag1020.xml><?xml version="1.0" encoding="utf-8"?>
<p:tagLst xmlns:a="http://schemas.openxmlformats.org/drawingml/2006/main" xmlns:r="http://schemas.openxmlformats.org/officeDocument/2006/relationships" xmlns:p="http://schemas.openxmlformats.org/presentationml/2006/main">
  <p:tag name="NUM" val="4"/>
</p:tagLst>
</file>

<file path=ppt/tags/tag1021.xml><?xml version="1.0" encoding="utf-8"?>
<p:tagLst xmlns:a="http://schemas.openxmlformats.org/drawingml/2006/main" xmlns:r="http://schemas.openxmlformats.org/officeDocument/2006/relationships" xmlns:p="http://schemas.openxmlformats.org/presentationml/2006/main">
  <p:tag name="NUM" val="5"/>
</p:tagLst>
</file>

<file path=ppt/tags/tag1022.xml><?xml version="1.0" encoding="utf-8"?>
<p:tagLst xmlns:a="http://schemas.openxmlformats.org/drawingml/2006/main" xmlns:r="http://schemas.openxmlformats.org/officeDocument/2006/relationships" xmlns:p="http://schemas.openxmlformats.org/presentationml/2006/main">
  <p:tag name="NUM" val="6"/>
</p:tagLst>
</file>

<file path=ppt/tags/tag1023.xml><?xml version="1.0" encoding="utf-8"?>
<p:tagLst xmlns:a="http://schemas.openxmlformats.org/drawingml/2006/main" xmlns:r="http://schemas.openxmlformats.org/officeDocument/2006/relationships" xmlns:p="http://schemas.openxmlformats.org/presentationml/2006/main">
  <p:tag name="NUM" val="7"/>
</p:tagLst>
</file>

<file path=ppt/tags/tag1024.xml><?xml version="1.0" encoding="utf-8"?>
<p:tagLst xmlns:a="http://schemas.openxmlformats.org/drawingml/2006/main" xmlns:r="http://schemas.openxmlformats.org/officeDocument/2006/relationships" xmlns:p="http://schemas.openxmlformats.org/presentationml/2006/main">
  <p:tag name="NUM" val="8"/>
</p:tagLst>
</file>

<file path=ppt/tags/tag1025.xml><?xml version="1.0" encoding="utf-8"?>
<p:tagLst xmlns:a="http://schemas.openxmlformats.org/drawingml/2006/main" xmlns:r="http://schemas.openxmlformats.org/officeDocument/2006/relationships" xmlns:p="http://schemas.openxmlformats.org/presentationml/2006/main">
  <p:tag name="NUM" val="9"/>
</p:tagLst>
</file>

<file path=ppt/tags/tag1026.xml><?xml version="1.0" encoding="utf-8"?>
<p:tagLst xmlns:a="http://schemas.openxmlformats.org/drawingml/2006/main" xmlns:r="http://schemas.openxmlformats.org/officeDocument/2006/relationships" xmlns:p="http://schemas.openxmlformats.org/presentationml/2006/main">
  <p:tag name="NUM" val="1"/>
</p:tagLst>
</file>

<file path=ppt/tags/tag1027.xml><?xml version="1.0" encoding="utf-8"?>
<p:tagLst xmlns:a="http://schemas.openxmlformats.org/drawingml/2006/main" xmlns:r="http://schemas.openxmlformats.org/officeDocument/2006/relationships" xmlns:p="http://schemas.openxmlformats.org/presentationml/2006/main">
  <p:tag name="NUM" val="2"/>
</p:tagLst>
</file>

<file path=ppt/tags/tag1028.xml><?xml version="1.0" encoding="utf-8"?>
<p:tagLst xmlns:a="http://schemas.openxmlformats.org/drawingml/2006/main" xmlns:r="http://schemas.openxmlformats.org/officeDocument/2006/relationships" xmlns:p="http://schemas.openxmlformats.org/presentationml/2006/main">
  <p:tag name="NUM" val="3"/>
</p:tagLst>
</file>

<file path=ppt/tags/tag1029.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12"/>
</p:tagLst>
</file>

<file path=ppt/tags/tag1030.xml><?xml version="1.0" encoding="utf-8"?>
<p:tagLst xmlns:a="http://schemas.openxmlformats.org/drawingml/2006/main" xmlns:r="http://schemas.openxmlformats.org/officeDocument/2006/relationships" xmlns:p="http://schemas.openxmlformats.org/presentationml/2006/main">
  <p:tag name="NUM" val="5"/>
</p:tagLst>
</file>

<file path=ppt/tags/tag1031.xml><?xml version="1.0" encoding="utf-8"?>
<p:tagLst xmlns:a="http://schemas.openxmlformats.org/drawingml/2006/main" xmlns:r="http://schemas.openxmlformats.org/officeDocument/2006/relationships" xmlns:p="http://schemas.openxmlformats.org/presentationml/2006/main">
  <p:tag name="NUM" val="6"/>
</p:tagLst>
</file>

<file path=ppt/tags/tag1032.xml><?xml version="1.0" encoding="utf-8"?>
<p:tagLst xmlns:a="http://schemas.openxmlformats.org/drawingml/2006/main" xmlns:r="http://schemas.openxmlformats.org/officeDocument/2006/relationships" xmlns:p="http://schemas.openxmlformats.org/presentationml/2006/main">
  <p:tag name="NUM" val="7"/>
</p:tagLst>
</file>

<file path=ppt/tags/tag1033.xml><?xml version="1.0" encoding="utf-8"?>
<p:tagLst xmlns:a="http://schemas.openxmlformats.org/drawingml/2006/main" xmlns:r="http://schemas.openxmlformats.org/officeDocument/2006/relationships" xmlns:p="http://schemas.openxmlformats.org/presentationml/2006/main">
  <p:tag name="NUM" val="8"/>
</p:tagLst>
</file>

<file path=ppt/tags/tag1034.xml><?xml version="1.0" encoding="utf-8"?>
<p:tagLst xmlns:a="http://schemas.openxmlformats.org/drawingml/2006/main" xmlns:r="http://schemas.openxmlformats.org/officeDocument/2006/relationships" xmlns:p="http://schemas.openxmlformats.org/presentationml/2006/main">
  <p:tag name="NUM" val="9"/>
</p:tagLst>
</file>

<file path=ppt/tags/tag1035.xml><?xml version="1.0" encoding="utf-8"?>
<p:tagLst xmlns:a="http://schemas.openxmlformats.org/drawingml/2006/main" xmlns:r="http://schemas.openxmlformats.org/officeDocument/2006/relationships" xmlns:p="http://schemas.openxmlformats.org/presentationml/2006/main">
  <p:tag name="NUM" val="10"/>
</p:tagLst>
</file>

<file path=ppt/tags/tag1036.xml><?xml version="1.0" encoding="utf-8"?>
<p:tagLst xmlns:a="http://schemas.openxmlformats.org/drawingml/2006/main" xmlns:r="http://schemas.openxmlformats.org/officeDocument/2006/relationships" xmlns:p="http://schemas.openxmlformats.org/presentationml/2006/main">
  <p:tag name="NUM" val="1"/>
</p:tagLst>
</file>

<file path=ppt/tags/tag1037.xml><?xml version="1.0" encoding="utf-8"?>
<p:tagLst xmlns:a="http://schemas.openxmlformats.org/drawingml/2006/main" xmlns:r="http://schemas.openxmlformats.org/officeDocument/2006/relationships" xmlns:p="http://schemas.openxmlformats.org/presentationml/2006/main">
  <p:tag name="NUM" val="2"/>
</p:tagLst>
</file>

<file path=ppt/tags/tag1038.xml><?xml version="1.0" encoding="utf-8"?>
<p:tagLst xmlns:a="http://schemas.openxmlformats.org/drawingml/2006/main" xmlns:r="http://schemas.openxmlformats.org/officeDocument/2006/relationships" xmlns:p="http://schemas.openxmlformats.org/presentationml/2006/main">
  <p:tag name="NUM" val="3"/>
</p:tagLst>
</file>

<file path=ppt/tags/tag1039.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40.xml><?xml version="1.0" encoding="utf-8"?>
<p:tagLst xmlns:a="http://schemas.openxmlformats.org/drawingml/2006/main" xmlns:r="http://schemas.openxmlformats.org/officeDocument/2006/relationships" xmlns:p="http://schemas.openxmlformats.org/presentationml/2006/main">
  <p:tag name="NUM" val="5"/>
</p:tagLst>
</file>

<file path=ppt/tags/tag1041.xml><?xml version="1.0" encoding="utf-8"?>
<p:tagLst xmlns:a="http://schemas.openxmlformats.org/drawingml/2006/main" xmlns:r="http://schemas.openxmlformats.org/officeDocument/2006/relationships" xmlns:p="http://schemas.openxmlformats.org/presentationml/2006/main">
  <p:tag name="NUM" val="6"/>
</p:tagLst>
</file>

<file path=ppt/tags/tag1042.xml><?xml version="1.0" encoding="utf-8"?>
<p:tagLst xmlns:a="http://schemas.openxmlformats.org/drawingml/2006/main" xmlns:r="http://schemas.openxmlformats.org/officeDocument/2006/relationships" xmlns:p="http://schemas.openxmlformats.org/presentationml/2006/main">
  <p:tag name="NUM" val="7"/>
</p:tagLst>
</file>

<file path=ppt/tags/tag1043.xml><?xml version="1.0" encoding="utf-8"?>
<p:tagLst xmlns:a="http://schemas.openxmlformats.org/drawingml/2006/main" xmlns:r="http://schemas.openxmlformats.org/officeDocument/2006/relationships" xmlns:p="http://schemas.openxmlformats.org/presentationml/2006/main">
  <p:tag name="NUM" val="8"/>
</p:tagLst>
</file>

<file path=ppt/tags/tag1044.xml><?xml version="1.0" encoding="utf-8"?>
<p:tagLst xmlns:a="http://schemas.openxmlformats.org/drawingml/2006/main" xmlns:r="http://schemas.openxmlformats.org/officeDocument/2006/relationships" xmlns:p="http://schemas.openxmlformats.org/presentationml/2006/main">
  <p:tag name="NUM" val="1"/>
</p:tagLst>
</file>

<file path=ppt/tags/tag1045.xml><?xml version="1.0" encoding="utf-8"?>
<p:tagLst xmlns:a="http://schemas.openxmlformats.org/drawingml/2006/main" xmlns:r="http://schemas.openxmlformats.org/officeDocument/2006/relationships" xmlns:p="http://schemas.openxmlformats.org/presentationml/2006/main">
  <p:tag name="NUM" val="2"/>
</p:tagLst>
</file>

<file path=ppt/tags/tag1046.xml><?xml version="1.0" encoding="utf-8"?>
<p:tagLst xmlns:a="http://schemas.openxmlformats.org/drawingml/2006/main" xmlns:r="http://schemas.openxmlformats.org/officeDocument/2006/relationships" xmlns:p="http://schemas.openxmlformats.org/presentationml/2006/main">
  <p:tag name="NUM" val="3"/>
</p:tagLst>
</file>

<file path=ppt/tags/tag1047.xml><?xml version="1.0" encoding="utf-8"?>
<p:tagLst xmlns:a="http://schemas.openxmlformats.org/drawingml/2006/main" xmlns:r="http://schemas.openxmlformats.org/officeDocument/2006/relationships" xmlns:p="http://schemas.openxmlformats.org/presentationml/2006/main">
  <p:tag name="NUM" val="4"/>
</p:tagLst>
</file>

<file path=ppt/tags/tag1048.xml><?xml version="1.0" encoding="utf-8"?>
<p:tagLst xmlns:a="http://schemas.openxmlformats.org/drawingml/2006/main" xmlns:r="http://schemas.openxmlformats.org/officeDocument/2006/relationships" xmlns:p="http://schemas.openxmlformats.org/presentationml/2006/main">
  <p:tag name="NUM" val="5"/>
</p:tagLst>
</file>

<file path=ppt/tags/tag1049.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50.xml><?xml version="1.0" encoding="utf-8"?>
<p:tagLst xmlns:a="http://schemas.openxmlformats.org/drawingml/2006/main" xmlns:r="http://schemas.openxmlformats.org/officeDocument/2006/relationships" xmlns:p="http://schemas.openxmlformats.org/presentationml/2006/main">
  <p:tag name="NUM" val="7"/>
</p:tagLst>
</file>

<file path=ppt/tags/tag1051.xml><?xml version="1.0" encoding="utf-8"?>
<p:tagLst xmlns:a="http://schemas.openxmlformats.org/drawingml/2006/main" xmlns:r="http://schemas.openxmlformats.org/officeDocument/2006/relationships" xmlns:p="http://schemas.openxmlformats.org/presentationml/2006/main">
  <p:tag name="NUM" val="8"/>
</p:tagLst>
</file>

<file path=ppt/tags/tag1052.xml><?xml version="1.0" encoding="utf-8"?>
<p:tagLst xmlns:a="http://schemas.openxmlformats.org/drawingml/2006/main" xmlns:r="http://schemas.openxmlformats.org/officeDocument/2006/relationships" xmlns:p="http://schemas.openxmlformats.org/presentationml/2006/main">
  <p:tag name="NUM" val="9"/>
</p:tagLst>
</file>

<file path=ppt/tags/tag1053.xml><?xml version="1.0" encoding="utf-8"?>
<p:tagLst xmlns:a="http://schemas.openxmlformats.org/drawingml/2006/main" xmlns:r="http://schemas.openxmlformats.org/officeDocument/2006/relationships" xmlns:p="http://schemas.openxmlformats.org/presentationml/2006/main">
  <p:tag name="NUM" val="10"/>
</p:tagLst>
</file>

<file path=ppt/tags/tag1054.xml><?xml version="1.0" encoding="utf-8"?>
<p:tagLst xmlns:a="http://schemas.openxmlformats.org/drawingml/2006/main" xmlns:r="http://schemas.openxmlformats.org/officeDocument/2006/relationships" xmlns:p="http://schemas.openxmlformats.org/presentationml/2006/main">
  <p:tag name="NUM" val="11"/>
</p:tagLst>
</file>

<file path=ppt/tags/tag1055.xml><?xml version="1.0" encoding="utf-8"?>
<p:tagLst xmlns:a="http://schemas.openxmlformats.org/drawingml/2006/main" xmlns:r="http://schemas.openxmlformats.org/officeDocument/2006/relationships" xmlns:p="http://schemas.openxmlformats.org/presentationml/2006/main">
  <p:tag name="NUM" val="12"/>
</p:tagLst>
</file>

<file path=ppt/tags/tag1056.xml><?xml version="1.0" encoding="utf-8"?>
<p:tagLst xmlns:a="http://schemas.openxmlformats.org/drawingml/2006/main" xmlns:r="http://schemas.openxmlformats.org/officeDocument/2006/relationships" xmlns:p="http://schemas.openxmlformats.org/presentationml/2006/main">
  <p:tag name="NUM" val="1"/>
</p:tagLst>
</file>

<file path=ppt/tags/tag1057.xml><?xml version="1.0" encoding="utf-8"?>
<p:tagLst xmlns:a="http://schemas.openxmlformats.org/drawingml/2006/main" xmlns:r="http://schemas.openxmlformats.org/officeDocument/2006/relationships" xmlns:p="http://schemas.openxmlformats.org/presentationml/2006/main">
  <p:tag name="NUM" val="2"/>
</p:tagLst>
</file>

<file path=ppt/tags/tag1058.xml><?xml version="1.0" encoding="utf-8"?>
<p:tagLst xmlns:a="http://schemas.openxmlformats.org/drawingml/2006/main" xmlns:r="http://schemas.openxmlformats.org/officeDocument/2006/relationships" xmlns:p="http://schemas.openxmlformats.org/presentationml/2006/main">
  <p:tag name="NUM" val="3"/>
</p:tagLst>
</file>

<file path=ppt/tags/tag1059.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60.xml><?xml version="1.0" encoding="utf-8"?>
<p:tagLst xmlns:a="http://schemas.openxmlformats.org/drawingml/2006/main" xmlns:r="http://schemas.openxmlformats.org/officeDocument/2006/relationships" xmlns:p="http://schemas.openxmlformats.org/presentationml/2006/main">
  <p:tag name="NUM" val="5"/>
</p:tagLst>
</file>

<file path=ppt/tags/tag1061.xml><?xml version="1.0" encoding="utf-8"?>
<p:tagLst xmlns:a="http://schemas.openxmlformats.org/drawingml/2006/main" xmlns:r="http://schemas.openxmlformats.org/officeDocument/2006/relationships" xmlns:p="http://schemas.openxmlformats.org/presentationml/2006/main">
  <p:tag name="NUM" val="6"/>
</p:tagLst>
</file>

<file path=ppt/tags/tag1062.xml><?xml version="1.0" encoding="utf-8"?>
<p:tagLst xmlns:a="http://schemas.openxmlformats.org/drawingml/2006/main" xmlns:r="http://schemas.openxmlformats.org/officeDocument/2006/relationships" xmlns:p="http://schemas.openxmlformats.org/presentationml/2006/main">
  <p:tag name="NUM" val="7"/>
</p:tagLst>
</file>

<file path=ppt/tags/tag1063.xml><?xml version="1.0" encoding="utf-8"?>
<p:tagLst xmlns:a="http://schemas.openxmlformats.org/drawingml/2006/main" xmlns:r="http://schemas.openxmlformats.org/officeDocument/2006/relationships" xmlns:p="http://schemas.openxmlformats.org/presentationml/2006/main">
  <p:tag name="NUM" val="8"/>
</p:tagLst>
</file>

<file path=ppt/tags/tag1064.xml><?xml version="1.0" encoding="utf-8"?>
<p:tagLst xmlns:a="http://schemas.openxmlformats.org/drawingml/2006/main" xmlns:r="http://schemas.openxmlformats.org/officeDocument/2006/relationships" xmlns:p="http://schemas.openxmlformats.org/presentationml/2006/main">
  <p:tag name="NUM" val="9"/>
</p:tagLst>
</file>

<file path=ppt/tags/tag1065.xml><?xml version="1.0" encoding="utf-8"?>
<p:tagLst xmlns:a="http://schemas.openxmlformats.org/drawingml/2006/main" xmlns:r="http://schemas.openxmlformats.org/officeDocument/2006/relationships" xmlns:p="http://schemas.openxmlformats.org/presentationml/2006/main">
  <p:tag name="NUM" val="10"/>
</p:tagLst>
</file>

<file path=ppt/tags/tag1066.xml><?xml version="1.0" encoding="utf-8"?>
<p:tagLst xmlns:a="http://schemas.openxmlformats.org/drawingml/2006/main" xmlns:r="http://schemas.openxmlformats.org/officeDocument/2006/relationships" xmlns:p="http://schemas.openxmlformats.org/presentationml/2006/main">
  <p:tag name="NUM" val="11"/>
</p:tagLst>
</file>

<file path=ppt/tags/tag1067.xml><?xml version="1.0" encoding="utf-8"?>
<p:tagLst xmlns:a="http://schemas.openxmlformats.org/drawingml/2006/main" xmlns:r="http://schemas.openxmlformats.org/officeDocument/2006/relationships" xmlns:p="http://schemas.openxmlformats.org/presentationml/2006/main">
  <p:tag name="NUM" val="12"/>
</p:tagLst>
</file>

<file path=ppt/tags/tag1068.xml><?xml version="1.0" encoding="utf-8"?>
<p:tagLst xmlns:a="http://schemas.openxmlformats.org/drawingml/2006/main" xmlns:r="http://schemas.openxmlformats.org/officeDocument/2006/relationships" xmlns:p="http://schemas.openxmlformats.org/presentationml/2006/main">
  <p:tag name="NUM" val="1"/>
</p:tagLst>
</file>

<file path=ppt/tags/tag1069.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70.xml><?xml version="1.0" encoding="utf-8"?>
<p:tagLst xmlns:a="http://schemas.openxmlformats.org/drawingml/2006/main" xmlns:r="http://schemas.openxmlformats.org/officeDocument/2006/relationships" xmlns:p="http://schemas.openxmlformats.org/presentationml/2006/main">
  <p:tag name="NUM" val="3"/>
</p:tagLst>
</file>

<file path=ppt/tags/tag1071.xml><?xml version="1.0" encoding="utf-8"?>
<p:tagLst xmlns:a="http://schemas.openxmlformats.org/drawingml/2006/main" xmlns:r="http://schemas.openxmlformats.org/officeDocument/2006/relationships" xmlns:p="http://schemas.openxmlformats.org/presentationml/2006/main">
  <p:tag name="NUM" val="4"/>
</p:tagLst>
</file>

<file path=ppt/tags/tag1072.xml><?xml version="1.0" encoding="utf-8"?>
<p:tagLst xmlns:a="http://schemas.openxmlformats.org/drawingml/2006/main" xmlns:r="http://schemas.openxmlformats.org/officeDocument/2006/relationships" xmlns:p="http://schemas.openxmlformats.org/presentationml/2006/main">
  <p:tag name="NUM" val="5"/>
</p:tagLst>
</file>

<file path=ppt/tags/tag1073.xml><?xml version="1.0" encoding="utf-8"?>
<p:tagLst xmlns:a="http://schemas.openxmlformats.org/drawingml/2006/main" xmlns:r="http://schemas.openxmlformats.org/officeDocument/2006/relationships" xmlns:p="http://schemas.openxmlformats.org/presentationml/2006/main">
  <p:tag name="NUM" val="6"/>
</p:tagLst>
</file>

<file path=ppt/tags/tag1074.xml><?xml version="1.0" encoding="utf-8"?>
<p:tagLst xmlns:a="http://schemas.openxmlformats.org/drawingml/2006/main" xmlns:r="http://schemas.openxmlformats.org/officeDocument/2006/relationships" xmlns:p="http://schemas.openxmlformats.org/presentationml/2006/main">
  <p:tag name="NUM" val="7"/>
</p:tagLst>
</file>

<file path=ppt/tags/tag1075.xml><?xml version="1.0" encoding="utf-8"?>
<p:tagLst xmlns:a="http://schemas.openxmlformats.org/drawingml/2006/main" xmlns:r="http://schemas.openxmlformats.org/officeDocument/2006/relationships" xmlns:p="http://schemas.openxmlformats.org/presentationml/2006/main">
  <p:tag name="NUM" val="8"/>
</p:tagLst>
</file>

<file path=ppt/tags/tag1076.xml><?xml version="1.0" encoding="utf-8"?>
<p:tagLst xmlns:a="http://schemas.openxmlformats.org/drawingml/2006/main" xmlns:r="http://schemas.openxmlformats.org/officeDocument/2006/relationships" xmlns:p="http://schemas.openxmlformats.org/presentationml/2006/main">
  <p:tag name="NUM" val="1"/>
</p:tagLst>
</file>

<file path=ppt/tags/tag1077.xml><?xml version="1.0" encoding="utf-8"?>
<p:tagLst xmlns:a="http://schemas.openxmlformats.org/drawingml/2006/main" xmlns:r="http://schemas.openxmlformats.org/officeDocument/2006/relationships" xmlns:p="http://schemas.openxmlformats.org/presentationml/2006/main">
  <p:tag name="NUM" val="2"/>
</p:tagLst>
</file>

<file path=ppt/tags/tag1078.xml><?xml version="1.0" encoding="utf-8"?>
<p:tagLst xmlns:a="http://schemas.openxmlformats.org/drawingml/2006/main" xmlns:r="http://schemas.openxmlformats.org/officeDocument/2006/relationships" xmlns:p="http://schemas.openxmlformats.org/presentationml/2006/main">
  <p:tag name="NUM" val="3"/>
</p:tagLst>
</file>

<file path=ppt/tags/tag1079.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80.xml><?xml version="1.0" encoding="utf-8"?>
<p:tagLst xmlns:a="http://schemas.openxmlformats.org/drawingml/2006/main" xmlns:r="http://schemas.openxmlformats.org/officeDocument/2006/relationships" xmlns:p="http://schemas.openxmlformats.org/presentationml/2006/main">
  <p:tag name="NUM" val="5"/>
</p:tagLst>
</file>

<file path=ppt/tags/tag1081.xml><?xml version="1.0" encoding="utf-8"?>
<p:tagLst xmlns:a="http://schemas.openxmlformats.org/drawingml/2006/main" xmlns:r="http://schemas.openxmlformats.org/officeDocument/2006/relationships" xmlns:p="http://schemas.openxmlformats.org/presentationml/2006/main">
  <p:tag name="NUM" val="6"/>
</p:tagLst>
</file>

<file path=ppt/tags/tag1082.xml><?xml version="1.0" encoding="utf-8"?>
<p:tagLst xmlns:a="http://schemas.openxmlformats.org/drawingml/2006/main" xmlns:r="http://schemas.openxmlformats.org/officeDocument/2006/relationships" xmlns:p="http://schemas.openxmlformats.org/presentationml/2006/main">
  <p:tag name="NUM" val="7"/>
</p:tagLst>
</file>

<file path=ppt/tags/tag1083.xml><?xml version="1.0" encoding="utf-8"?>
<p:tagLst xmlns:a="http://schemas.openxmlformats.org/drawingml/2006/main" xmlns:r="http://schemas.openxmlformats.org/officeDocument/2006/relationships" xmlns:p="http://schemas.openxmlformats.org/presentationml/2006/main">
  <p:tag name="NUM" val="8"/>
</p:tagLst>
</file>

<file path=ppt/tags/tag1084.xml><?xml version="1.0" encoding="utf-8"?>
<p:tagLst xmlns:a="http://schemas.openxmlformats.org/drawingml/2006/main" xmlns:r="http://schemas.openxmlformats.org/officeDocument/2006/relationships" xmlns:p="http://schemas.openxmlformats.org/presentationml/2006/main">
  <p:tag name="NUM" val="9"/>
</p:tagLst>
</file>

<file path=ppt/tags/tag1085.xml><?xml version="1.0" encoding="utf-8"?>
<p:tagLst xmlns:a="http://schemas.openxmlformats.org/drawingml/2006/main" xmlns:r="http://schemas.openxmlformats.org/officeDocument/2006/relationships" xmlns:p="http://schemas.openxmlformats.org/presentationml/2006/main">
  <p:tag name="NUM" val="10"/>
</p:tagLst>
</file>

<file path=ppt/tags/tag1086.xml><?xml version="1.0" encoding="utf-8"?>
<p:tagLst xmlns:a="http://schemas.openxmlformats.org/drawingml/2006/main" xmlns:r="http://schemas.openxmlformats.org/officeDocument/2006/relationships" xmlns:p="http://schemas.openxmlformats.org/presentationml/2006/main">
  <p:tag name="NUM" val="1"/>
</p:tagLst>
</file>

<file path=ppt/tags/tag1087.xml><?xml version="1.0" encoding="utf-8"?>
<p:tagLst xmlns:a="http://schemas.openxmlformats.org/drawingml/2006/main" xmlns:r="http://schemas.openxmlformats.org/officeDocument/2006/relationships" xmlns:p="http://schemas.openxmlformats.org/presentationml/2006/main">
  <p:tag name="NUM" val="2"/>
</p:tagLst>
</file>

<file path=ppt/tags/tag1088.xml><?xml version="1.0" encoding="utf-8"?>
<p:tagLst xmlns:a="http://schemas.openxmlformats.org/drawingml/2006/main" xmlns:r="http://schemas.openxmlformats.org/officeDocument/2006/relationships" xmlns:p="http://schemas.openxmlformats.org/presentationml/2006/main">
  <p:tag name="NUM" val="3"/>
</p:tagLst>
</file>

<file path=ppt/tags/tag1089.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090.xml><?xml version="1.0" encoding="utf-8"?>
<p:tagLst xmlns:a="http://schemas.openxmlformats.org/drawingml/2006/main" xmlns:r="http://schemas.openxmlformats.org/officeDocument/2006/relationships" xmlns:p="http://schemas.openxmlformats.org/presentationml/2006/main">
  <p:tag name="NUM" val="5"/>
</p:tagLst>
</file>

<file path=ppt/tags/tag1091.xml><?xml version="1.0" encoding="utf-8"?>
<p:tagLst xmlns:a="http://schemas.openxmlformats.org/drawingml/2006/main" xmlns:r="http://schemas.openxmlformats.org/officeDocument/2006/relationships" xmlns:p="http://schemas.openxmlformats.org/presentationml/2006/main">
  <p:tag name="NUM" val="6"/>
</p:tagLst>
</file>

<file path=ppt/tags/tag1092.xml><?xml version="1.0" encoding="utf-8"?>
<p:tagLst xmlns:a="http://schemas.openxmlformats.org/drawingml/2006/main" xmlns:r="http://schemas.openxmlformats.org/officeDocument/2006/relationships" xmlns:p="http://schemas.openxmlformats.org/presentationml/2006/main">
  <p:tag name="NUM" val="7"/>
</p:tagLst>
</file>

<file path=ppt/tags/tag1093.xml><?xml version="1.0" encoding="utf-8"?>
<p:tagLst xmlns:a="http://schemas.openxmlformats.org/drawingml/2006/main" xmlns:r="http://schemas.openxmlformats.org/officeDocument/2006/relationships" xmlns:p="http://schemas.openxmlformats.org/presentationml/2006/main">
  <p:tag name="NUM" val="8"/>
</p:tagLst>
</file>

<file path=ppt/tags/tag1094.xml><?xml version="1.0" encoding="utf-8"?>
<p:tagLst xmlns:a="http://schemas.openxmlformats.org/drawingml/2006/main" xmlns:r="http://schemas.openxmlformats.org/officeDocument/2006/relationships" xmlns:p="http://schemas.openxmlformats.org/presentationml/2006/main">
  <p:tag name="NUM" val="1"/>
</p:tagLst>
</file>

<file path=ppt/tags/tag1095.xml><?xml version="1.0" encoding="utf-8"?>
<p:tagLst xmlns:a="http://schemas.openxmlformats.org/drawingml/2006/main" xmlns:r="http://schemas.openxmlformats.org/officeDocument/2006/relationships" xmlns:p="http://schemas.openxmlformats.org/presentationml/2006/main">
  <p:tag name="NUM" val="2"/>
</p:tagLst>
</file>

<file path=ppt/tags/tag1096.xml><?xml version="1.0" encoding="utf-8"?>
<p:tagLst xmlns:a="http://schemas.openxmlformats.org/drawingml/2006/main" xmlns:r="http://schemas.openxmlformats.org/officeDocument/2006/relationships" xmlns:p="http://schemas.openxmlformats.org/presentationml/2006/main">
  <p:tag name="NUM" val="3"/>
</p:tagLst>
</file>

<file path=ppt/tags/tag1097.xml><?xml version="1.0" encoding="utf-8"?>
<p:tagLst xmlns:a="http://schemas.openxmlformats.org/drawingml/2006/main" xmlns:r="http://schemas.openxmlformats.org/officeDocument/2006/relationships" xmlns:p="http://schemas.openxmlformats.org/presentationml/2006/main">
  <p:tag name="NUM" val="4"/>
</p:tagLst>
</file>

<file path=ppt/tags/tag1098.xml><?xml version="1.0" encoding="utf-8"?>
<p:tagLst xmlns:a="http://schemas.openxmlformats.org/drawingml/2006/main" xmlns:r="http://schemas.openxmlformats.org/officeDocument/2006/relationships" xmlns:p="http://schemas.openxmlformats.org/presentationml/2006/main">
  <p:tag name="NUM" val="5"/>
</p:tagLst>
</file>

<file path=ppt/tags/tag109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00.xml><?xml version="1.0" encoding="utf-8"?>
<p:tagLst xmlns:a="http://schemas.openxmlformats.org/drawingml/2006/main" xmlns:r="http://schemas.openxmlformats.org/officeDocument/2006/relationships" xmlns:p="http://schemas.openxmlformats.org/presentationml/2006/main">
  <p:tag name="NUM" val="7"/>
</p:tagLst>
</file>

<file path=ppt/tags/tag1101.xml><?xml version="1.0" encoding="utf-8"?>
<p:tagLst xmlns:a="http://schemas.openxmlformats.org/drawingml/2006/main" xmlns:r="http://schemas.openxmlformats.org/officeDocument/2006/relationships" xmlns:p="http://schemas.openxmlformats.org/presentationml/2006/main">
  <p:tag name="NUM" val="8"/>
</p:tagLst>
</file>

<file path=ppt/tags/tag1102.xml><?xml version="1.0" encoding="utf-8"?>
<p:tagLst xmlns:a="http://schemas.openxmlformats.org/drawingml/2006/main" xmlns:r="http://schemas.openxmlformats.org/officeDocument/2006/relationships" xmlns:p="http://schemas.openxmlformats.org/presentationml/2006/main">
  <p:tag name="NUM" val="9"/>
</p:tagLst>
</file>

<file path=ppt/tags/tag1103.xml><?xml version="1.0" encoding="utf-8"?>
<p:tagLst xmlns:a="http://schemas.openxmlformats.org/drawingml/2006/main" xmlns:r="http://schemas.openxmlformats.org/officeDocument/2006/relationships" xmlns:p="http://schemas.openxmlformats.org/presentationml/2006/main">
  <p:tag name="NUM" val="10"/>
</p:tagLst>
</file>

<file path=ppt/tags/tag1104.xml><?xml version="1.0" encoding="utf-8"?>
<p:tagLst xmlns:a="http://schemas.openxmlformats.org/drawingml/2006/main" xmlns:r="http://schemas.openxmlformats.org/officeDocument/2006/relationships" xmlns:p="http://schemas.openxmlformats.org/presentationml/2006/main">
  <p:tag name="NUM" val="11"/>
</p:tagLst>
</file>

<file path=ppt/tags/tag1105.xml><?xml version="1.0" encoding="utf-8"?>
<p:tagLst xmlns:a="http://schemas.openxmlformats.org/drawingml/2006/main" xmlns:r="http://schemas.openxmlformats.org/officeDocument/2006/relationships" xmlns:p="http://schemas.openxmlformats.org/presentationml/2006/main">
  <p:tag name="NUM" val="1"/>
</p:tagLst>
</file>

<file path=ppt/tags/tag1106.xml><?xml version="1.0" encoding="utf-8"?>
<p:tagLst xmlns:a="http://schemas.openxmlformats.org/drawingml/2006/main" xmlns:r="http://schemas.openxmlformats.org/officeDocument/2006/relationships" xmlns:p="http://schemas.openxmlformats.org/presentationml/2006/main">
  <p:tag name="NUM" val="2"/>
</p:tagLst>
</file>

<file path=ppt/tags/tag1107.xml><?xml version="1.0" encoding="utf-8"?>
<p:tagLst xmlns:a="http://schemas.openxmlformats.org/drawingml/2006/main" xmlns:r="http://schemas.openxmlformats.org/officeDocument/2006/relationships" xmlns:p="http://schemas.openxmlformats.org/presentationml/2006/main">
  <p:tag name="NUM" val="3"/>
</p:tagLst>
</file>

<file path=ppt/tags/tag1108.xml><?xml version="1.0" encoding="utf-8"?>
<p:tagLst xmlns:a="http://schemas.openxmlformats.org/drawingml/2006/main" xmlns:r="http://schemas.openxmlformats.org/officeDocument/2006/relationships" xmlns:p="http://schemas.openxmlformats.org/presentationml/2006/main">
  <p:tag name="NUM" val="4"/>
</p:tagLst>
</file>

<file path=ppt/tags/tag1109.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8"/>
</p:tagLst>
</file>

<file path=ppt/tags/tag1110.xml><?xml version="1.0" encoding="utf-8"?>
<p:tagLst xmlns:a="http://schemas.openxmlformats.org/drawingml/2006/main" xmlns:r="http://schemas.openxmlformats.org/officeDocument/2006/relationships" xmlns:p="http://schemas.openxmlformats.org/presentationml/2006/main">
  <p:tag name="NUM" val="6"/>
</p:tagLst>
</file>

<file path=ppt/tags/tag1111.xml><?xml version="1.0" encoding="utf-8"?>
<p:tagLst xmlns:a="http://schemas.openxmlformats.org/drawingml/2006/main" xmlns:r="http://schemas.openxmlformats.org/officeDocument/2006/relationships" xmlns:p="http://schemas.openxmlformats.org/presentationml/2006/main">
  <p:tag name="NUM" val="7"/>
</p:tagLst>
</file>

<file path=ppt/tags/tag1112.xml><?xml version="1.0" encoding="utf-8"?>
<p:tagLst xmlns:a="http://schemas.openxmlformats.org/drawingml/2006/main" xmlns:r="http://schemas.openxmlformats.org/officeDocument/2006/relationships" xmlns:p="http://schemas.openxmlformats.org/presentationml/2006/main">
  <p:tag name="NUM" val="8"/>
</p:tagLst>
</file>

<file path=ppt/tags/tag1113.xml><?xml version="1.0" encoding="utf-8"?>
<p:tagLst xmlns:a="http://schemas.openxmlformats.org/drawingml/2006/main" xmlns:r="http://schemas.openxmlformats.org/officeDocument/2006/relationships" xmlns:p="http://schemas.openxmlformats.org/presentationml/2006/main">
  <p:tag name="NUM" val="1"/>
</p:tagLst>
</file>

<file path=ppt/tags/tag1114.xml><?xml version="1.0" encoding="utf-8"?>
<p:tagLst xmlns:a="http://schemas.openxmlformats.org/drawingml/2006/main" xmlns:r="http://schemas.openxmlformats.org/officeDocument/2006/relationships" xmlns:p="http://schemas.openxmlformats.org/presentationml/2006/main">
  <p:tag name="NUM" val="2"/>
</p:tagLst>
</file>

<file path=ppt/tags/tag1115.xml><?xml version="1.0" encoding="utf-8"?>
<p:tagLst xmlns:a="http://schemas.openxmlformats.org/drawingml/2006/main" xmlns:r="http://schemas.openxmlformats.org/officeDocument/2006/relationships" xmlns:p="http://schemas.openxmlformats.org/presentationml/2006/main">
  <p:tag name="NUM" val="3"/>
</p:tagLst>
</file>

<file path=ppt/tags/tag1116.xml><?xml version="1.0" encoding="utf-8"?>
<p:tagLst xmlns:a="http://schemas.openxmlformats.org/drawingml/2006/main" xmlns:r="http://schemas.openxmlformats.org/officeDocument/2006/relationships" xmlns:p="http://schemas.openxmlformats.org/presentationml/2006/main">
  <p:tag name="NUM" val="4"/>
</p:tagLst>
</file>

<file path=ppt/tags/tag1117.xml><?xml version="1.0" encoding="utf-8"?>
<p:tagLst xmlns:a="http://schemas.openxmlformats.org/drawingml/2006/main" xmlns:r="http://schemas.openxmlformats.org/officeDocument/2006/relationships" xmlns:p="http://schemas.openxmlformats.org/presentationml/2006/main">
  <p:tag name="NUM" val="5"/>
</p:tagLst>
</file>

<file path=ppt/tags/tag1118.xml><?xml version="1.0" encoding="utf-8"?>
<p:tagLst xmlns:a="http://schemas.openxmlformats.org/drawingml/2006/main" xmlns:r="http://schemas.openxmlformats.org/officeDocument/2006/relationships" xmlns:p="http://schemas.openxmlformats.org/presentationml/2006/main">
  <p:tag name="NUM" val="6"/>
</p:tagLst>
</file>

<file path=ppt/tags/tag1119.xml><?xml version="1.0" encoding="utf-8"?>
<p:tagLst xmlns:a="http://schemas.openxmlformats.org/drawingml/2006/main" xmlns:r="http://schemas.openxmlformats.org/officeDocument/2006/relationships" xmlns:p="http://schemas.openxmlformats.org/presentationml/2006/main">
  <p:tag name="NUM" val="7"/>
</p:tagLst>
</file>

<file path=ppt/tags/tag112.xml><?xml version="1.0" encoding="utf-8"?>
<p:tagLst xmlns:a="http://schemas.openxmlformats.org/drawingml/2006/main" xmlns:r="http://schemas.openxmlformats.org/officeDocument/2006/relationships" xmlns:p="http://schemas.openxmlformats.org/presentationml/2006/main">
  <p:tag name="NUM" val="9"/>
</p:tagLst>
</file>

<file path=ppt/tags/tag1120.xml><?xml version="1.0" encoding="utf-8"?>
<p:tagLst xmlns:a="http://schemas.openxmlformats.org/drawingml/2006/main" xmlns:r="http://schemas.openxmlformats.org/officeDocument/2006/relationships" xmlns:p="http://schemas.openxmlformats.org/presentationml/2006/main">
  <p:tag name="NUM" val="8"/>
</p:tagLst>
</file>

<file path=ppt/tags/tag1121.xml><?xml version="1.0" encoding="utf-8"?>
<p:tagLst xmlns:a="http://schemas.openxmlformats.org/drawingml/2006/main" xmlns:r="http://schemas.openxmlformats.org/officeDocument/2006/relationships" xmlns:p="http://schemas.openxmlformats.org/presentationml/2006/main">
  <p:tag name="NUM" val="9"/>
</p:tagLst>
</file>

<file path=ppt/tags/tag1122.xml><?xml version="1.0" encoding="utf-8"?>
<p:tagLst xmlns:a="http://schemas.openxmlformats.org/drawingml/2006/main" xmlns:r="http://schemas.openxmlformats.org/officeDocument/2006/relationships" xmlns:p="http://schemas.openxmlformats.org/presentationml/2006/main">
  <p:tag name="NUM" val="10"/>
</p:tagLst>
</file>

<file path=ppt/tags/tag1123.xml><?xml version="1.0" encoding="utf-8"?>
<p:tagLst xmlns:a="http://schemas.openxmlformats.org/drawingml/2006/main" xmlns:r="http://schemas.openxmlformats.org/officeDocument/2006/relationships" xmlns:p="http://schemas.openxmlformats.org/presentationml/2006/main">
  <p:tag name="NUM" val="1"/>
</p:tagLst>
</file>

<file path=ppt/tags/tag1124.xml><?xml version="1.0" encoding="utf-8"?>
<p:tagLst xmlns:a="http://schemas.openxmlformats.org/drawingml/2006/main" xmlns:r="http://schemas.openxmlformats.org/officeDocument/2006/relationships" xmlns:p="http://schemas.openxmlformats.org/presentationml/2006/main">
  <p:tag name="NUM" val="2"/>
</p:tagLst>
</file>

<file path=ppt/tags/tag1125.xml><?xml version="1.0" encoding="utf-8"?>
<p:tagLst xmlns:a="http://schemas.openxmlformats.org/drawingml/2006/main" xmlns:r="http://schemas.openxmlformats.org/officeDocument/2006/relationships" xmlns:p="http://schemas.openxmlformats.org/presentationml/2006/main">
  <p:tag name="NUM" val="3"/>
</p:tagLst>
</file>

<file path=ppt/tags/tag1126.xml><?xml version="1.0" encoding="utf-8"?>
<p:tagLst xmlns:a="http://schemas.openxmlformats.org/drawingml/2006/main" xmlns:r="http://schemas.openxmlformats.org/officeDocument/2006/relationships" xmlns:p="http://schemas.openxmlformats.org/presentationml/2006/main">
  <p:tag name="NUM" val="4"/>
</p:tagLst>
</file>

<file path=ppt/tags/tag1127.xml><?xml version="1.0" encoding="utf-8"?>
<p:tagLst xmlns:a="http://schemas.openxmlformats.org/drawingml/2006/main" xmlns:r="http://schemas.openxmlformats.org/officeDocument/2006/relationships" xmlns:p="http://schemas.openxmlformats.org/presentationml/2006/main">
  <p:tag name="NUM" val="5"/>
</p:tagLst>
</file>

<file path=ppt/tags/tag1128.xml><?xml version="1.0" encoding="utf-8"?>
<p:tagLst xmlns:a="http://schemas.openxmlformats.org/drawingml/2006/main" xmlns:r="http://schemas.openxmlformats.org/officeDocument/2006/relationships" xmlns:p="http://schemas.openxmlformats.org/presentationml/2006/main">
  <p:tag name="NUM" val="6"/>
</p:tagLst>
</file>

<file path=ppt/tags/tag1129.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130.xml><?xml version="1.0" encoding="utf-8"?>
<p:tagLst xmlns:a="http://schemas.openxmlformats.org/drawingml/2006/main" xmlns:r="http://schemas.openxmlformats.org/officeDocument/2006/relationships" xmlns:p="http://schemas.openxmlformats.org/presentationml/2006/main">
  <p:tag name="NUM" val="8"/>
</p:tagLst>
</file>

<file path=ppt/tags/tag1131.xml><?xml version="1.0" encoding="utf-8"?>
<p:tagLst xmlns:a="http://schemas.openxmlformats.org/drawingml/2006/main" xmlns:r="http://schemas.openxmlformats.org/officeDocument/2006/relationships" xmlns:p="http://schemas.openxmlformats.org/presentationml/2006/main">
  <p:tag name="NUM" val="1"/>
</p:tagLst>
</file>

<file path=ppt/tags/tag1132.xml><?xml version="1.0" encoding="utf-8"?>
<p:tagLst xmlns:a="http://schemas.openxmlformats.org/drawingml/2006/main" xmlns:r="http://schemas.openxmlformats.org/officeDocument/2006/relationships" xmlns:p="http://schemas.openxmlformats.org/presentationml/2006/main">
  <p:tag name="NUM" val="2"/>
</p:tagLst>
</file>

<file path=ppt/tags/tag1133.xml><?xml version="1.0" encoding="utf-8"?>
<p:tagLst xmlns:a="http://schemas.openxmlformats.org/drawingml/2006/main" xmlns:r="http://schemas.openxmlformats.org/officeDocument/2006/relationships" xmlns:p="http://schemas.openxmlformats.org/presentationml/2006/main">
  <p:tag name="NUM" val="3"/>
</p:tagLst>
</file>

<file path=ppt/tags/tag1134.xml><?xml version="1.0" encoding="utf-8"?>
<p:tagLst xmlns:a="http://schemas.openxmlformats.org/drawingml/2006/main" xmlns:r="http://schemas.openxmlformats.org/officeDocument/2006/relationships" xmlns:p="http://schemas.openxmlformats.org/presentationml/2006/main">
  <p:tag name="NUM" val="4"/>
</p:tagLst>
</file>

<file path=ppt/tags/tag1135.xml><?xml version="1.0" encoding="utf-8"?>
<p:tagLst xmlns:a="http://schemas.openxmlformats.org/drawingml/2006/main" xmlns:r="http://schemas.openxmlformats.org/officeDocument/2006/relationships" xmlns:p="http://schemas.openxmlformats.org/presentationml/2006/main">
  <p:tag name="NUM" val="5"/>
</p:tagLst>
</file>

<file path=ppt/tags/tag1136.xml><?xml version="1.0" encoding="utf-8"?>
<p:tagLst xmlns:a="http://schemas.openxmlformats.org/drawingml/2006/main" xmlns:r="http://schemas.openxmlformats.org/officeDocument/2006/relationships" xmlns:p="http://schemas.openxmlformats.org/presentationml/2006/main">
  <p:tag name="NUM" val="6"/>
</p:tagLst>
</file>

<file path=ppt/tags/tag1137.xml><?xml version="1.0" encoding="utf-8"?>
<p:tagLst xmlns:a="http://schemas.openxmlformats.org/drawingml/2006/main" xmlns:r="http://schemas.openxmlformats.org/officeDocument/2006/relationships" xmlns:p="http://schemas.openxmlformats.org/presentationml/2006/main">
  <p:tag name="NUM" val="7"/>
</p:tagLst>
</file>

<file path=ppt/tags/tag1138.xml><?xml version="1.0" encoding="utf-8"?>
<p:tagLst xmlns:a="http://schemas.openxmlformats.org/drawingml/2006/main" xmlns:r="http://schemas.openxmlformats.org/officeDocument/2006/relationships" xmlns:p="http://schemas.openxmlformats.org/presentationml/2006/main">
  <p:tag name="NUM" val="8"/>
</p:tagLst>
</file>

<file path=ppt/tags/tag1139.xml><?xml version="1.0" encoding="utf-8"?>
<p:tagLst xmlns:a="http://schemas.openxmlformats.org/drawingml/2006/main" xmlns:r="http://schemas.openxmlformats.org/officeDocument/2006/relationships" xmlns:p="http://schemas.openxmlformats.org/presentationml/2006/main">
  <p:tag name="NUM" val="9"/>
</p:tagLst>
</file>

<file path=ppt/tags/tag114.xml><?xml version="1.0" encoding="utf-8"?>
<p:tagLst xmlns:a="http://schemas.openxmlformats.org/drawingml/2006/main" xmlns:r="http://schemas.openxmlformats.org/officeDocument/2006/relationships" xmlns:p="http://schemas.openxmlformats.org/presentationml/2006/main">
  <p:tag name="NUM" val="11"/>
</p:tagLst>
</file>

<file path=ppt/tags/tag1140.xml><?xml version="1.0" encoding="utf-8"?>
<p:tagLst xmlns:a="http://schemas.openxmlformats.org/drawingml/2006/main" xmlns:r="http://schemas.openxmlformats.org/officeDocument/2006/relationships" xmlns:p="http://schemas.openxmlformats.org/presentationml/2006/main">
  <p:tag name="NUM" val="10"/>
</p:tagLst>
</file>

<file path=ppt/tags/tag1141.xml><?xml version="1.0" encoding="utf-8"?>
<p:tagLst xmlns:a="http://schemas.openxmlformats.org/drawingml/2006/main" xmlns:r="http://schemas.openxmlformats.org/officeDocument/2006/relationships" xmlns:p="http://schemas.openxmlformats.org/presentationml/2006/main">
  <p:tag name="NUM" val="1"/>
</p:tagLst>
</file>

<file path=ppt/tags/tag1142.xml><?xml version="1.0" encoding="utf-8"?>
<p:tagLst xmlns:a="http://schemas.openxmlformats.org/drawingml/2006/main" xmlns:r="http://schemas.openxmlformats.org/officeDocument/2006/relationships" xmlns:p="http://schemas.openxmlformats.org/presentationml/2006/main">
  <p:tag name="NUM" val="2"/>
</p:tagLst>
</file>

<file path=ppt/tags/tag1143.xml><?xml version="1.0" encoding="utf-8"?>
<p:tagLst xmlns:a="http://schemas.openxmlformats.org/drawingml/2006/main" xmlns:r="http://schemas.openxmlformats.org/officeDocument/2006/relationships" xmlns:p="http://schemas.openxmlformats.org/presentationml/2006/main">
  <p:tag name="NUM" val="3"/>
</p:tagLst>
</file>

<file path=ppt/tags/tag1144.xml><?xml version="1.0" encoding="utf-8"?>
<p:tagLst xmlns:a="http://schemas.openxmlformats.org/drawingml/2006/main" xmlns:r="http://schemas.openxmlformats.org/officeDocument/2006/relationships" xmlns:p="http://schemas.openxmlformats.org/presentationml/2006/main">
  <p:tag name="NUM" val="4"/>
</p:tagLst>
</file>

<file path=ppt/tags/tag1145.xml><?xml version="1.0" encoding="utf-8"?>
<p:tagLst xmlns:a="http://schemas.openxmlformats.org/drawingml/2006/main" xmlns:r="http://schemas.openxmlformats.org/officeDocument/2006/relationships" xmlns:p="http://schemas.openxmlformats.org/presentationml/2006/main">
  <p:tag name="NUM" val="5"/>
</p:tagLst>
</file>

<file path=ppt/tags/tag1146.xml><?xml version="1.0" encoding="utf-8"?>
<p:tagLst xmlns:a="http://schemas.openxmlformats.org/drawingml/2006/main" xmlns:r="http://schemas.openxmlformats.org/officeDocument/2006/relationships" xmlns:p="http://schemas.openxmlformats.org/presentationml/2006/main">
  <p:tag name="NUM" val="6"/>
</p:tagLst>
</file>

<file path=ppt/tags/tag1147.xml><?xml version="1.0" encoding="utf-8"?>
<p:tagLst xmlns:a="http://schemas.openxmlformats.org/drawingml/2006/main" xmlns:r="http://schemas.openxmlformats.org/officeDocument/2006/relationships" xmlns:p="http://schemas.openxmlformats.org/presentationml/2006/main">
  <p:tag name="NUM" val="7"/>
</p:tagLst>
</file>

<file path=ppt/tags/tag1148.xml><?xml version="1.0" encoding="utf-8"?>
<p:tagLst xmlns:a="http://schemas.openxmlformats.org/drawingml/2006/main" xmlns:r="http://schemas.openxmlformats.org/officeDocument/2006/relationships" xmlns:p="http://schemas.openxmlformats.org/presentationml/2006/main">
  <p:tag name="NUM" val="8"/>
</p:tagLst>
</file>

<file path=ppt/tags/tag1149.xml><?xml version="1.0" encoding="utf-8"?>
<p:tagLst xmlns:a="http://schemas.openxmlformats.org/drawingml/2006/main" xmlns:r="http://schemas.openxmlformats.org/officeDocument/2006/relationships" xmlns:p="http://schemas.openxmlformats.org/presentationml/2006/main">
  <p:tag name="NUM" val="9"/>
</p:tagLst>
</file>

<file path=ppt/tags/tag115.xml><?xml version="1.0" encoding="utf-8"?>
<p:tagLst xmlns:a="http://schemas.openxmlformats.org/drawingml/2006/main" xmlns:r="http://schemas.openxmlformats.org/officeDocument/2006/relationships" xmlns:p="http://schemas.openxmlformats.org/presentationml/2006/main">
  <p:tag name="NUM" val="12"/>
</p:tagLst>
</file>

<file path=ppt/tags/tag1150.xml><?xml version="1.0" encoding="utf-8"?>
<p:tagLst xmlns:a="http://schemas.openxmlformats.org/drawingml/2006/main" xmlns:r="http://schemas.openxmlformats.org/officeDocument/2006/relationships" xmlns:p="http://schemas.openxmlformats.org/presentationml/2006/main">
  <p:tag name="NUM" val="1"/>
</p:tagLst>
</file>

<file path=ppt/tags/tag1151.xml><?xml version="1.0" encoding="utf-8"?>
<p:tagLst xmlns:a="http://schemas.openxmlformats.org/drawingml/2006/main" xmlns:r="http://schemas.openxmlformats.org/officeDocument/2006/relationships" xmlns:p="http://schemas.openxmlformats.org/presentationml/2006/main">
  <p:tag name="NUM" val="2"/>
</p:tagLst>
</file>

<file path=ppt/tags/tag1152.xml><?xml version="1.0" encoding="utf-8"?>
<p:tagLst xmlns:a="http://schemas.openxmlformats.org/drawingml/2006/main" xmlns:r="http://schemas.openxmlformats.org/officeDocument/2006/relationships" xmlns:p="http://schemas.openxmlformats.org/presentationml/2006/main">
  <p:tag name="NUM" val="3"/>
</p:tagLst>
</file>

<file path=ppt/tags/tag1153.xml><?xml version="1.0" encoding="utf-8"?>
<p:tagLst xmlns:a="http://schemas.openxmlformats.org/drawingml/2006/main" xmlns:r="http://schemas.openxmlformats.org/officeDocument/2006/relationships" xmlns:p="http://schemas.openxmlformats.org/presentationml/2006/main">
  <p:tag name="NUM" val="4"/>
</p:tagLst>
</file>

<file path=ppt/tags/tag1154.xml><?xml version="1.0" encoding="utf-8"?>
<p:tagLst xmlns:a="http://schemas.openxmlformats.org/drawingml/2006/main" xmlns:r="http://schemas.openxmlformats.org/officeDocument/2006/relationships" xmlns:p="http://schemas.openxmlformats.org/presentationml/2006/main">
  <p:tag name="NUM" val="5"/>
</p:tagLst>
</file>

<file path=ppt/tags/tag1155.xml><?xml version="1.0" encoding="utf-8"?>
<p:tagLst xmlns:a="http://schemas.openxmlformats.org/drawingml/2006/main" xmlns:r="http://schemas.openxmlformats.org/officeDocument/2006/relationships" xmlns:p="http://schemas.openxmlformats.org/presentationml/2006/main">
  <p:tag name="NUM" val="6"/>
</p:tagLst>
</file>

<file path=ppt/tags/tag1156.xml><?xml version="1.0" encoding="utf-8"?>
<p:tagLst xmlns:a="http://schemas.openxmlformats.org/drawingml/2006/main" xmlns:r="http://schemas.openxmlformats.org/officeDocument/2006/relationships" xmlns:p="http://schemas.openxmlformats.org/presentationml/2006/main">
  <p:tag name="NUM" val="7"/>
</p:tagLst>
</file>

<file path=ppt/tags/tag1157.xml><?xml version="1.0" encoding="utf-8"?>
<p:tagLst xmlns:a="http://schemas.openxmlformats.org/drawingml/2006/main" xmlns:r="http://schemas.openxmlformats.org/officeDocument/2006/relationships" xmlns:p="http://schemas.openxmlformats.org/presentationml/2006/main">
  <p:tag name="NUM" val="8"/>
</p:tagLst>
</file>

<file path=ppt/tags/tag1158.xml><?xml version="1.0" encoding="utf-8"?>
<p:tagLst xmlns:a="http://schemas.openxmlformats.org/drawingml/2006/main" xmlns:r="http://schemas.openxmlformats.org/officeDocument/2006/relationships" xmlns:p="http://schemas.openxmlformats.org/presentationml/2006/main">
  <p:tag name="NUM" val="9"/>
</p:tagLst>
</file>

<file path=ppt/tags/tag1159.xml><?xml version="1.0" encoding="utf-8"?>
<p:tagLst xmlns:a="http://schemas.openxmlformats.org/drawingml/2006/main" xmlns:r="http://schemas.openxmlformats.org/officeDocument/2006/relationships" xmlns:p="http://schemas.openxmlformats.org/presentationml/2006/main">
  <p:tag name="NUM" val="10"/>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60.xml><?xml version="1.0" encoding="utf-8"?>
<p:tagLst xmlns:a="http://schemas.openxmlformats.org/drawingml/2006/main" xmlns:r="http://schemas.openxmlformats.org/officeDocument/2006/relationships" xmlns:p="http://schemas.openxmlformats.org/presentationml/2006/main">
  <p:tag name="NUM" val="11"/>
</p:tagLst>
</file>

<file path=ppt/tags/tag1161.xml><?xml version="1.0" encoding="utf-8"?>
<p:tagLst xmlns:a="http://schemas.openxmlformats.org/drawingml/2006/main" xmlns:r="http://schemas.openxmlformats.org/officeDocument/2006/relationships" xmlns:p="http://schemas.openxmlformats.org/presentationml/2006/main">
  <p:tag name="NUM" val="12"/>
</p:tagLst>
</file>

<file path=ppt/tags/tag1162.xml><?xml version="1.0" encoding="utf-8"?>
<p:tagLst xmlns:a="http://schemas.openxmlformats.org/drawingml/2006/main" xmlns:r="http://schemas.openxmlformats.org/officeDocument/2006/relationships" xmlns:p="http://schemas.openxmlformats.org/presentationml/2006/main">
  <p:tag name="NUM" val="1"/>
</p:tagLst>
</file>

<file path=ppt/tags/tag1163.xml><?xml version="1.0" encoding="utf-8"?>
<p:tagLst xmlns:a="http://schemas.openxmlformats.org/drawingml/2006/main" xmlns:r="http://schemas.openxmlformats.org/officeDocument/2006/relationships" xmlns:p="http://schemas.openxmlformats.org/presentationml/2006/main">
  <p:tag name="NUM" val="2"/>
</p:tagLst>
</file>

<file path=ppt/tags/tag1164.xml><?xml version="1.0" encoding="utf-8"?>
<p:tagLst xmlns:a="http://schemas.openxmlformats.org/drawingml/2006/main" xmlns:r="http://schemas.openxmlformats.org/officeDocument/2006/relationships" xmlns:p="http://schemas.openxmlformats.org/presentationml/2006/main">
  <p:tag name="NUM" val="3"/>
</p:tagLst>
</file>

<file path=ppt/tags/tag1165.xml><?xml version="1.0" encoding="utf-8"?>
<p:tagLst xmlns:a="http://schemas.openxmlformats.org/drawingml/2006/main" xmlns:r="http://schemas.openxmlformats.org/officeDocument/2006/relationships" xmlns:p="http://schemas.openxmlformats.org/presentationml/2006/main">
  <p:tag name="NUM" val="4"/>
</p:tagLst>
</file>

<file path=ppt/tags/tag1166.xml><?xml version="1.0" encoding="utf-8"?>
<p:tagLst xmlns:a="http://schemas.openxmlformats.org/drawingml/2006/main" xmlns:r="http://schemas.openxmlformats.org/officeDocument/2006/relationships" xmlns:p="http://schemas.openxmlformats.org/presentationml/2006/main">
  <p:tag name="NUM" val="5"/>
</p:tagLst>
</file>

<file path=ppt/tags/tag1167.xml><?xml version="1.0" encoding="utf-8"?>
<p:tagLst xmlns:a="http://schemas.openxmlformats.org/drawingml/2006/main" xmlns:r="http://schemas.openxmlformats.org/officeDocument/2006/relationships" xmlns:p="http://schemas.openxmlformats.org/presentationml/2006/main">
  <p:tag name="NUM" val="6"/>
</p:tagLst>
</file>

<file path=ppt/tags/tag1168.xml><?xml version="1.0" encoding="utf-8"?>
<p:tagLst xmlns:a="http://schemas.openxmlformats.org/drawingml/2006/main" xmlns:r="http://schemas.openxmlformats.org/officeDocument/2006/relationships" xmlns:p="http://schemas.openxmlformats.org/presentationml/2006/main">
  <p:tag name="NUM" val="7"/>
</p:tagLst>
</file>

<file path=ppt/tags/tag1169.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70.xml><?xml version="1.0" encoding="utf-8"?>
<p:tagLst xmlns:a="http://schemas.openxmlformats.org/drawingml/2006/main" xmlns:r="http://schemas.openxmlformats.org/officeDocument/2006/relationships" xmlns:p="http://schemas.openxmlformats.org/presentationml/2006/main">
  <p:tag name="NUM" val="9"/>
</p:tagLst>
</file>

<file path=ppt/tags/tag1171.xml><?xml version="1.0" encoding="utf-8"?>
<p:tagLst xmlns:a="http://schemas.openxmlformats.org/drawingml/2006/main" xmlns:r="http://schemas.openxmlformats.org/officeDocument/2006/relationships" xmlns:p="http://schemas.openxmlformats.org/presentationml/2006/main">
  <p:tag name="NUM" val="10"/>
</p:tagLst>
</file>

<file path=ppt/tags/tag1172.xml><?xml version="1.0" encoding="utf-8"?>
<p:tagLst xmlns:a="http://schemas.openxmlformats.org/drawingml/2006/main" xmlns:r="http://schemas.openxmlformats.org/officeDocument/2006/relationships" xmlns:p="http://schemas.openxmlformats.org/presentationml/2006/main">
  <p:tag name="NUM" val="11"/>
</p:tagLst>
</file>

<file path=ppt/tags/tag1173.xml><?xml version="1.0" encoding="utf-8"?>
<p:tagLst xmlns:a="http://schemas.openxmlformats.org/drawingml/2006/main" xmlns:r="http://schemas.openxmlformats.org/officeDocument/2006/relationships" xmlns:p="http://schemas.openxmlformats.org/presentationml/2006/main">
  <p:tag name="NUM" val="12"/>
</p:tagLst>
</file>

<file path=ppt/tags/tag1174.xml><?xml version="1.0" encoding="utf-8"?>
<p:tagLst xmlns:a="http://schemas.openxmlformats.org/drawingml/2006/main" xmlns:r="http://schemas.openxmlformats.org/officeDocument/2006/relationships" xmlns:p="http://schemas.openxmlformats.org/presentationml/2006/main">
  <p:tag name="NUM" val="1"/>
</p:tagLst>
</file>

<file path=ppt/tags/tag1175.xml><?xml version="1.0" encoding="utf-8"?>
<p:tagLst xmlns:a="http://schemas.openxmlformats.org/drawingml/2006/main" xmlns:r="http://schemas.openxmlformats.org/officeDocument/2006/relationships" xmlns:p="http://schemas.openxmlformats.org/presentationml/2006/main">
  <p:tag name="NUM" val="2"/>
</p:tagLst>
</file>

<file path=ppt/tags/tag1176.xml><?xml version="1.0" encoding="utf-8"?>
<p:tagLst xmlns:a="http://schemas.openxmlformats.org/drawingml/2006/main" xmlns:r="http://schemas.openxmlformats.org/officeDocument/2006/relationships" xmlns:p="http://schemas.openxmlformats.org/presentationml/2006/main">
  <p:tag name="NUM" val="3"/>
</p:tagLst>
</file>

<file path=ppt/tags/tag1177.xml><?xml version="1.0" encoding="utf-8"?>
<p:tagLst xmlns:a="http://schemas.openxmlformats.org/drawingml/2006/main" xmlns:r="http://schemas.openxmlformats.org/officeDocument/2006/relationships" xmlns:p="http://schemas.openxmlformats.org/presentationml/2006/main">
  <p:tag name="NUM" val="4"/>
</p:tagLst>
</file>

<file path=ppt/tags/tag1178.xml><?xml version="1.0" encoding="utf-8"?>
<p:tagLst xmlns:a="http://schemas.openxmlformats.org/drawingml/2006/main" xmlns:r="http://schemas.openxmlformats.org/officeDocument/2006/relationships" xmlns:p="http://schemas.openxmlformats.org/presentationml/2006/main">
  <p:tag name="NUM" val="5"/>
</p:tagLst>
</file>

<file path=ppt/tags/tag1179.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80.xml><?xml version="1.0" encoding="utf-8"?>
<p:tagLst xmlns:a="http://schemas.openxmlformats.org/drawingml/2006/main" xmlns:r="http://schemas.openxmlformats.org/officeDocument/2006/relationships" xmlns:p="http://schemas.openxmlformats.org/presentationml/2006/main">
  <p:tag name="NUM" val="7"/>
</p:tagLst>
</file>

<file path=ppt/tags/tag1181.xml><?xml version="1.0" encoding="utf-8"?>
<p:tagLst xmlns:a="http://schemas.openxmlformats.org/drawingml/2006/main" xmlns:r="http://schemas.openxmlformats.org/officeDocument/2006/relationships" xmlns:p="http://schemas.openxmlformats.org/presentationml/2006/main">
  <p:tag name="NUM" val="8"/>
</p:tagLst>
</file>

<file path=ppt/tags/tag1182.xml><?xml version="1.0" encoding="utf-8"?>
<p:tagLst xmlns:a="http://schemas.openxmlformats.org/drawingml/2006/main" xmlns:r="http://schemas.openxmlformats.org/officeDocument/2006/relationships" xmlns:p="http://schemas.openxmlformats.org/presentationml/2006/main">
  <p:tag name="NUM" val="1"/>
</p:tagLst>
</file>

<file path=ppt/tags/tag1183.xml><?xml version="1.0" encoding="utf-8"?>
<p:tagLst xmlns:a="http://schemas.openxmlformats.org/drawingml/2006/main" xmlns:r="http://schemas.openxmlformats.org/officeDocument/2006/relationships" xmlns:p="http://schemas.openxmlformats.org/presentationml/2006/main">
  <p:tag name="NUM" val="2"/>
</p:tagLst>
</file>

<file path=ppt/tags/tag1184.xml><?xml version="1.0" encoding="utf-8"?>
<p:tagLst xmlns:a="http://schemas.openxmlformats.org/drawingml/2006/main" xmlns:r="http://schemas.openxmlformats.org/officeDocument/2006/relationships" xmlns:p="http://schemas.openxmlformats.org/presentationml/2006/main">
  <p:tag name="NUM" val="3"/>
</p:tagLst>
</file>

<file path=ppt/tags/tag1185.xml><?xml version="1.0" encoding="utf-8"?>
<p:tagLst xmlns:a="http://schemas.openxmlformats.org/drawingml/2006/main" xmlns:r="http://schemas.openxmlformats.org/officeDocument/2006/relationships" xmlns:p="http://schemas.openxmlformats.org/presentationml/2006/main">
  <p:tag name="NUM" val="4"/>
</p:tagLst>
</file>

<file path=ppt/tags/tag1186.xml><?xml version="1.0" encoding="utf-8"?>
<p:tagLst xmlns:a="http://schemas.openxmlformats.org/drawingml/2006/main" xmlns:r="http://schemas.openxmlformats.org/officeDocument/2006/relationships" xmlns:p="http://schemas.openxmlformats.org/presentationml/2006/main">
  <p:tag name="NUM" val="5"/>
</p:tagLst>
</file>

<file path=ppt/tags/tag1187.xml><?xml version="1.0" encoding="utf-8"?>
<p:tagLst xmlns:a="http://schemas.openxmlformats.org/drawingml/2006/main" xmlns:r="http://schemas.openxmlformats.org/officeDocument/2006/relationships" xmlns:p="http://schemas.openxmlformats.org/presentationml/2006/main">
  <p:tag name="NUM" val="6"/>
</p:tagLst>
</file>

<file path=ppt/tags/tag1188.xml><?xml version="1.0" encoding="utf-8"?>
<p:tagLst xmlns:a="http://schemas.openxmlformats.org/drawingml/2006/main" xmlns:r="http://schemas.openxmlformats.org/officeDocument/2006/relationships" xmlns:p="http://schemas.openxmlformats.org/presentationml/2006/main">
  <p:tag name="NUM" val="7"/>
</p:tagLst>
</file>

<file path=ppt/tags/tag1189.xml><?xml version="1.0" encoding="utf-8"?>
<p:tagLst xmlns:a="http://schemas.openxmlformats.org/drawingml/2006/main" xmlns:r="http://schemas.openxmlformats.org/officeDocument/2006/relationships" xmlns:p="http://schemas.openxmlformats.org/presentationml/2006/main">
  <p:tag name="NUM" val="8"/>
</p:tagLst>
</file>

<file path=ppt/tags/tag119.xml><?xml version="1.0" encoding="utf-8"?>
<p:tagLst xmlns:a="http://schemas.openxmlformats.org/drawingml/2006/main" xmlns:r="http://schemas.openxmlformats.org/officeDocument/2006/relationships" xmlns:p="http://schemas.openxmlformats.org/presentationml/2006/main">
  <p:tag name="NUM" val="4"/>
</p:tagLst>
</file>

<file path=ppt/tags/tag1190.xml><?xml version="1.0" encoding="utf-8"?>
<p:tagLst xmlns:a="http://schemas.openxmlformats.org/drawingml/2006/main" xmlns:r="http://schemas.openxmlformats.org/officeDocument/2006/relationships" xmlns:p="http://schemas.openxmlformats.org/presentationml/2006/main">
  <p:tag name="NUM" val="9"/>
</p:tagLst>
</file>

<file path=ppt/tags/tag1191.xml><?xml version="1.0" encoding="utf-8"?>
<p:tagLst xmlns:a="http://schemas.openxmlformats.org/drawingml/2006/main" xmlns:r="http://schemas.openxmlformats.org/officeDocument/2006/relationships" xmlns:p="http://schemas.openxmlformats.org/presentationml/2006/main">
  <p:tag name="NUM" val="1"/>
</p:tagLst>
</file>

<file path=ppt/tags/tag1192.xml><?xml version="1.0" encoding="utf-8"?>
<p:tagLst xmlns:a="http://schemas.openxmlformats.org/drawingml/2006/main" xmlns:r="http://schemas.openxmlformats.org/officeDocument/2006/relationships" xmlns:p="http://schemas.openxmlformats.org/presentationml/2006/main">
  <p:tag name="NUM" val="2"/>
</p:tagLst>
</file>

<file path=ppt/tags/tag1193.xml><?xml version="1.0" encoding="utf-8"?>
<p:tagLst xmlns:a="http://schemas.openxmlformats.org/drawingml/2006/main" xmlns:r="http://schemas.openxmlformats.org/officeDocument/2006/relationships" xmlns:p="http://schemas.openxmlformats.org/presentationml/2006/main">
  <p:tag name="NUM" val="3"/>
</p:tagLst>
</file>

<file path=ppt/tags/tag1194.xml><?xml version="1.0" encoding="utf-8"?>
<p:tagLst xmlns:a="http://schemas.openxmlformats.org/drawingml/2006/main" xmlns:r="http://schemas.openxmlformats.org/officeDocument/2006/relationships" xmlns:p="http://schemas.openxmlformats.org/presentationml/2006/main">
  <p:tag name="NUM" val="4"/>
</p:tagLst>
</file>

<file path=ppt/tags/tag1195.xml><?xml version="1.0" encoding="utf-8"?>
<p:tagLst xmlns:a="http://schemas.openxmlformats.org/drawingml/2006/main" xmlns:r="http://schemas.openxmlformats.org/officeDocument/2006/relationships" xmlns:p="http://schemas.openxmlformats.org/presentationml/2006/main">
  <p:tag name="NUM" val="5"/>
</p:tagLst>
</file>

<file path=ppt/tags/tag1196.xml><?xml version="1.0" encoding="utf-8"?>
<p:tagLst xmlns:a="http://schemas.openxmlformats.org/drawingml/2006/main" xmlns:r="http://schemas.openxmlformats.org/officeDocument/2006/relationships" xmlns:p="http://schemas.openxmlformats.org/presentationml/2006/main">
  <p:tag name="NUM" val="6"/>
</p:tagLst>
</file>

<file path=ppt/tags/tag1197.xml><?xml version="1.0" encoding="utf-8"?>
<p:tagLst xmlns:a="http://schemas.openxmlformats.org/drawingml/2006/main" xmlns:r="http://schemas.openxmlformats.org/officeDocument/2006/relationships" xmlns:p="http://schemas.openxmlformats.org/presentationml/2006/main">
  <p:tag name="NUM" val="7"/>
</p:tagLst>
</file>

<file path=ppt/tags/tag1198.xml><?xml version="1.0" encoding="utf-8"?>
<p:tagLst xmlns:a="http://schemas.openxmlformats.org/drawingml/2006/main" xmlns:r="http://schemas.openxmlformats.org/officeDocument/2006/relationships" xmlns:p="http://schemas.openxmlformats.org/presentationml/2006/main">
  <p:tag name="NUM" val="8"/>
</p:tagLst>
</file>

<file path=ppt/tags/tag119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2"/>
</p:tagLst>
</file>

<file path=ppt/tags/tag120.xml><?xml version="1.0" encoding="utf-8"?>
<p:tagLst xmlns:a="http://schemas.openxmlformats.org/drawingml/2006/main" xmlns:r="http://schemas.openxmlformats.org/officeDocument/2006/relationships" xmlns:p="http://schemas.openxmlformats.org/presentationml/2006/main">
  <p:tag name="NUM" val="5"/>
</p:tagLst>
</file>

<file path=ppt/tags/tag1200.xml><?xml version="1.0" encoding="utf-8"?>
<p:tagLst xmlns:a="http://schemas.openxmlformats.org/drawingml/2006/main" xmlns:r="http://schemas.openxmlformats.org/officeDocument/2006/relationships" xmlns:p="http://schemas.openxmlformats.org/presentationml/2006/main">
  <p:tag name="NUM" val="2"/>
</p:tagLst>
</file>

<file path=ppt/tags/tag1201.xml><?xml version="1.0" encoding="utf-8"?>
<p:tagLst xmlns:a="http://schemas.openxmlformats.org/drawingml/2006/main" xmlns:r="http://schemas.openxmlformats.org/officeDocument/2006/relationships" xmlns:p="http://schemas.openxmlformats.org/presentationml/2006/main">
  <p:tag name="NUM" val="3"/>
</p:tagLst>
</file>

<file path=ppt/tags/tag1202.xml><?xml version="1.0" encoding="utf-8"?>
<p:tagLst xmlns:a="http://schemas.openxmlformats.org/drawingml/2006/main" xmlns:r="http://schemas.openxmlformats.org/officeDocument/2006/relationships" xmlns:p="http://schemas.openxmlformats.org/presentationml/2006/main">
  <p:tag name="NUM" val="4"/>
</p:tagLst>
</file>

<file path=ppt/tags/tag1203.xml><?xml version="1.0" encoding="utf-8"?>
<p:tagLst xmlns:a="http://schemas.openxmlformats.org/drawingml/2006/main" xmlns:r="http://schemas.openxmlformats.org/officeDocument/2006/relationships" xmlns:p="http://schemas.openxmlformats.org/presentationml/2006/main">
  <p:tag name="NUM" val="5"/>
</p:tagLst>
</file>

<file path=ppt/tags/tag1204.xml><?xml version="1.0" encoding="utf-8"?>
<p:tagLst xmlns:a="http://schemas.openxmlformats.org/drawingml/2006/main" xmlns:r="http://schemas.openxmlformats.org/officeDocument/2006/relationships" xmlns:p="http://schemas.openxmlformats.org/presentationml/2006/main">
  <p:tag name="NUM" val="6"/>
</p:tagLst>
</file>

<file path=ppt/tags/tag1205.xml><?xml version="1.0" encoding="utf-8"?>
<p:tagLst xmlns:a="http://schemas.openxmlformats.org/drawingml/2006/main" xmlns:r="http://schemas.openxmlformats.org/officeDocument/2006/relationships" xmlns:p="http://schemas.openxmlformats.org/presentationml/2006/main">
  <p:tag name="NUM" val="7"/>
</p:tagLst>
</file>

<file path=ppt/tags/tag1206.xml><?xml version="1.0" encoding="utf-8"?>
<p:tagLst xmlns:a="http://schemas.openxmlformats.org/drawingml/2006/main" xmlns:r="http://schemas.openxmlformats.org/officeDocument/2006/relationships" xmlns:p="http://schemas.openxmlformats.org/presentationml/2006/main">
  <p:tag name="NUM" val="8"/>
</p:tagLst>
</file>

<file path=ppt/tags/tag1207.xml><?xml version="1.0" encoding="utf-8"?>
<p:tagLst xmlns:a="http://schemas.openxmlformats.org/drawingml/2006/main" xmlns:r="http://schemas.openxmlformats.org/officeDocument/2006/relationships" xmlns:p="http://schemas.openxmlformats.org/presentationml/2006/main">
  <p:tag name="NUM" val="9"/>
</p:tagLst>
</file>

<file path=ppt/tags/tag1208.xml><?xml version="1.0" encoding="utf-8"?>
<p:tagLst xmlns:a="http://schemas.openxmlformats.org/drawingml/2006/main" xmlns:r="http://schemas.openxmlformats.org/officeDocument/2006/relationships" xmlns:p="http://schemas.openxmlformats.org/presentationml/2006/main">
  <p:tag name="NUM" val="10"/>
</p:tagLst>
</file>

<file path=ppt/tags/tag1209.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6"/>
</p:tagLst>
</file>

<file path=ppt/tags/tag1210.xml><?xml version="1.0" encoding="utf-8"?>
<p:tagLst xmlns:a="http://schemas.openxmlformats.org/drawingml/2006/main" xmlns:r="http://schemas.openxmlformats.org/officeDocument/2006/relationships" xmlns:p="http://schemas.openxmlformats.org/presentationml/2006/main">
  <p:tag name="NUM" val="1"/>
</p:tagLst>
</file>

<file path=ppt/tags/tag1211.xml><?xml version="1.0" encoding="utf-8"?>
<p:tagLst xmlns:a="http://schemas.openxmlformats.org/drawingml/2006/main" xmlns:r="http://schemas.openxmlformats.org/officeDocument/2006/relationships" xmlns:p="http://schemas.openxmlformats.org/presentationml/2006/main">
  <p:tag name="NUM" val="2"/>
</p:tagLst>
</file>

<file path=ppt/tags/tag1212.xml><?xml version="1.0" encoding="utf-8"?>
<p:tagLst xmlns:a="http://schemas.openxmlformats.org/drawingml/2006/main" xmlns:r="http://schemas.openxmlformats.org/officeDocument/2006/relationships" xmlns:p="http://schemas.openxmlformats.org/presentationml/2006/main">
  <p:tag name="NUM" val="3"/>
</p:tagLst>
</file>

<file path=ppt/tags/tag1213.xml><?xml version="1.0" encoding="utf-8"?>
<p:tagLst xmlns:a="http://schemas.openxmlformats.org/drawingml/2006/main" xmlns:r="http://schemas.openxmlformats.org/officeDocument/2006/relationships" xmlns:p="http://schemas.openxmlformats.org/presentationml/2006/main">
  <p:tag name="NUM" val="4"/>
</p:tagLst>
</file>

<file path=ppt/tags/tag1214.xml><?xml version="1.0" encoding="utf-8"?>
<p:tagLst xmlns:a="http://schemas.openxmlformats.org/drawingml/2006/main" xmlns:r="http://schemas.openxmlformats.org/officeDocument/2006/relationships" xmlns:p="http://schemas.openxmlformats.org/presentationml/2006/main">
  <p:tag name="NUM" val="5"/>
</p:tagLst>
</file>

<file path=ppt/tags/tag1215.xml><?xml version="1.0" encoding="utf-8"?>
<p:tagLst xmlns:a="http://schemas.openxmlformats.org/drawingml/2006/main" xmlns:r="http://schemas.openxmlformats.org/officeDocument/2006/relationships" xmlns:p="http://schemas.openxmlformats.org/presentationml/2006/main">
  <p:tag name="NUM" val="6"/>
</p:tagLst>
</file>

<file path=ppt/tags/tag1216.xml><?xml version="1.0" encoding="utf-8"?>
<p:tagLst xmlns:a="http://schemas.openxmlformats.org/drawingml/2006/main" xmlns:r="http://schemas.openxmlformats.org/officeDocument/2006/relationships" xmlns:p="http://schemas.openxmlformats.org/presentationml/2006/main">
  <p:tag name="NUM" val="7"/>
</p:tagLst>
</file>

<file path=ppt/tags/tag1217.xml><?xml version="1.0" encoding="utf-8"?>
<p:tagLst xmlns:a="http://schemas.openxmlformats.org/drawingml/2006/main" xmlns:r="http://schemas.openxmlformats.org/officeDocument/2006/relationships" xmlns:p="http://schemas.openxmlformats.org/presentationml/2006/main">
  <p:tag name="NUM" val="8"/>
</p:tagLst>
</file>

<file path=ppt/tags/tag1218.xml><?xml version="1.0" encoding="utf-8"?>
<p:tagLst xmlns:a="http://schemas.openxmlformats.org/drawingml/2006/main" xmlns:r="http://schemas.openxmlformats.org/officeDocument/2006/relationships" xmlns:p="http://schemas.openxmlformats.org/presentationml/2006/main">
  <p:tag name="NUM" val="1"/>
</p:tagLst>
</file>

<file path=ppt/tags/tag1219.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220.xml><?xml version="1.0" encoding="utf-8"?>
<p:tagLst xmlns:a="http://schemas.openxmlformats.org/drawingml/2006/main" xmlns:r="http://schemas.openxmlformats.org/officeDocument/2006/relationships" xmlns:p="http://schemas.openxmlformats.org/presentationml/2006/main">
  <p:tag name="NUM" val="3"/>
</p:tagLst>
</file>

<file path=ppt/tags/tag1221.xml><?xml version="1.0" encoding="utf-8"?>
<p:tagLst xmlns:a="http://schemas.openxmlformats.org/drawingml/2006/main" xmlns:r="http://schemas.openxmlformats.org/officeDocument/2006/relationships" xmlns:p="http://schemas.openxmlformats.org/presentationml/2006/main">
  <p:tag name="NUM" val="4"/>
</p:tagLst>
</file>

<file path=ppt/tags/tag1222.xml><?xml version="1.0" encoding="utf-8"?>
<p:tagLst xmlns:a="http://schemas.openxmlformats.org/drawingml/2006/main" xmlns:r="http://schemas.openxmlformats.org/officeDocument/2006/relationships" xmlns:p="http://schemas.openxmlformats.org/presentationml/2006/main">
  <p:tag name="NUM" val="5"/>
</p:tagLst>
</file>

<file path=ppt/tags/tag1223.xml><?xml version="1.0" encoding="utf-8"?>
<p:tagLst xmlns:a="http://schemas.openxmlformats.org/drawingml/2006/main" xmlns:r="http://schemas.openxmlformats.org/officeDocument/2006/relationships" xmlns:p="http://schemas.openxmlformats.org/presentationml/2006/main">
  <p:tag name="NUM" val="6"/>
</p:tagLst>
</file>

<file path=ppt/tags/tag1224.xml><?xml version="1.0" encoding="utf-8"?>
<p:tagLst xmlns:a="http://schemas.openxmlformats.org/drawingml/2006/main" xmlns:r="http://schemas.openxmlformats.org/officeDocument/2006/relationships" xmlns:p="http://schemas.openxmlformats.org/presentationml/2006/main">
  <p:tag name="NUM" val="7"/>
</p:tagLst>
</file>

<file path=ppt/tags/tag1225.xml><?xml version="1.0" encoding="utf-8"?>
<p:tagLst xmlns:a="http://schemas.openxmlformats.org/drawingml/2006/main" xmlns:r="http://schemas.openxmlformats.org/officeDocument/2006/relationships" xmlns:p="http://schemas.openxmlformats.org/presentationml/2006/main">
  <p:tag name="NUM" val="8"/>
</p:tagLst>
</file>

<file path=ppt/tags/tag1226.xml><?xml version="1.0" encoding="utf-8"?>
<p:tagLst xmlns:a="http://schemas.openxmlformats.org/drawingml/2006/main" xmlns:r="http://schemas.openxmlformats.org/officeDocument/2006/relationships" xmlns:p="http://schemas.openxmlformats.org/presentationml/2006/main">
  <p:tag name="NUM" val="9"/>
</p:tagLst>
</file>

<file path=ppt/tags/tag1227.xml><?xml version="1.0" encoding="utf-8"?>
<p:tagLst xmlns:a="http://schemas.openxmlformats.org/drawingml/2006/main" xmlns:r="http://schemas.openxmlformats.org/officeDocument/2006/relationships" xmlns:p="http://schemas.openxmlformats.org/presentationml/2006/main">
  <p:tag name="NUM" val="10"/>
</p:tagLst>
</file>

<file path=ppt/tags/tag1228.xml><?xml version="1.0" encoding="utf-8"?>
<p:tagLst xmlns:a="http://schemas.openxmlformats.org/drawingml/2006/main" xmlns:r="http://schemas.openxmlformats.org/officeDocument/2006/relationships" xmlns:p="http://schemas.openxmlformats.org/presentationml/2006/main">
  <p:tag name="NUM" val="1"/>
</p:tagLst>
</file>

<file path=ppt/tags/tag1229.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8"/>
</p:tagLst>
</file>

<file path=ppt/tags/tag1230.xml><?xml version="1.0" encoding="utf-8"?>
<p:tagLst xmlns:a="http://schemas.openxmlformats.org/drawingml/2006/main" xmlns:r="http://schemas.openxmlformats.org/officeDocument/2006/relationships" xmlns:p="http://schemas.openxmlformats.org/presentationml/2006/main">
  <p:tag name="NUM" val="3"/>
</p:tagLst>
</file>

<file path=ppt/tags/tag1231.xml><?xml version="1.0" encoding="utf-8"?>
<p:tagLst xmlns:a="http://schemas.openxmlformats.org/drawingml/2006/main" xmlns:r="http://schemas.openxmlformats.org/officeDocument/2006/relationships" xmlns:p="http://schemas.openxmlformats.org/presentationml/2006/main">
  <p:tag name="NUM" val="4"/>
</p:tagLst>
</file>

<file path=ppt/tags/tag1232.xml><?xml version="1.0" encoding="utf-8"?>
<p:tagLst xmlns:a="http://schemas.openxmlformats.org/drawingml/2006/main" xmlns:r="http://schemas.openxmlformats.org/officeDocument/2006/relationships" xmlns:p="http://schemas.openxmlformats.org/presentationml/2006/main">
  <p:tag name="NUM" val="5"/>
</p:tagLst>
</file>

<file path=ppt/tags/tag1233.xml><?xml version="1.0" encoding="utf-8"?>
<p:tagLst xmlns:a="http://schemas.openxmlformats.org/drawingml/2006/main" xmlns:r="http://schemas.openxmlformats.org/officeDocument/2006/relationships" xmlns:p="http://schemas.openxmlformats.org/presentationml/2006/main">
  <p:tag name="NUM" val="6"/>
</p:tagLst>
</file>

<file path=ppt/tags/tag1234.xml><?xml version="1.0" encoding="utf-8"?>
<p:tagLst xmlns:a="http://schemas.openxmlformats.org/drawingml/2006/main" xmlns:r="http://schemas.openxmlformats.org/officeDocument/2006/relationships" xmlns:p="http://schemas.openxmlformats.org/presentationml/2006/main">
  <p:tag name="NUM" val="7"/>
</p:tagLst>
</file>

<file path=ppt/tags/tag1235.xml><?xml version="1.0" encoding="utf-8"?>
<p:tagLst xmlns:a="http://schemas.openxmlformats.org/drawingml/2006/main" xmlns:r="http://schemas.openxmlformats.org/officeDocument/2006/relationships" xmlns:p="http://schemas.openxmlformats.org/presentationml/2006/main">
  <p:tag name="NUM" val="8"/>
</p:tagLst>
</file>

<file path=ppt/tags/tag1236.xml><?xml version="1.0" encoding="utf-8"?>
<p:tagLst xmlns:a="http://schemas.openxmlformats.org/drawingml/2006/main" xmlns:r="http://schemas.openxmlformats.org/officeDocument/2006/relationships" xmlns:p="http://schemas.openxmlformats.org/presentationml/2006/main">
  <p:tag name="NUM" val="1"/>
</p:tagLst>
</file>

<file path=ppt/tags/tag1237.xml><?xml version="1.0" encoding="utf-8"?>
<p:tagLst xmlns:a="http://schemas.openxmlformats.org/drawingml/2006/main" xmlns:r="http://schemas.openxmlformats.org/officeDocument/2006/relationships" xmlns:p="http://schemas.openxmlformats.org/presentationml/2006/main">
  <p:tag name="NUM" val="2"/>
</p:tagLst>
</file>

<file path=ppt/tags/tag1238.xml><?xml version="1.0" encoding="utf-8"?>
<p:tagLst xmlns:a="http://schemas.openxmlformats.org/drawingml/2006/main" xmlns:r="http://schemas.openxmlformats.org/officeDocument/2006/relationships" xmlns:p="http://schemas.openxmlformats.org/presentationml/2006/main">
  <p:tag name="NUM" val="3"/>
</p:tagLst>
</file>

<file path=ppt/tags/tag1239.xml><?xml version="1.0" encoding="utf-8"?>
<p:tagLst xmlns:a="http://schemas.openxmlformats.org/drawingml/2006/main" xmlns:r="http://schemas.openxmlformats.org/officeDocument/2006/relationships" xmlns:p="http://schemas.openxmlformats.org/presentationml/2006/main">
  <p:tag name="NUM" val="4"/>
</p:tagLst>
</file>

<file path=ppt/tags/tag124.xml><?xml version="1.0" encoding="utf-8"?>
<p:tagLst xmlns:a="http://schemas.openxmlformats.org/drawingml/2006/main" xmlns:r="http://schemas.openxmlformats.org/officeDocument/2006/relationships" xmlns:p="http://schemas.openxmlformats.org/presentationml/2006/main">
  <p:tag name="NUM" val="9"/>
</p:tagLst>
</file>

<file path=ppt/tags/tag1240.xml><?xml version="1.0" encoding="utf-8"?>
<p:tagLst xmlns:a="http://schemas.openxmlformats.org/drawingml/2006/main" xmlns:r="http://schemas.openxmlformats.org/officeDocument/2006/relationships" xmlns:p="http://schemas.openxmlformats.org/presentationml/2006/main">
  <p:tag name="NUM" val="5"/>
</p:tagLst>
</file>

<file path=ppt/tags/tag1241.xml><?xml version="1.0" encoding="utf-8"?>
<p:tagLst xmlns:a="http://schemas.openxmlformats.org/drawingml/2006/main" xmlns:r="http://schemas.openxmlformats.org/officeDocument/2006/relationships" xmlns:p="http://schemas.openxmlformats.org/presentationml/2006/main">
  <p:tag name="NUM" val="6"/>
</p:tagLst>
</file>

<file path=ppt/tags/tag1242.xml><?xml version="1.0" encoding="utf-8"?>
<p:tagLst xmlns:a="http://schemas.openxmlformats.org/drawingml/2006/main" xmlns:r="http://schemas.openxmlformats.org/officeDocument/2006/relationships" xmlns:p="http://schemas.openxmlformats.org/presentationml/2006/main">
  <p:tag name="NUM" val="7"/>
</p:tagLst>
</file>

<file path=ppt/tags/tag1243.xml><?xml version="1.0" encoding="utf-8"?>
<p:tagLst xmlns:a="http://schemas.openxmlformats.org/drawingml/2006/main" xmlns:r="http://schemas.openxmlformats.org/officeDocument/2006/relationships" xmlns:p="http://schemas.openxmlformats.org/presentationml/2006/main">
  <p:tag name="NUM" val="8"/>
</p:tagLst>
</file>

<file path=ppt/tags/tag1244.xml><?xml version="1.0" encoding="utf-8"?>
<p:tagLst xmlns:a="http://schemas.openxmlformats.org/drawingml/2006/main" xmlns:r="http://schemas.openxmlformats.org/officeDocument/2006/relationships" xmlns:p="http://schemas.openxmlformats.org/presentationml/2006/main">
  <p:tag name="NUM" val="9"/>
</p:tagLst>
</file>

<file path=ppt/tags/tag1245.xml><?xml version="1.0" encoding="utf-8"?>
<p:tagLst xmlns:a="http://schemas.openxmlformats.org/drawingml/2006/main" xmlns:r="http://schemas.openxmlformats.org/officeDocument/2006/relationships" xmlns:p="http://schemas.openxmlformats.org/presentationml/2006/main">
  <p:tag name="NUM" val="10"/>
</p:tagLst>
</file>

<file path=ppt/tags/tag1246.xml><?xml version="1.0" encoding="utf-8"?>
<p:tagLst xmlns:a="http://schemas.openxmlformats.org/drawingml/2006/main" xmlns:r="http://schemas.openxmlformats.org/officeDocument/2006/relationships" xmlns:p="http://schemas.openxmlformats.org/presentationml/2006/main">
  <p:tag name="NUM" val="1"/>
</p:tagLst>
</file>

<file path=ppt/tags/tag1247.xml><?xml version="1.0" encoding="utf-8"?>
<p:tagLst xmlns:a="http://schemas.openxmlformats.org/drawingml/2006/main" xmlns:r="http://schemas.openxmlformats.org/officeDocument/2006/relationships" xmlns:p="http://schemas.openxmlformats.org/presentationml/2006/main">
  <p:tag name="NUM" val="2"/>
</p:tagLst>
</file>

<file path=ppt/tags/tag1248.xml><?xml version="1.0" encoding="utf-8"?>
<p:tagLst xmlns:a="http://schemas.openxmlformats.org/drawingml/2006/main" xmlns:r="http://schemas.openxmlformats.org/officeDocument/2006/relationships" xmlns:p="http://schemas.openxmlformats.org/presentationml/2006/main">
  <p:tag name="NUM" val="3"/>
</p:tagLst>
</file>

<file path=ppt/tags/tag1249.xml><?xml version="1.0" encoding="utf-8"?>
<p:tagLst xmlns:a="http://schemas.openxmlformats.org/drawingml/2006/main" xmlns:r="http://schemas.openxmlformats.org/officeDocument/2006/relationships" xmlns:p="http://schemas.openxmlformats.org/presentationml/2006/main">
  <p:tag name="NUM" val="4"/>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50.xml><?xml version="1.0" encoding="utf-8"?>
<p:tagLst xmlns:a="http://schemas.openxmlformats.org/drawingml/2006/main" xmlns:r="http://schemas.openxmlformats.org/officeDocument/2006/relationships" xmlns:p="http://schemas.openxmlformats.org/presentationml/2006/main">
  <p:tag name="NUM" val="5"/>
</p:tagLst>
</file>

<file path=ppt/tags/tag1251.xml><?xml version="1.0" encoding="utf-8"?>
<p:tagLst xmlns:a="http://schemas.openxmlformats.org/drawingml/2006/main" xmlns:r="http://schemas.openxmlformats.org/officeDocument/2006/relationships" xmlns:p="http://schemas.openxmlformats.org/presentationml/2006/main">
  <p:tag name="NUM" val="6"/>
</p:tagLst>
</file>

<file path=ppt/tags/tag1252.xml><?xml version="1.0" encoding="utf-8"?>
<p:tagLst xmlns:a="http://schemas.openxmlformats.org/drawingml/2006/main" xmlns:r="http://schemas.openxmlformats.org/officeDocument/2006/relationships" xmlns:p="http://schemas.openxmlformats.org/presentationml/2006/main">
  <p:tag name="NUM" val="7"/>
</p:tagLst>
</file>

<file path=ppt/tags/tag1253.xml><?xml version="1.0" encoding="utf-8"?>
<p:tagLst xmlns:a="http://schemas.openxmlformats.org/drawingml/2006/main" xmlns:r="http://schemas.openxmlformats.org/officeDocument/2006/relationships" xmlns:p="http://schemas.openxmlformats.org/presentationml/2006/main">
  <p:tag name="NUM" val="8"/>
</p:tagLst>
</file>

<file path=ppt/tags/tag1254.xml><?xml version="1.0" encoding="utf-8"?>
<p:tagLst xmlns:a="http://schemas.openxmlformats.org/drawingml/2006/main" xmlns:r="http://schemas.openxmlformats.org/officeDocument/2006/relationships" xmlns:p="http://schemas.openxmlformats.org/presentationml/2006/main">
  <p:tag name="NUM" val="9"/>
</p:tagLst>
</file>

<file path=ppt/tags/tag1255.xml><?xml version="1.0" encoding="utf-8"?>
<p:tagLst xmlns:a="http://schemas.openxmlformats.org/drawingml/2006/main" xmlns:r="http://schemas.openxmlformats.org/officeDocument/2006/relationships" xmlns:p="http://schemas.openxmlformats.org/presentationml/2006/main">
  <p:tag name="NUM" val="1"/>
</p:tagLst>
</file>

<file path=ppt/tags/tag1256.xml><?xml version="1.0" encoding="utf-8"?>
<p:tagLst xmlns:a="http://schemas.openxmlformats.org/drawingml/2006/main" xmlns:r="http://schemas.openxmlformats.org/officeDocument/2006/relationships" xmlns:p="http://schemas.openxmlformats.org/presentationml/2006/main">
  <p:tag name="NUM" val="2"/>
</p:tagLst>
</file>

<file path=ppt/tags/tag1257.xml><?xml version="1.0" encoding="utf-8"?>
<p:tagLst xmlns:a="http://schemas.openxmlformats.org/drawingml/2006/main" xmlns:r="http://schemas.openxmlformats.org/officeDocument/2006/relationships" xmlns:p="http://schemas.openxmlformats.org/presentationml/2006/main">
  <p:tag name="NUM" val="3"/>
</p:tagLst>
</file>

<file path=ppt/tags/tag1258.xml><?xml version="1.0" encoding="utf-8"?>
<p:tagLst xmlns:a="http://schemas.openxmlformats.org/drawingml/2006/main" xmlns:r="http://schemas.openxmlformats.org/officeDocument/2006/relationships" xmlns:p="http://schemas.openxmlformats.org/presentationml/2006/main">
  <p:tag name="NUM" val="4"/>
</p:tagLst>
</file>

<file path=ppt/tags/tag1259.xml><?xml version="1.0" encoding="utf-8"?>
<p:tagLst xmlns:a="http://schemas.openxmlformats.org/drawingml/2006/main" xmlns:r="http://schemas.openxmlformats.org/officeDocument/2006/relationships" xmlns:p="http://schemas.openxmlformats.org/presentationml/2006/main">
  <p:tag name="NUM" val="5"/>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60.xml><?xml version="1.0" encoding="utf-8"?>
<p:tagLst xmlns:a="http://schemas.openxmlformats.org/drawingml/2006/main" xmlns:r="http://schemas.openxmlformats.org/officeDocument/2006/relationships" xmlns:p="http://schemas.openxmlformats.org/presentationml/2006/main">
  <p:tag name="NUM" val="6"/>
</p:tagLst>
</file>

<file path=ppt/tags/tag1261.xml><?xml version="1.0" encoding="utf-8"?>
<p:tagLst xmlns:a="http://schemas.openxmlformats.org/drawingml/2006/main" xmlns:r="http://schemas.openxmlformats.org/officeDocument/2006/relationships" xmlns:p="http://schemas.openxmlformats.org/presentationml/2006/main">
  <p:tag name="NUM" val="7"/>
</p:tagLst>
</file>

<file path=ppt/tags/tag1262.xml><?xml version="1.0" encoding="utf-8"?>
<p:tagLst xmlns:a="http://schemas.openxmlformats.org/drawingml/2006/main" xmlns:r="http://schemas.openxmlformats.org/officeDocument/2006/relationships" xmlns:p="http://schemas.openxmlformats.org/presentationml/2006/main">
  <p:tag name="NUM" val="8"/>
</p:tagLst>
</file>

<file path=ppt/tags/tag1263.xml><?xml version="1.0" encoding="utf-8"?>
<p:tagLst xmlns:a="http://schemas.openxmlformats.org/drawingml/2006/main" xmlns:r="http://schemas.openxmlformats.org/officeDocument/2006/relationships" xmlns:p="http://schemas.openxmlformats.org/presentationml/2006/main">
  <p:tag name="NUM" val="9"/>
</p:tagLst>
</file>

<file path=ppt/tags/tag1264.xml><?xml version="1.0" encoding="utf-8"?>
<p:tagLst xmlns:a="http://schemas.openxmlformats.org/drawingml/2006/main" xmlns:r="http://schemas.openxmlformats.org/officeDocument/2006/relationships" xmlns:p="http://schemas.openxmlformats.org/presentationml/2006/main">
  <p:tag name="NUM" val="10"/>
</p:tagLst>
</file>

<file path=ppt/tags/tag1265.xml><?xml version="1.0" encoding="utf-8"?>
<p:tagLst xmlns:a="http://schemas.openxmlformats.org/drawingml/2006/main" xmlns:r="http://schemas.openxmlformats.org/officeDocument/2006/relationships" xmlns:p="http://schemas.openxmlformats.org/presentationml/2006/main">
  <p:tag name="NUM" val="11"/>
</p:tagLst>
</file>

<file path=ppt/tags/tag126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7"/>
</p:tagLst>
</file>

<file path=ppt/tags/tag132.xml><?xml version="1.0" encoding="utf-8"?>
<p:tagLst xmlns:a="http://schemas.openxmlformats.org/drawingml/2006/main" xmlns:r="http://schemas.openxmlformats.org/officeDocument/2006/relationships" xmlns:p="http://schemas.openxmlformats.org/presentationml/2006/main">
  <p:tag name="NUM" val="8"/>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8"/>
</p:tagLst>
</file>

<file path=ppt/tags/tag141.xml><?xml version="1.0" encoding="utf-8"?>
<p:tagLst xmlns:a="http://schemas.openxmlformats.org/drawingml/2006/main" xmlns:r="http://schemas.openxmlformats.org/officeDocument/2006/relationships" xmlns:p="http://schemas.openxmlformats.org/presentationml/2006/main">
  <p:tag name="NUM" val="9"/>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6"/>
</p:tagLst>
</file>

<file path=ppt/tags/tag148.xml><?xml version="1.0" encoding="utf-8"?>
<p:tagLst xmlns:a="http://schemas.openxmlformats.org/drawingml/2006/main" xmlns:r="http://schemas.openxmlformats.org/officeDocument/2006/relationships" xmlns:p="http://schemas.openxmlformats.org/presentationml/2006/main">
  <p:tag name="NUM" val="7"/>
</p:tagLst>
</file>

<file path=ppt/tags/tag149.xml><?xml version="1.0" encoding="utf-8"?>
<p:tagLst xmlns:a="http://schemas.openxmlformats.org/drawingml/2006/main" xmlns:r="http://schemas.openxmlformats.org/officeDocument/2006/relationships" xmlns:p="http://schemas.openxmlformats.org/presentationml/2006/main">
  <p:tag name="NUM" val="8"/>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8"/>
</p:tagLst>
</file>

<file path=ppt/tags/tag158.xml><?xml version="1.0" encoding="utf-8"?>
<p:tagLst xmlns:a="http://schemas.openxmlformats.org/drawingml/2006/main" xmlns:r="http://schemas.openxmlformats.org/officeDocument/2006/relationships" xmlns:p="http://schemas.openxmlformats.org/presentationml/2006/main">
  <p:tag name="NUM" val="9"/>
</p:tagLst>
</file>

<file path=ppt/tags/tag159.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8"/>
</p:tagLst>
</file>

<file path=ppt/tags/tag176.xml><?xml version="1.0" encoding="utf-8"?>
<p:tagLst xmlns:a="http://schemas.openxmlformats.org/drawingml/2006/main" xmlns:r="http://schemas.openxmlformats.org/officeDocument/2006/relationships" xmlns:p="http://schemas.openxmlformats.org/presentationml/2006/main">
  <p:tag name="NUM" val="9"/>
</p:tagLst>
</file>

<file path=ppt/tags/tag177.xml><?xml version="1.0" encoding="utf-8"?>
<p:tagLst xmlns:a="http://schemas.openxmlformats.org/drawingml/2006/main" xmlns:r="http://schemas.openxmlformats.org/officeDocument/2006/relationships" xmlns:p="http://schemas.openxmlformats.org/presentationml/2006/main">
  <p:tag name="NUM" val="10"/>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5"/>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8"/>
</p:tagLst>
</file>

<file path=ppt/tags/tag186.xml><?xml version="1.0" encoding="utf-8"?>
<p:tagLst xmlns:a="http://schemas.openxmlformats.org/drawingml/2006/main" xmlns:r="http://schemas.openxmlformats.org/officeDocument/2006/relationships" xmlns:p="http://schemas.openxmlformats.org/presentationml/2006/main">
  <p:tag name="NUM" val="9"/>
</p:tagLst>
</file>

<file path=ppt/tags/tag187.xml><?xml version="1.0" encoding="utf-8"?>
<p:tagLst xmlns:a="http://schemas.openxmlformats.org/drawingml/2006/main" xmlns:r="http://schemas.openxmlformats.org/officeDocument/2006/relationships" xmlns:p="http://schemas.openxmlformats.org/presentationml/2006/main">
  <p:tag name="NUM" val="10"/>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6"/>
</p:tagLst>
</file>

<file path=ppt/tags/tag194.xml><?xml version="1.0" encoding="utf-8"?>
<p:tagLst xmlns:a="http://schemas.openxmlformats.org/drawingml/2006/main" xmlns:r="http://schemas.openxmlformats.org/officeDocument/2006/relationships" xmlns:p="http://schemas.openxmlformats.org/presentationml/2006/main">
  <p:tag name="NUM" val="7"/>
</p:tagLst>
</file>

<file path=ppt/tags/tag195.xml><?xml version="1.0" encoding="utf-8"?>
<p:tagLst xmlns:a="http://schemas.openxmlformats.org/drawingml/2006/main" xmlns:r="http://schemas.openxmlformats.org/officeDocument/2006/relationships" xmlns:p="http://schemas.openxmlformats.org/presentationml/2006/main">
  <p:tag name="NUM" val="8"/>
</p:tagLst>
</file>

<file path=ppt/tags/tag196.xml><?xml version="1.0" encoding="utf-8"?>
<p:tagLst xmlns:a="http://schemas.openxmlformats.org/drawingml/2006/main" xmlns:r="http://schemas.openxmlformats.org/officeDocument/2006/relationships" xmlns:p="http://schemas.openxmlformats.org/presentationml/2006/main">
  <p:tag name="NUM" val="9"/>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1"/>
</p:tagLst>
</file>

<file path=ppt/tags/tag199.xml><?xml version="1.0" encoding="utf-8"?>
<p:tagLst xmlns:a="http://schemas.openxmlformats.org/drawingml/2006/main" xmlns:r="http://schemas.openxmlformats.org/officeDocument/2006/relationships" xmlns:p="http://schemas.openxmlformats.org/presentationml/2006/main">
  <p:tag name="NUM" val="1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9"/>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1"/>
</p:tagLst>
</file>

<file path=ppt/tags/tag211.xml><?xml version="1.0" encoding="utf-8"?>
<p:tagLst xmlns:a="http://schemas.openxmlformats.org/drawingml/2006/main" xmlns:r="http://schemas.openxmlformats.org/officeDocument/2006/relationships" xmlns:p="http://schemas.openxmlformats.org/presentationml/2006/main">
  <p:tag name="NUM" val="12"/>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4"/>
</p:tagLst>
</file>

<file path=ppt/tags/tag216.xml><?xml version="1.0" encoding="utf-8"?>
<p:tagLst xmlns:a="http://schemas.openxmlformats.org/drawingml/2006/main" xmlns:r="http://schemas.openxmlformats.org/officeDocument/2006/relationships" xmlns:p="http://schemas.openxmlformats.org/presentationml/2006/main">
  <p:tag name="NUM" val="5"/>
</p:tagLst>
</file>

<file path=ppt/tags/tag217.xml><?xml version="1.0" encoding="utf-8"?>
<p:tagLst xmlns:a="http://schemas.openxmlformats.org/drawingml/2006/main" xmlns:r="http://schemas.openxmlformats.org/officeDocument/2006/relationships" xmlns:p="http://schemas.openxmlformats.org/presentationml/2006/main">
  <p:tag name="NUM" val="6"/>
</p:tagLst>
</file>

<file path=ppt/tags/tag218.xml><?xml version="1.0" encoding="utf-8"?>
<p:tagLst xmlns:a="http://schemas.openxmlformats.org/drawingml/2006/main" xmlns:r="http://schemas.openxmlformats.org/officeDocument/2006/relationships" xmlns:p="http://schemas.openxmlformats.org/presentationml/2006/main">
  <p:tag name="NUM" val="7"/>
</p:tagLst>
</file>

<file path=ppt/tags/tag219.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9"/>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5"/>
</p:tagLst>
</file>

<file path=ppt/tags/tag234.xml><?xml version="1.0" encoding="utf-8"?>
<p:tagLst xmlns:a="http://schemas.openxmlformats.org/drawingml/2006/main" xmlns:r="http://schemas.openxmlformats.org/officeDocument/2006/relationships" xmlns:p="http://schemas.openxmlformats.org/presentationml/2006/main">
  <p:tag name="NUM" val="6"/>
</p:tagLst>
</file>

<file path=ppt/tags/tag235.xml><?xml version="1.0" encoding="utf-8"?>
<p:tagLst xmlns:a="http://schemas.openxmlformats.org/drawingml/2006/main" xmlns:r="http://schemas.openxmlformats.org/officeDocument/2006/relationships" xmlns:p="http://schemas.openxmlformats.org/presentationml/2006/main">
  <p:tag name="NUM" val="7"/>
</p:tagLst>
</file>

<file path=ppt/tags/tag236.xml><?xml version="1.0" encoding="utf-8"?>
<p:tagLst xmlns:a="http://schemas.openxmlformats.org/drawingml/2006/main" xmlns:r="http://schemas.openxmlformats.org/officeDocument/2006/relationships" xmlns:p="http://schemas.openxmlformats.org/presentationml/2006/main">
  <p:tag name="NUM" val="8"/>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6"/>
</p:tagLst>
</file>

<file path=ppt/tags/tag243.xml><?xml version="1.0" encoding="utf-8"?>
<p:tagLst xmlns:a="http://schemas.openxmlformats.org/drawingml/2006/main" xmlns:r="http://schemas.openxmlformats.org/officeDocument/2006/relationships" xmlns:p="http://schemas.openxmlformats.org/presentationml/2006/main">
  <p:tag name="NUM" val="7"/>
</p:tagLst>
</file>

<file path=ppt/tags/tag244.xml><?xml version="1.0" encoding="utf-8"?>
<p:tagLst xmlns:a="http://schemas.openxmlformats.org/drawingml/2006/main" xmlns:r="http://schemas.openxmlformats.org/officeDocument/2006/relationships" xmlns:p="http://schemas.openxmlformats.org/presentationml/2006/main">
  <p:tag name="NUM" val="8"/>
</p:tagLst>
</file>

<file path=ppt/tags/tag245.xml><?xml version="1.0" encoding="utf-8"?>
<p:tagLst xmlns:a="http://schemas.openxmlformats.org/drawingml/2006/main" xmlns:r="http://schemas.openxmlformats.org/officeDocument/2006/relationships" xmlns:p="http://schemas.openxmlformats.org/presentationml/2006/main">
  <p:tag name="NUM" val="9"/>
</p:tagLst>
</file>

<file path=ppt/tags/tag246.xml><?xml version="1.0" encoding="utf-8"?>
<p:tagLst xmlns:a="http://schemas.openxmlformats.org/drawingml/2006/main" xmlns:r="http://schemas.openxmlformats.org/officeDocument/2006/relationships" xmlns:p="http://schemas.openxmlformats.org/presentationml/2006/main">
  <p:tag name="NUM" val="1"/>
</p:tagLst>
</file>

<file path=ppt/tags/tag247.xml><?xml version="1.0" encoding="utf-8"?>
<p:tagLst xmlns:a="http://schemas.openxmlformats.org/drawingml/2006/main" xmlns:r="http://schemas.openxmlformats.org/officeDocument/2006/relationships" xmlns:p="http://schemas.openxmlformats.org/presentationml/2006/main">
  <p:tag name="NUM" val="2"/>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5"/>
</p:tagLst>
</file>

<file path=ppt/tags/tag251.xml><?xml version="1.0" encoding="utf-8"?>
<p:tagLst xmlns:a="http://schemas.openxmlformats.org/drawingml/2006/main" xmlns:r="http://schemas.openxmlformats.org/officeDocument/2006/relationships" xmlns:p="http://schemas.openxmlformats.org/presentationml/2006/main">
  <p:tag name="NUM" val="6"/>
</p:tagLst>
</file>

<file path=ppt/tags/tag252.xml><?xml version="1.0" encoding="utf-8"?>
<p:tagLst xmlns:a="http://schemas.openxmlformats.org/drawingml/2006/main" xmlns:r="http://schemas.openxmlformats.org/officeDocument/2006/relationships" xmlns:p="http://schemas.openxmlformats.org/presentationml/2006/main">
  <p:tag name="NUM" val="7"/>
</p:tagLst>
</file>

<file path=ppt/tags/tag253.xml><?xml version="1.0" encoding="utf-8"?>
<p:tagLst xmlns:a="http://schemas.openxmlformats.org/drawingml/2006/main" xmlns:r="http://schemas.openxmlformats.org/officeDocument/2006/relationships" xmlns:p="http://schemas.openxmlformats.org/presentationml/2006/main">
  <p:tag name="NUM" val="8"/>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9"/>
</p:tagLst>
</file>

<file path=ppt/tags/tag263.xml><?xml version="1.0" encoding="utf-8"?>
<p:tagLst xmlns:a="http://schemas.openxmlformats.org/drawingml/2006/main" xmlns:r="http://schemas.openxmlformats.org/officeDocument/2006/relationships" xmlns:p="http://schemas.openxmlformats.org/presentationml/2006/main">
  <p:tag name="NUM" val="10"/>
</p:tagLst>
</file>

<file path=ppt/tags/tag264.xml><?xml version="1.0" encoding="utf-8"?>
<p:tagLst xmlns:a="http://schemas.openxmlformats.org/drawingml/2006/main" xmlns:r="http://schemas.openxmlformats.org/officeDocument/2006/relationships" xmlns:p="http://schemas.openxmlformats.org/presentationml/2006/main">
  <p:tag name="NUM" val="1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
</p:tagLst>
</file>

<file path=ppt/tags/tag274.xml><?xml version="1.0" encoding="utf-8"?>
<p:tagLst xmlns:a="http://schemas.openxmlformats.org/drawingml/2006/main" xmlns:r="http://schemas.openxmlformats.org/officeDocument/2006/relationships" xmlns:p="http://schemas.openxmlformats.org/presentationml/2006/main">
  <p:tag name="NUM" val="2"/>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4"/>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80.xml><?xml version="1.0" encoding="utf-8"?>
<p:tagLst xmlns:a="http://schemas.openxmlformats.org/drawingml/2006/main" xmlns:r="http://schemas.openxmlformats.org/officeDocument/2006/relationships" xmlns:p="http://schemas.openxmlformats.org/presentationml/2006/main">
  <p:tag name="NUM" val="8"/>
</p:tagLst>
</file>

<file path=ppt/tags/tag281.xml><?xml version="1.0" encoding="utf-8"?>
<p:tagLst xmlns:a="http://schemas.openxmlformats.org/drawingml/2006/main" xmlns:r="http://schemas.openxmlformats.org/officeDocument/2006/relationships" xmlns:p="http://schemas.openxmlformats.org/presentationml/2006/main">
  <p:tag name="NUM" val="9"/>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1"/>
</p:tagLst>
</file>

<file path=ppt/tags/tag284.xml><?xml version="1.0" encoding="utf-8"?>
<p:tagLst xmlns:a="http://schemas.openxmlformats.org/drawingml/2006/main" xmlns:r="http://schemas.openxmlformats.org/officeDocument/2006/relationships" xmlns:p="http://schemas.openxmlformats.org/presentationml/2006/main">
  <p:tag name="NUM" val="2"/>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4"/>
</p:tagLst>
</file>

<file path=ppt/tags/tag287.xml><?xml version="1.0" encoding="utf-8"?>
<p:tagLst xmlns:a="http://schemas.openxmlformats.org/drawingml/2006/main" xmlns:r="http://schemas.openxmlformats.org/officeDocument/2006/relationships" xmlns:p="http://schemas.openxmlformats.org/presentationml/2006/main">
  <p:tag name="NUM" val="5"/>
</p:tagLst>
</file>

<file path=ppt/tags/tag288.xml><?xml version="1.0" encoding="utf-8"?>
<p:tagLst xmlns:a="http://schemas.openxmlformats.org/drawingml/2006/main" xmlns:r="http://schemas.openxmlformats.org/officeDocument/2006/relationships" xmlns:p="http://schemas.openxmlformats.org/presentationml/2006/main">
  <p:tag name="NUM" val="6"/>
</p:tagLst>
</file>

<file path=ppt/tags/tag289.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290.xml><?xml version="1.0" encoding="utf-8"?>
<p:tagLst xmlns:a="http://schemas.openxmlformats.org/drawingml/2006/main" xmlns:r="http://schemas.openxmlformats.org/officeDocument/2006/relationships" xmlns:p="http://schemas.openxmlformats.org/presentationml/2006/main">
  <p:tag name="NUM" val="8"/>
</p:tagLst>
</file>

<file path=ppt/tags/tag291.xml><?xml version="1.0" encoding="utf-8"?>
<p:tagLst xmlns:a="http://schemas.openxmlformats.org/drawingml/2006/main" xmlns:r="http://schemas.openxmlformats.org/officeDocument/2006/relationships" xmlns:p="http://schemas.openxmlformats.org/presentationml/2006/main">
  <p:tag name="NUM" val="9"/>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7"/>
</p:tagLst>
</file>

<file path=ppt/tags/tag29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00.xml><?xml version="1.0" encoding="utf-8"?>
<p:tagLst xmlns:a="http://schemas.openxmlformats.org/drawingml/2006/main" xmlns:r="http://schemas.openxmlformats.org/officeDocument/2006/relationships" xmlns:p="http://schemas.openxmlformats.org/presentationml/2006/main">
  <p:tag name="NUM" val="9"/>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1"/>
</p:tagLst>
</file>

<file path=ppt/tags/tag303.xml><?xml version="1.0" encoding="utf-8"?>
<p:tagLst xmlns:a="http://schemas.openxmlformats.org/drawingml/2006/main" xmlns:r="http://schemas.openxmlformats.org/officeDocument/2006/relationships" xmlns:p="http://schemas.openxmlformats.org/presentationml/2006/main">
  <p:tag name="NUM" val="12"/>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9"/>
</p:tagLst>
</file>

<file path=ppt/tags/tag313.xml><?xml version="1.0" encoding="utf-8"?>
<p:tagLst xmlns:a="http://schemas.openxmlformats.org/drawingml/2006/main" xmlns:r="http://schemas.openxmlformats.org/officeDocument/2006/relationships" xmlns:p="http://schemas.openxmlformats.org/presentationml/2006/main">
  <p:tag name="NUM" val="10"/>
</p:tagLst>
</file>

<file path=ppt/tags/tag314.xml><?xml version="1.0" encoding="utf-8"?>
<p:tagLst xmlns:a="http://schemas.openxmlformats.org/drawingml/2006/main" xmlns:r="http://schemas.openxmlformats.org/officeDocument/2006/relationships" xmlns:p="http://schemas.openxmlformats.org/presentationml/2006/main">
  <p:tag name="NUM" val="11"/>
</p:tagLst>
</file>

<file path=ppt/tags/tag315.xml><?xml version="1.0" encoding="utf-8"?>
<p:tagLst xmlns:a="http://schemas.openxmlformats.org/drawingml/2006/main" xmlns:r="http://schemas.openxmlformats.org/officeDocument/2006/relationships" xmlns:p="http://schemas.openxmlformats.org/presentationml/2006/main">
  <p:tag name="NUM" val="12"/>
</p:tagLst>
</file>

<file path=ppt/tags/tag316.xml><?xml version="1.0" encoding="utf-8"?>
<p:tagLst xmlns:a="http://schemas.openxmlformats.org/drawingml/2006/main" xmlns:r="http://schemas.openxmlformats.org/officeDocument/2006/relationships" xmlns:p="http://schemas.openxmlformats.org/presentationml/2006/main">
  <p:tag name="NUM" val="13"/>
</p:tagLst>
</file>

<file path=ppt/tags/tag317.xml><?xml version="1.0" encoding="utf-8"?>
<p:tagLst xmlns:a="http://schemas.openxmlformats.org/drawingml/2006/main" xmlns:r="http://schemas.openxmlformats.org/officeDocument/2006/relationships" xmlns:p="http://schemas.openxmlformats.org/presentationml/2006/main">
  <p:tag name="NUM" val="1"/>
</p:tagLst>
</file>

<file path=ppt/tags/tag318.xml><?xml version="1.0" encoding="utf-8"?>
<p:tagLst xmlns:a="http://schemas.openxmlformats.org/drawingml/2006/main" xmlns:r="http://schemas.openxmlformats.org/officeDocument/2006/relationships" xmlns:p="http://schemas.openxmlformats.org/presentationml/2006/main">
  <p:tag name="NUM" val="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20.xml><?xml version="1.0" encoding="utf-8"?>
<p:tagLst xmlns:a="http://schemas.openxmlformats.org/drawingml/2006/main" xmlns:r="http://schemas.openxmlformats.org/officeDocument/2006/relationships" xmlns:p="http://schemas.openxmlformats.org/presentationml/2006/main">
  <p:tag name="NUM" val="4"/>
</p:tagLst>
</file>

<file path=ppt/tags/tag321.xml><?xml version="1.0" encoding="utf-8"?>
<p:tagLst xmlns:a="http://schemas.openxmlformats.org/drawingml/2006/main" xmlns:r="http://schemas.openxmlformats.org/officeDocument/2006/relationships" xmlns:p="http://schemas.openxmlformats.org/presentationml/2006/main">
  <p:tag name="NUM" val="5"/>
</p:tagLst>
</file>

<file path=ppt/tags/tag322.xml><?xml version="1.0" encoding="utf-8"?>
<p:tagLst xmlns:a="http://schemas.openxmlformats.org/drawingml/2006/main" xmlns:r="http://schemas.openxmlformats.org/officeDocument/2006/relationships" xmlns:p="http://schemas.openxmlformats.org/presentationml/2006/main">
  <p:tag name="NUM" val="6"/>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8"/>
</p:tagLst>
</file>

<file path=ppt/tags/tag325.xml><?xml version="1.0" encoding="utf-8"?>
<p:tagLst xmlns:a="http://schemas.openxmlformats.org/drawingml/2006/main" xmlns:r="http://schemas.openxmlformats.org/officeDocument/2006/relationships" xmlns:p="http://schemas.openxmlformats.org/presentationml/2006/main">
  <p:tag name="NUM" val="9"/>
</p:tagLst>
</file>

<file path=ppt/tags/tag326.xml><?xml version="1.0" encoding="utf-8"?>
<p:tagLst xmlns:a="http://schemas.openxmlformats.org/drawingml/2006/main" xmlns:r="http://schemas.openxmlformats.org/officeDocument/2006/relationships" xmlns:p="http://schemas.openxmlformats.org/presentationml/2006/main">
  <p:tag name="NUM" val="10"/>
</p:tagLst>
</file>

<file path=ppt/tags/tag327.xml><?xml version="1.0" encoding="utf-8"?>
<p:tagLst xmlns:a="http://schemas.openxmlformats.org/drawingml/2006/main" xmlns:r="http://schemas.openxmlformats.org/officeDocument/2006/relationships" xmlns:p="http://schemas.openxmlformats.org/presentationml/2006/main">
  <p:tag name="NUM" val="1"/>
</p:tagLst>
</file>

<file path=ppt/tags/tag328.xml><?xml version="1.0" encoding="utf-8"?>
<p:tagLst xmlns:a="http://schemas.openxmlformats.org/drawingml/2006/main" xmlns:r="http://schemas.openxmlformats.org/officeDocument/2006/relationships" xmlns:p="http://schemas.openxmlformats.org/presentationml/2006/main">
  <p:tag name="NUM" val="2"/>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30.xml><?xml version="1.0" encoding="utf-8"?>
<p:tagLst xmlns:a="http://schemas.openxmlformats.org/drawingml/2006/main" xmlns:r="http://schemas.openxmlformats.org/officeDocument/2006/relationships" xmlns:p="http://schemas.openxmlformats.org/presentationml/2006/main">
  <p:tag name="NUM" val="4"/>
</p:tagLst>
</file>

<file path=ppt/tags/tag331.xml><?xml version="1.0" encoding="utf-8"?>
<p:tagLst xmlns:a="http://schemas.openxmlformats.org/drawingml/2006/main" xmlns:r="http://schemas.openxmlformats.org/officeDocument/2006/relationships" xmlns:p="http://schemas.openxmlformats.org/presentationml/2006/main">
  <p:tag name="NUM" val="5"/>
</p:tagLst>
</file>

<file path=ppt/tags/tag332.xml><?xml version="1.0" encoding="utf-8"?>
<p:tagLst xmlns:a="http://schemas.openxmlformats.org/drawingml/2006/main" xmlns:r="http://schemas.openxmlformats.org/officeDocument/2006/relationships" xmlns:p="http://schemas.openxmlformats.org/presentationml/2006/main">
  <p:tag name="NUM" val="6"/>
</p:tagLst>
</file>

<file path=ppt/tags/tag333.xml><?xml version="1.0" encoding="utf-8"?>
<p:tagLst xmlns:a="http://schemas.openxmlformats.org/drawingml/2006/main" xmlns:r="http://schemas.openxmlformats.org/officeDocument/2006/relationships" xmlns:p="http://schemas.openxmlformats.org/presentationml/2006/main">
  <p:tag name="NUM" val="7"/>
</p:tagLst>
</file>

<file path=ppt/tags/tag334.xml><?xml version="1.0" encoding="utf-8"?>
<p:tagLst xmlns:a="http://schemas.openxmlformats.org/drawingml/2006/main" xmlns:r="http://schemas.openxmlformats.org/officeDocument/2006/relationships" xmlns:p="http://schemas.openxmlformats.org/presentationml/2006/main">
  <p:tag name="NUM" val="8"/>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7"/>
</p:tagLst>
</file>

<file path=ppt/tags/tag342.xml><?xml version="1.0" encoding="utf-8"?>
<p:tagLst xmlns:a="http://schemas.openxmlformats.org/drawingml/2006/main" xmlns:r="http://schemas.openxmlformats.org/officeDocument/2006/relationships" xmlns:p="http://schemas.openxmlformats.org/presentationml/2006/main">
  <p:tag name="NUM" val="8"/>
</p:tagLst>
</file>

<file path=ppt/tags/tag343.xml><?xml version="1.0" encoding="utf-8"?>
<p:tagLst xmlns:a="http://schemas.openxmlformats.org/drawingml/2006/main" xmlns:r="http://schemas.openxmlformats.org/officeDocument/2006/relationships" xmlns:p="http://schemas.openxmlformats.org/presentationml/2006/main">
  <p:tag name="NUM" val="9"/>
</p:tagLst>
</file>

<file path=ppt/tags/tag344.xml><?xml version="1.0" encoding="utf-8"?>
<p:tagLst xmlns:a="http://schemas.openxmlformats.org/drawingml/2006/main" xmlns:r="http://schemas.openxmlformats.org/officeDocument/2006/relationships" xmlns:p="http://schemas.openxmlformats.org/presentationml/2006/main">
  <p:tag name="NUM" val="10"/>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50.xml><?xml version="1.0" encoding="utf-8"?>
<p:tagLst xmlns:a="http://schemas.openxmlformats.org/drawingml/2006/main" xmlns:r="http://schemas.openxmlformats.org/officeDocument/2006/relationships" xmlns:p="http://schemas.openxmlformats.org/presentationml/2006/main">
  <p:tag name="NUM" val="6"/>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8"/>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60.xml><?xml version="1.0" encoding="utf-8"?>
<p:tagLst xmlns:a="http://schemas.openxmlformats.org/drawingml/2006/main" xmlns:r="http://schemas.openxmlformats.org/officeDocument/2006/relationships" xmlns:p="http://schemas.openxmlformats.org/presentationml/2006/main">
  <p:tag name="NUM" val="8"/>
</p:tagLst>
</file>

<file path=ppt/tags/tag361.xml><?xml version="1.0" encoding="utf-8"?>
<p:tagLst xmlns:a="http://schemas.openxmlformats.org/drawingml/2006/main" xmlns:r="http://schemas.openxmlformats.org/officeDocument/2006/relationships" xmlns:p="http://schemas.openxmlformats.org/presentationml/2006/main">
  <p:tag name="NUM" val="9"/>
</p:tagLst>
</file>

<file path=ppt/tags/tag362.xml><?xml version="1.0" encoding="utf-8"?>
<p:tagLst xmlns:a="http://schemas.openxmlformats.org/drawingml/2006/main" xmlns:r="http://schemas.openxmlformats.org/officeDocument/2006/relationships" xmlns:p="http://schemas.openxmlformats.org/presentationml/2006/main">
  <p:tag name="NUM" val="10"/>
</p:tagLst>
</file>

<file path=ppt/tags/tag363.xml><?xml version="1.0" encoding="utf-8"?>
<p:tagLst xmlns:a="http://schemas.openxmlformats.org/drawingml/2006/main" xmlns:r="http://schemas.openxmlformats.org/officeDocument/2006/relationships" xmlns:p="http://schemas.openxmlformats.org/presentationml/2006/main">
  <p:tag name="NUM" val="11"/>
</p:tagLst>
</file>

<file path=ppt/tags/tag364.xml><?xml version="1.0" encoding="utf-8"?>
<p:tagLst xmlns:a="http://schemas.openxmlformats.org/drawingml/2006/main" xmlns:r="http://schemas.openxmlformats.org/officeDocument/2006/relationships" xmlns:p="http://schemas.openxmlformats.org/presentationml/2006/main">
  <p:tag name="NUM" val="1"/>
</p:tagLst>
</file>

<file path=ppt/tags/tag365.xml><?xml version="1.0" encoding="utf-8"?>
<p:tagLst xmlns:a="http://schemas.openxmlformats.org/drawingml/2006/main" xmlns:r="http://schemas.openxmlformats.org/officeDocument/2006/relationships" xmlns:p="http://schemas.openxmlformats.org/presentationml/2006/main">
  <p:tag name="NUM" val="2"/>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4"/>
</p:tagLst>
</file>

<file path=ppt/tags/tag368.xml><?xml version="1.0" encoding="utf-8"?>
<p:tagLst xmlns:a="http://schemas.openxmlformats.org/drawingml/2006/main" xmlns:r="http://schemas.openxmlformats.org/officeDocument/2006/relationships" xmlns:p="http://schemas.openxmlformats.org/presentationml/2006/main">
  <p:tag name="NUM" val="5"/>
</p:tagLst>
</file>

<file path=ppt/tags/tag369.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70.xml><?xml version="1.0" encoding="utf-8"?>
<p:tagLst xmlns:a="http://schemas.openxmlformats.org/drawingml/2006/main" xmlns:r="http://schemas.openxmlformats.org/officeDocument/2006/relationships" xmlns:p="http://schemas.openxmlformats.org/presentationml/2006/main">
  <p:tag name="NUM" val="7"/>
</p:tagLst>
</file>

<file path=ppt/tags/tag371.xml><?xml version="1.0" encoding="utf-8"?>
<p:tagLst xmlns:a="http://schemas.openxmlformats.org/drawingml/2006/main" xmlns:r="http://schemas.openxmlformats.org/officeDocument/2006/relationships" xmlns:p="http://schemas.openxmlformats.org/presentationml/2006/main">
  <p:tag name="NUM" val="8"/>
</p:tagLst>
</file>

<file path=ppt/tags/tag372.xml><?xml version="1.0" encoding="utf-8"?>
<p:tagLst xmlns:a="http://schemas.openxmlformats.org/drawingml/2006/main" xmlns:r="http://schemas.openxmlformats.org/officeDocument/2006/relationships" xmlns:p="http://schemas.openxmlformats.org/presentationml/2006/main">
  <p:tag name="NUM" val="9"/>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4"/>
</p:tagLst>
</file>

<file path=ppt/tags/tag377.xml><?xml version="1.0" encoding="utf-8"?>
<p:tagLst xmlns:a="http://schemas.openxmlformats.org/drawingml/2006/main" xmlns:r="http://schemas.openxmlformats.org/officeDocument/2006/relationships" xmlns:p="http://schemas.openxmlformats.org/presentationml/2006/main">
  <p:tag name="NUM" val="5"/>
</p:tagLst>
</file>

<file path=ppt/tags/tag378.xml><?xml version="1.0" encoding="utf-8"?>
<p:tagLst xmlns:a="http://schemas.openxmlformats.org/drawingml/2006/main" xmlns:r="http://schemas.openxmlformats.org/officeDocument/2006/relationships" xmlns:p="http://schemas.openxmlformats.org/presentationml/2006/main">
  <p:tag name="NUM" val="6"/>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80.xml><?xml version="1.0" encoding="utf-8"?>
<p:tagLst xmlns:a="http://schemas.openxmlformats.org/drawingml/2006/main" xmlns:r="http://schemas.openxmlformats.org/officeDocument/2006/relationships" xmlns:p="http://schemas.openxmlformats.org/presentationml/2006/main">
  <p:tag name="NUM" val="8"/>
</p:tagLst>
</file>

<file path=ppt/tags/tag381.xml><?xml version="1.0" encoding="utf-8"?>
<p:tagLst xmlns:a="http://schemas.openxmlformats.org/drawingml/2006/main" xmlns:r="http://schemas.openxmlformats.org/officeDocument/2006/relationships" xmlns:p="http://schemas.openxmlformats.org/presentationml/2006/main">
  <p:tag name="NUM" val="9"/>
</p:tagLst>
</file>

<file path=ppt/tags/tag382.xml><?xml version="1.0" encoding="utf-8"?>
<p:tagLst xmlns:a="http://schemas.openxmlformats.org/drawingml/2006/main" xmlns:r="http://schemas.openxmlformats.org/officeDocument/2006/relationships" xmlns:p="http://schemas.openxmlformats.org/presentationml/2006/main">
  <p:tag name="NUM" val="10"/>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6"/>
</p:tagLst>
</file>

<file path=ppt/tags/tag389.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390.xml><?xml version="1.0" encoding="utf-8"?>
<p:tagLst xmlns:a="http://schemas.openxmlformats.org/drawingml/2006/main" xmlns:r="http://schemas.openxmlformats.org/officeDocument/2006/relationships" xmlns:p="http://schemas.openxmlformats.org/presentationml/2006/main">
  <p:tag name="NUM" val="8"/>
</p:tagLst>
</file>

<file path=ppt/tags/tag391.xml><?xml version="1.0" encoding="utf-8"?>
<p:tagLst xmlns:a="http://schemas.openxmlformats.org/drawingml/2006/main" xmlns:r="http://schemas.openxmlformats.org/officeDocument/2006/relationships" xmlns:p="http://schemas.openxmlformats.org/presentationml/2006/main">
  <p:tag name="NUM" val="9"/>
</p:tagLst>
</file>

<file path=ppt/tags/tag392.xml><?xml version="1.0" encoding="utf-8"?>
<p:tagLst xmlns:a="http://schemas.openxmlformats.org/drawingml/2006/main" xmlns:r="http://schemas.openxmlformats.org/officeDocument/2006/relationships" xmlns:p="http://schemas.openxmlformats.org/presentationml/2006/main">
  <p:tag name="NUM" val="1"/>
</p:tagLst>
</file>

<file path=ppt/tags/tag393.xml><?xml version="1.0" encoding="utf-8"?>
<p:tagLst xmlns:a="http://schemas.openxmlformats.org/drawingml/2006/main" xmlns:r="http://schemas.openxmlformats.org/officeDocument/2006/relationships" xmlns:p="http://schemas.openxmlformats.org/presentationml/2006/main">
  <p:tag name="NUM" val="2"/>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4"/>
</p:tagLst>
</file>

<file path=ppt/tags/tag396.xml><?xml version="1.0" encoding="utf-8"?>
<p:tagLst xmlns:a="http://schemas.openxmlformats.org/drawingml/2006/main" xmlns:r="http://schemas.openxmlformats.org/officeDocument/2006/relationships" xmlns:p="http://schemas.openxmlformats.org/presentationml/2006/main">
  <p:tag name="NUM" val="5"/>
</p:tagLst>
</file>

<file path=ppt/tags/tag397.xml><?xml version="1.0" encoding="utf-8"?>
<p:tagLst xmlns:a="http://schemas.openxmlformats.org/drawingml/2006/main" xmlns:r="http://schemas.openxmlformats.org/officeDocument/2006/relationships" xmlns:p="http://schemas.openxmlformats.org/presentationml/2006/main">
  <p:tag name="NUM" val="6"/>
</p:tagLst>
</file>

<file path=ppt/tags/tag398.xml><?xml version="1.0" encoding="utf-8"?>
<p:tagLst xmlns:a="http://schemas.openxmlformats.org/drawingml/2006/main" xmlns:r="http://schemas.openxmlformats.org/officeDocument/2006/relationships" xmlns:p="http://schemas.openxmlformats.org/presentationml/2006/main">
  <p:tag name="NUM" val="7"/>
</p:tagLst>
</file>

<file path=ppt/tags/tag39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00.xml><?xml version="1.0" encoding="utf-8"?>
<p:tagLst xmlns:a="http://schemas.openxmlformats.org/drawingml/2006/main" xmlns:r="http://schemas.openxmlformats.org/officeDocument/2006/relationships" xmlns:p="http://schemas.openxmlformats.org/presentationml/2006/main">
  <p:tag name="NUM" val="9"/>
</p:tagLst>
</file>

<file path=ppt/tags/tag401.xml><?xml version="1.0" encoding="utf-8"?>
<p:tagLst xmlns:a="http://schemas.openxmlformats.org/drawingml/2006/main" xmlns:r="http://schemas.openxmlformats.org/officeDocument/2006/relationships" xmlns:p="http://schemas.openxmlformats.org/presentationml/2006/main">
  <p:tag name="NUM" val="10"/>
</p:tagLst>
</file>

<file path=ppt/tags/tag402.xml><?xml version="1.0" encoding="utf-8"?>
<p:tagLst xmlns:a="http://schemas.openxmlformats.org/drawingml/2006/main" xmlns:r="http://schemas.openxmlformats.org/officeDocument/2006/relationships" xmlns:p="http://schemas.openxmlformats.org/presentationml/2006/main">
  <p:tag name="NUM" val="11"/>
</p:tagLst>
</file>

<file path=ppt/tags/tag403.xml><?xml version="1.0" encoding="utf-8"?>
<p:tagLst xmlns:a="http://schemas.openxmlformats.org/drawingml/2006/main" xmlns:r="http://schemas.openxmlformats.org/officeDocument/2006/relationships" xmlns:p="http://schemas.openxmlformats.org/presentationml/2006/main">
  <p:tag name="NUM" val="12"/>
</p:tagLst>
</file>

<file path=ppt/tags/tag404.xml><?xml version="1.0" encoding="utf-8"?>
<p:tagLst xmlns:a="http://schemas.openxmlformats.org/drawingml/2006/main" xmlns:r="http://schemas.openxmlformats.org/officeDocument/2006/relationships" xmlns:p="http://schemas.openxmlformats.org/presentationml/2006/main">
  <p:tag name="NUM" val="1"/>
</p:tagLst>
</file>

<file path=ppt/tags/tag405.xml><?xml version="1.0" encoding="utf-8"?>
<p:tagLst xmlns:a="http://schemas.openxmlformats.org/drawingml/2006/main" xmlns:r="http://schemas.openxmlformats.org/officeDocument/2006/relationships" xmlns:p="http://schemas.openxmlformats.org/presentationml/2006/main">
  <p:tag name="NUM" val="2"/>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4"/>
</p:tagLst>
</file>

<file path=ppt/tags/tag408.xml><?xml version="1.0" encoding="utf-8"?>
<p:tagLst xmlns:a="http://schemas.openxmlformats.org/drawingml/2006/main" xmlns:r="http://schemas.openxmlformats.org/officeDocument/2006/relationships" xmlns:p="http://schemas.openxmlformats.org/presentationml/2006/main">
  <p:tag name="NUM" val="5"/>
</p:tagLst>
</file>

<file path=ppt/tags/tag409.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10.xml><?xml version="1.0" encoding="utf-8"?>
<p:tagLst xmlns:a="http://schemas.openxmlformats.org/drawingml/2006/main" xmlns:r="http://schemas.openxmlformats.org/officeDocument/2006/relationships" xmlns:p="http://schemas.openxmlformats.org/presentationml/2006/main">
  <p:tag name="NUM" val="7"/>
</p:tagLst>
</file>

<file path=ppt/tags/tag411.xml><?xml version="1.0" encoding="utf-8"?>
<p:tagLst xmlns:a="http://schemas.openxmlformats.org/drawingml/2006/main" xmlns:r="http://schemas.openxmlformats.org/officeDocument/2006/relationships" xmlns:p="http://schemas.openxmlformats.org/presentationml/2006/main">
  <p:tag name="NUM" val="8"/>
</p:tagLst>
</file>

<file path=ppt/tags/tag412.xml><?xml version="1.0" encoding="utf-8"?>
<p:tagLst xmlns:a="http://schemas.openxmlformats.org/drawingml/2006/main" xmlns:r="http://schemas.openxmlformats.org/officeDocument/2006/relationships" xmlns:p="http://schemas.openxmlformats.org/presentationml/2006/main">
  <p:tag name="NUM" val="9"/>
</p:tagLst>
</file>

<file path=ppt/tags/tag413.xml><?xml version="1.0" encoding="utf-8"?>
<p:tagLst xmlns:a="http://schemas.openxmlformats.org/drawingml/2006/main" xmlns:r="http://schemas.openxmlformats.org/officeDocument/2006/relationships" xmlns:p="http://schemas.openxmlformats.org/presentationml/2006/main">
  <p:tag name="NUM" val="10"/>
</p:tagLst>
</file>

<file path=ppt/tags/tag414.xml><?xml version="1.0" encoding="utf-8"?>
<p:tagLst xmlns:a="http://schemas.openxmlformats.org/drawingml/2006/main" xmlns:r="http://schemas.openxmlformats.org/officeDocument/2006/relationships" xmlns:p="http://schemas.openxmlformats.org/presentationml/2006/main">
  <p:tag name="NUM" val="11"/>
</p:tagLst>
</file>

<file path=ppt/tags/tag415.xml><?xml version="1.0" encoding="utf-8"?>
<p:tagLst xmlns:a="http://schemas.openxmlformats.org/drawingml/2006/main" xmlns:r="http://schemas.openxmlformats.org/officeDocument/2006/relationships" xmlns:p="http://schemas.openxmlformats.org/presentationml/2006/main">
  <p:tag name="NUM" val="12"/>
</p:tagLst>
</file>

<file path=ppt/tags/tag416.xml><?xml version="1.0" encoding="utf-8"?>
<p:tagLst xmlns:a="http://schemas.openxmlformats.org/drawingml/2006/main" xmlns:r="http://schemas.openxmlformats.org/officeDocument/2006/relationships" xmlns:p="http://schemas.openxmlformats.org/presentationml/2006/main">
  <p:tag name="NUM" val="1"/>
</p:tagLst>
</file>

<file path=ppt/tags/tag417.xml><?xml version="1.0" encoding="utf-8"?>
<p:tagLst xmlns:a="http://schemas.openxmlformats.org/drawingml/2006/main" xmlns:r="http://schemas.openxmlformats.org/officeDocument/2006/relationships" xmlns:p="http://schemas.openxmlformats.org/presentationml/2006/main">
  <p:tag name="NUM" val="2"/>
</p:tagLst>
</file>

<file path=ppt/tags/tag418.xml><?xml version="1.0" encoding="utf-8"?>
<p:tagLst xmlns:a="http://schemas.openxmlformats.org/drawingml/2006/main" xmlns:r="http://schemas.openxmlformats.org/officeDocument/2006/relationships" xmlns:p="http://schemas.openxmlformats.org/presentationml/2006/main">
  <p:tag name="NUM" val="3"/>
</p:tagLst>
</file>

<file path=ppt/tags/tag419.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20.xml><?xml version="1.0" encoding="utf-8"?>
<p:tagLst xmlns:a="http://schemas.openxmlformats.org/drawingml/2006/main" xmlns:r="http://schemas.openxmlformats.org/officeDocument/2006/relationships" xmlns:p="http://schemas.openxmlformats.org/presentationml/2006/main">
  <p:tag name="NUM" val="5"/>
</p:tagLst>
</file>

<file path=ppt/tags/tag421.xml><?xml version="1.0" encoding="utf-8"?>
<p:tagLst xmlns:a="http://schemas.openxmlformats.org/drawingml/2006/main" xmlns:r="http://schemas.openxmlformats.org/officeDocument/2006/relationships" xmlns:p="http://schemas.openxmlformats.org/presentationml/2006/main">
  <p:tag name="NUM" val="6"/>
</p:tagLst>
</file>

<file path=ppt/tags/tag422.xml><?xml version="1.0" encoding="utf-8"?>
<p:tagLst xmlns:a="http://schemas.openxmlformats.org/drawingml/2006/main" xmlns:r="http://schemas.openxmlformats.org/officeDocument/2006/relationships" xmlns:p="http://schemas.openxmlformats.org/presentationml/2006/main">
  <p:tag name="NUM" val="7"/>
</p:tagLst>
</file>

<file path=ppt/tags/tag423.xml><?xml version="1.0" encoding="utf-8"?>
<p:tagLst xmlns:a="http://schemas.openxmlformats.org/drawingml/2006/main" xmlns:r="http://schemas.openxmlformats.org/officeDocument/2006/relationships" xmlns:p="http://schemas.openxmlformats.org/presentationml/2006/main">
  <p:tag name="NUM" val="8"/>
</p:tagLst>
</file>

<file path=ppt/tags/tag424.xml><?xml version="1.0" encoding="utf-8"?>
<p:tagLst xmlns:a="http://schemas.openxmlformats.org/drawingml/2006/main" xmlns:r="http://schemas.openxmlformats.org/officeDocument/2006/relationships" xmlns:p="http://schemas.openxmlformats.org/presentationml/2006/main">
  <p:tag name="NUM" val="9"/>
</p:tagLst>
</file>

<file path=ppt/tags/tag425.xml><?xml version="1.0" encoding="utf-8"?>
<p:tagLst xmlns:a="http://schemas.openxmlformats.org/drawingml/2006/main" xmlns:r="http://schemas.openxmlformats.org/officeDocument/2006/relationships" xmlns:p="http://schemas.openxmlformats.org/presentationml/2006/main">
  <p:tag name="NUM" val="10"/>
</p:tagLst>
</file>

<file path=ppt/tags/tag426.xml><?xml version="1.0" encoding="utf-8"?>
<p:tagLst xmlns:a="http://schemas.openxmlformats.org/drawingml/2006/main" xmlns:r="http://schemas.openxmlformats.org/officeDocument/2006/relationships" xmlns:p="http://schemas.openxmlformats.org/presentationml/2006/main">
  <p:tag name="NUM" val="1"/>
</p:tagLst>
</file>

<file path=ppt/tags/tag427.xml><?xml version="1.0" encoding="utf-8"?>
<p:tagLst xmlns:a="http://schemas.openxmlformats.org/drawingml/2006/main" xmlns:r="http://schemas.openxmlformats.org/officeDocument/2006/relationships" xmlns:p="http://schemas.openxmlformats.org/presentationml/2006/main">
  <p:tag name="NUM" val="2"/>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30.xml><?xml version="1.0" encoding="utf-8"?>
<p:tagLst xmlns:a="http://schemas.openxmlformats.org/drawingml/2006/main" xmlns:r="http://schemas.openxmlformats.org/officeDocument/2006/relationships" xmlns:p="http://schemas.openxmlformats.org/presentationml/2006/main">
  <p:tag name="NUM" val="5"/>
</p:tagLst>
</file>

<file path=ppt/tags/tag431.xml><?xml version="1.0" encoding="utf-8"?>
<p:tagLst xmlns:a="http://schemas.openxmlformats.org/drawingml/2006/main" xmlns:r="http://schemas.openxmlformats.org/officeDocument/2006/relationships" xmlns:p="http://schemas.openxmlformats.org/presentationml/2006/main">
  <p:tag name="NUM" val="6"/>
</p:tagLst>
</file>

<file path=ppt/tags/tag432.xml><?xml version="1.0" encoding="utf-8"?>
<p:tagLst xmlns:a="http://schemas.openxmlformats.org/drawingml/2006/main" xmlns:r="http://schemas.openxmlformats.org/officeDocument/2006/relationships" xmlns:p="http://schemas.openxmlformats.org/presentationml/2006/main">
  <p:tag name="NUM" val="7"/>
</p:tagLst>
</file>

<file path=ppt/tags/tag433.xml><?xml version="1.0" encoding="utf-8"?>
<p:tagLst xmlns:a="http://schemas.openxmlformats.org/drawingml/2006/main" xmlns:r="http://schemas.openxmlformats.org/officeDocument/2006/relationships" xmlns:p="http://schemas.openxmlformats.org/presentationml/2006/main">
  <p:tag name="NUM" val="8"/>
</p:tagLst>
</file>

<file path=ppt/tags/tag434.xml><?xml version="1.0" encoding="utf-8"?>
<p:tagLst xmlns:a="http://schemas.openxmlformats.org/drawingml/2006/main" xmlns:r="http://schemas.openxmlformats.org/officeDocument/2006/relationships" xmlns:p="http://schemas.openxmlformats.org/presentationml/2006/main">
  <p:tag name="NUM" val="1"/>
</p:tagLst>
</file>

<file path=ppt/tags/tag435.xml><?xml version="1.0" encoding="utf-8"?>
<p:tagLst xmlns:a="http://schemas.openxmlformats.org/drawingml/2006/main" xmlns:r="http://schemas.openxmlformats.org/officeDocument/2006/relationships" xmlns:p="http://schemas.openxmlformats.org/presentationml/2006/main">
  <p:tag name="NUM" val="2"/>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4"/>
</p:tagLst>
</file>

<file path=ppt/tags/tag438.xml><?xml version="1.0" encoding="utf-8"?>
<p:tagLst xmlns:a="http://schemas.openxmlformats.org/drawingml/2006/main" xmlns:r="http://schemas.openxmlformats.org/officeDocument/2006/relationships" xmlns:p="http://schemas.openxmlformats.org/presentationml/2006/main">
  <p:tag name="NUM" val="5"/>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40.xml><?xml version="1.0" encoding="utf-8"?>
<p:tagLst xmlns:a="http://schemas.openxmlformats.org/drawingml/2006/main" xmlns:r="http://schemas.openxmlformats.org/officeDocument/2006/relationships" xmlns:p="http://schemas.openxmlformats.org/presentationml/2006/main">
  <p:tag name="NUM" val="7"/>
</p:tagLst>
</file>

<file path=ppt/tags/tag441.xml><?xml version="1.0" encoding="utf-8"?>
<p:tagLst xmlns:a="http://schemas.openxmlformats.org/drawingml/2006/main" xmlns:r="http://schemas.openxmlformats.org/officeDocument/2006/relationships" xmlns:p="http://schemas.openxmlformats.org/presentationml/2006/main">
  <p:tag name="NUM" val="8"/>
</p:tagLst>
</file>

<file path=ppt/tags/tag442.xml><?xml version="1.0" encoding="utf-8"?>
<p:tagLst xmlns:a="http://schemas.openxmlformats.org/drawingml/2006/main" xmlns:r="http://schemas.openxmlformats.org/officeDocument/2006/relationships" xmlns:p="http://schemas.openxmlformats.org/presentationml/2006/main">
  <p:tag name="NUM" val="1"/>
</p:tagLst>
</file>

<file path=ppt/tags/tag443.xml><?xml version="1.0" encoding="utf-8"?>
<p:tagLst xmlns:a="http://schemas.openxmlformats.org/drawingml/2006/main" xmlns:r="http://schemas.openxmlformats.org/officeDocument/2006/relationships" xmlns:p="http://schemas.openxmlformats.org/presentationml/2006/main">
  <p:tag name="NUM" val="2"/>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4"/>
</p:tagLst>
</file>

<file path=ppt/tags/tag446.xml><?xml version="1.0" encoding="utf-8"?>
<p:tagLst xmlns:a="http://schemas.openxmlformats.org/drawingml/2006/main" xmlns:r="http://schemas.openxmlformats.org/officeDocument/2006/relationships" xmlns:p="http://schemas.openxmlformats.org/presentationml/2006/main">
  <p:tag name="NUM" val="5"/>
</p:tagLst>
</file>

<file path=ppt/tags/tag447.xml><?xml version="1.0" encoding="utf-8"?>
<p:tagLst xmlns:a="http://schemas.openxmlformats.org/drawingml/2006/main" xmlns:r="http://schemas.openxmlformats.org/officeDocument/2006/relationships" xmlns:p="http://schemas.openxmlformats.org/presentationml/2006/main">
  <p:tag name="NUM" val="6"/>
</p:tagLst>
</file>

<file path=ppt/tags/tag448.xml><?xml version="1.0" encoding="utf-8"?>
<p:tagLst xmlns:a="http://schemas.openxmlformats.org/drawingml/2006/main" xmlns:r="http://schemas.openxmlformats.org/officeDocument/2006/relationships" xmlns:p="http://schemas.openxmlformats.org/presentationml/2006/main">
  <p:tag name="NUM" val="7"/>
</p:tagLst>
</file>

<file path=ppt/tags/tag449.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50.xml><?xml version="1.0" encoding="utf-8"?>
<p:tagLst xmlns:a="http://schemas.openxmlformats.org/drawingml/2006/main" xmlns:r="http://schemas.openxmlformats.org/officeDocument/2006/relationships" xmlns:p="http://schemas.openxmlformats.org/presentationml/2006/main">
  <p:tag name="NUM" val="9"/>
</p:tagLst>
</file>

<file path=ppt/tags/tag451.xml><?xml version="1.0" encoding="utf-8"?>
<p:tagLst xmlns:a="http://schemas.openxmlformats.org/drawingml/2006/main" xmlns:r="http://schemas.openxmlformats.org/officeDocument/2006/relationships" xmlns:p="http://schemas.openxmlformats.org/presentationml/2006/main">
  <p:tag name="NUM" val="1"/>
</p:tagLst>
</file>

<file path=ppt/tags/tag452.xml><?xml version="1.0" encoding="utf-8"?>
<p:tagLst xmlns:a="http://schemas.openxmlformats.org/drawingml/2006/main" xmlns:r="http://schemas.openxmlformats.org/officeDocument/2006/relationships" xmlns:p="http://schemas.openxmlformats.org/presentationml/2006/main">
  <p:tag name="NUM" val="2"/>
</p:tagLst>
</file>

<file path=ppt/tags/tag453.xml><?xml version="1.0" encoding="utf-8"?>
<p:tagLst xmlns:a="http://schemas.openxmlformats.org/drawingml/2006/main" xmlns:r="http://schemas.openxmlformats.org/officeDocument/2006/relationships" xmlns:p="http://schemas.openxmlformats.org/presentationml/2006/main">
  <p:tag name="NUM" val="3"/>
</p:tagLst>
</file>

<file path=ppt/tags/tag454.xml><?xml version="1.0" encoding="utf-8"?>
<p:tagLst xmlns:a="http://schemas.openxmlformats.org/drawingml/2006/main" xmlns:r="http://schemas.openxmlformats.org/officeDocument/2006/relationships" xmlns:p="http://schemas.openxmlformats.org/presentationml/2006/main">
  <p:tag name="NUM" val="4"/>
</p:tagLst>
</file>

<file path=ppt/tags/tag455.xml><?xml version="1.0" encoding="utf-8"?>
<p:tagLst xmlns:a="http://schemas.openxmlformats.org/drawingml/2006/main" xmlns:r="http://schemas.openxmlformats.org/officeDocument/2006/relationships" xmlns:p="http://schemas.openxmlformats.org/presentationml/2006/main">
  <p:tag name="NUM" val="5"/>
</p:tagLst>
</file>

<file path=ppt/tags/tag456.xml><?xml version="1.0" encoding="utf-8"?>
<p:tagLst xmlns:a="http://schemas.openxmlformats.org/drawingml/2006/main" xmlns:r="http://schemas.openxmlformats.org/officeDocument/2006/relationships" xmlns:p="http://schemas.openxmlformats.org/presentationml/2006/main">
  <p:tag name="NUM" val="6"/>
</p:tagLst>
</file>

<file path=ppt/tags/tag457.xml><?xml version="1.0" encoding="utf-8"?>
<p:tagLst xmlns:a="http://schemas.openxmlformats.org/drawingml/2006/main" xmlns:r="http://schemas.openxmlformats.org/officeDocument/2006/relationships" xmlns:p="http://schemas.openxmlformats.org/presentationml/2006/main">
  <p:tag name="NUM" val="7"/>
</p:tagLst>
</file>

<file path=ppt/tags/tag458.xml><?xml version="1.0" encoding="utf-8"?>
<p:tagLst xmlns:a="http://schemas.openxmlformats.org/drawingml/2006/main" xmlns:r="http://schemas.openxmlformats.org/officeDocument/2006/relationships" xmlns:p="http://schemas.openxmlformats.org/presentationml/2006/main">
  <p:tag name="NUM" val="8"/>
</p:tagLst>
</file>

<file path=ppt/tags/tag459.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60.xml><?xml version="1.0" encoding="utf-8"?>
<p:tagLst xmlns:a="http://schemas.openxmlformats.org/drawingml/2006/main" xmlns:r="http://schemas.openxmlformats.org/officeDocument/2006/relationships" xmlns:p="http://schemas.openxmlformats.org/presentationml/2006/main">
  <p:tag name="NUM" val="2"/>
</p:tagLst>
</file>

<file path=ppt/tags/tag461.xml><?xml version="1.0" encoding="utf-8"?>
<p:tagLst xmlns:a="http://schemas.openxmlformats.org/drawingml/2006/main" xmlns:r="http://schemas.openxmlformats.org/officeDocument/2006/relationships" xmlns:p="http://schemas.openxmlformats.org/presentationml/2006/main">
  <p:tag name="NUM" val="3"/>
</p:tagLst>
</file>

<file path=ppt/tags/tag462.xml><?xml version="1.0" encoding="utf-8"?>
<p:tagLst xmlns:a="http://schemas.openxmlformats.org/drawingml/2006/main" xmlns:r="http://schemas.openxmlformats.org/officeDocument/2006/relationships" xmlns:p="http://schemas.openxmlformats.org/presentationml/2006/main">
  <p:tag name="NUM" val="4"/>
</p:tagLst>
</file>

<file path=ppt/tags/tag463.xml><?xml version="1.0" encoding="utf-8"?>
<p:tagLst xmlns:a="http://schemas.openxmlformats.org/drawingml/2006/main" xmlns:r="http://schemas.openxmlformats.org/officeDocument/2006/relationships" xmlns:p="http://schemas.openxmlformats.org/presentationml/2006/main">
  <p:tag name="NUM" val="5"/>
</p:tagLst>
</file>

<file path=ppt/tags/tag464.xml><?xml version="1.0" encoding="utf-8"?>
<p:tagLst xmlns:a="http://schemas.openxmlformats.org/drawingml/2006/main" xmlns:r="http://schemas.openxmlformats.org/officeDocument/2006/relationships" xmlns:p="http://schemas.openxmlformats.org/presentationml/2006/main">
  <p:tag name="NUM" val="6"/>
</p:tagLst>
</file>

<file path=ppt/tags/tag465.xml><?xml version="1.0" encoding="utf-8"?>
<p:tagLst xmlns:a="http://schemas.openxmlformats.org/drawingml/2006/main" xmlns:r="http://schemas.openxmlformats.org/officeDocument/2006/relationships" xmlns:p="http://schemas.openxmlformats.org/presentationml/2006/main">
  <p:tag name="NUM" val="7"/>
</p:tagLst>
</file>

<file path=ppt/tags/tag466.xml><?xml version="1.0" encoding="utf-8"?>
<p:tagLst xmlns:a="http://schemas.openxmlformats.org/drawingml/2006/main" xmlns:r="http://schemas.openxmlformats.org/officeDocument/2006/relationships" xmlns:p="http://schemas.openxmlformats.org/presentationml/2006/main">
  <p:tag name="NUM" val="1"/>
</p:tagLst>
</file>

<file path=ppt/tags/tag467.xml><?xml version="1.0" encoding="utf-8"?>
<p:tagLst xmlns:a="http://schemas.openxmlformats.org/drawingml/2006/main" xmlns:r="http://schemas.openxmlformats.org/officeDocument/2006/relationships" xmlns:p="http://schemas.openxmlformats.org/presentationml/2006/main">
  <p:tag name="NUM" val="2"/>
</p:tagLst>
</file>

<file path=ppt/tags/tag468.xml><?xml version="1.0" encoding="utf-8"?>
<p:tagLst xmlns:a="http://schemas.openxmlformats.org/drawingml/2006/main" xmlns:r="http://schemas.openxmlformats.org/officeDocument/2006/relationships" xmlns:p="http://schemas.openxmlformats.org/presentationml/2006/main">
  <p:tag name="NUM" val="3"/>
</p:tagLst>
</file>

<file path=ppt/tags/tag469.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70.xml><?xml version="1.0" encoding="utf-8"?>
<p:tagLst xmlns:a="http://schemas.openxmlformats.org/drawingml/2006/main" xmlns:r="http://schemas.openxmlformats.org/officeDocument/2006/relationships" xmlns:p="http://schemas.openxmlformats.org/presentationml/2006/main">
  <p:tag name="NUM" val="5"/>
</p:tagLst>
</file>

<file path=ppt/tags/tag471.xml><?xml version="1.0" encoding="utf-8"?>
<p:tagLst xmlns:a="http://schemas.openxmlformats.org/drawingml/2006/main" xmlns:r="http://schemas.openxmlformats.org/officeDocument/2006/relationships" xmlns:p="http://schemas.openxmlformats.org/presentationml/2006/main">
  <p:tag name="NUM" val="6"/>
</p:tagLst>
</file>

<file path=ppt/tags/tag472.xml><?xml version="1.0" encoding="utf-8"?>
<p:tagLst xmlns:a="http://schemas.openxmlformats.org/drawingml/2006/main" xmlns:r="http://schemas.openxmlformats.org/officeDocument/2006/relationships" xmlns:p="http://schemas.openxmlformats.org/presentationml/2006/main">
  <p:tag name="NUM" val="7"/>
</p:tagLst>
</file>

<file path=ppt/tags/tag473.xml><?xml version="1.0" encoding="utf-8"?>
<p:tagLst xmlns:a="http://schemas.openxmlformats.org/drawingml/2006/main" xmlns:r="http://schemas.openxmlformats.org/officeDocument/2006/relationships" xmlns:p="http://schemas.openxmlformats.org/presentationml/2006/main">
  <p:tag name="NUM" val="8"/>
</p:tagLst>
</file>

<file path=ppt/tags/tag474.xml><?xml version="1.0" encoding="utf-8"?>
<p:tagLst xmlns:a="http://schemas.openxmlformats.org/drawingml/2006/main" xmlns:r="http://schemas.openxmlformats.org/officeDocument/2006/relationships" xmlns:p="http://schemas.openxmlformats.org/presentationml/2006/main">
  <p:tag name="NUM" val="1"/>
</p:tagLst>
</file>

<file path=ppt/tags/tag475.xml><?xml version="1.0" encoding="utf-8"?>
<p:tagLst xmlns:a="http://schemas.openxmlformats.org/drawingml/2006/main" xmlns:r="http://schemas.openxmlformats.org/officeDocument/2006/relationships" xmlns:p="http://schemas.openxmlformats.org/presentationml/2006/main">
  <p:tag name="NUM" val="2"/>
</p:tagLst>
</file>

<file path=ppt/tags/tag476.xml><?xml version="1.0" encoding="utf-8"?>
<p:tagLst xmlns:a="http://schemas.openxmlformats.org/drawingml/2006/main" xmlns:r="http://schemas.openxmlformats.org/officeDocument/2006/relationships" xmlns:p="http://schemas.openxmlformats.org/presentationml/2006/main">
  <p:tag name="NUM" val="3"/>
</p:tagLst>
</file>

<file path=ppt/tags/tag477.xml><?xml version="1.0" encoding="utf-8"?>
<p:tagLst xmlns:a="http://schemas.openxmlformats.org/drawingml/2006/main" xmlns:r="http://schemas.openxmlformats.org/officeDocument/2006/relationships" xmlns:p="http://schemas.openxmlformats.org/presentationml/2006/main">
  <p:tag name="NUM" val="4"/>
</p:tagLst>
</file>

<file path=ppt/tags/tag478.xml><?xml version="1.0" encoding="utf-8"?>
<p:tagLst xmlns:a="http://schemas.openxmlformats.org/drawingml/2006/main" xmlns:r="http://schemas.openxmlformats.org/officeDocument/2006/relationships" xmlns:p="http://schemas.openxmlformats.org/presentationml/2006/main">
  <p:tag name="NUM" val="5"/>
</p:tagLst>
</file>

<file path=ppt/tags/tag479.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80.xml><?xml version="1.0" encoding="utf-8"?>
<p:tagLst xmlns:a="http://schemas.openxmlformats.org/drawingml/2006/main" xmlns:r="http://schemas.openxmlformats.org/officeDocument/2006/relationships" xmlns:p="http://schemas.openxmlformats.org/presentationml/2006/main">
  <p:tag name="NUM" val="7"/>
</p:tagLst>
</file>

<file path=ppt/tags/tag481.xml><?xml version="1.0" encoding="utf-8"?>
<p:tagLst xmlns:a="http://schemas.openxmlformats.org/drawingml/2006/main" xmlns:r="http://schemas.openxmlformats.org/officeDocument/2006/relationships" xmlns:p="http://schemas.openxmlformats.org/presentationml/2006/main">
  <p:tag name="NUM" val="8"/>
</p:tagLst>
</file>

<file path=ppt/tags/tag482.xml><?xml version="1.0" encoding="utf-8"?>
<p:tagLst xmlns:a="http://schemas.openxmlformats.org/drawingml/2006/main" xmlns:r="http://schemas.openxmlformats.org/officeDocument/2006/relationships" xmlns:p="http://schemas.openxmlformats.org/presentationml/2006/main">
  <p:tag name="NUM" val="9"/>
</p:tagLst>
</file>

<file path=ppt/tags/tag483.xml><?xml version="1.0" encoding="utf-8"?>
<p:tagLst xmlns:a="http://schemas.openxmlformats.org/drawingml/2006/main" xmlns:r="http://schemas.openxmlformats.org/officeDocument/2006/relationships" xmlns:p="http://schemas.openxmlformats.org/presentationml/2006/main">
  <p:tag name="NUM" val="10"/>
</p:tagLst>
</file>

<file path=ppt/tags/tag484.xml><?xml version="1.0" encoding="utf-8"?>
<p:tagLst xmlns:a="http://schemas.openxmlformats.org/drawingml/2006/main" xmlns:r="http://schemas.openxmlformats.org/officeDocument/2006/relationships" xmlns:p="http://schemas.openxmlformats.org/presentationml/2006/main">
  <p:tag name="NUM" val="1"/>
</p:tagLst>
</file>

<file path=ppt/tags/tag485.xml><?xml version="1.0" encoding="utf-8"?>
<p:tagLst xmlns:a="http://schemas.openxmlformats.org/drawingml/2006/main" xmlns:r="http://schemas.openxmlformats.org/officeDocument/2006/relationships" xmlns:p="http://schemas.openxmlformats.org/presentationml/2006/main">
  <p:tag name="NUM" val="2"/>
</p:tagLst>
</file>

<file path=ppt/tags/tag486.xml><?xml version="1.0" encoding="utf-8"?>
<p:tagLst xmlns:a="http://schemas.openxmlformats.org/drawingml/2006/main" xmlns:r="http://schemas.openxmlformats.org/officeDocument/2006/relationships" xmlns:p="http://schemas.openxmlformats.org/presentationml/2006/main">
  <p:tag name="NUM" val="3"/>
</p:tagLst>
</file>

<file path=ppt/tags/tag487.xml><?xml version="1.0" encoding="utf-8"?>
<p:tagLst xmlns:a="http://schemas.openxmlformats.org/drawingml/2006/main" xmlns:r="http://schemas.openxmlformats.org/officeDocument/2006/relationships" xmlns:p="http://schemas.openxmlformats.org/presentationml/2006/main">
  <p:tag name="NUM" val="4"/>
</p:tagLst>
</file>

<file path=ppt/tags/tag488.xml><?xml version="1.0" encoding="utf-8"?>
<p:tagLst xmlns:a="http://schemas.openxmlformats.org/drawingml/2006/main" xmlns:r="http://schemas.openxmlformats.org/officeDocument/2006/relationships" xmlns:p="http://schemas.openxmlformats.org/presentationml/2006/main">
  <p:tag name="NUM" val="5"/>
</p:tagLst>
</file>

<file path=ppt/tags/tag489.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7"/>
</p:tagLst>
</file>

<file path=ppt/tags/tag491.xml><?xml version="1.0" encoding="utf-8"?>
<p:tagLst xmlns:a="http://schemas.openxmlformats.org/drawingml/2006/main" xmlns:r="http://schemas.openxmlformats.org/officeDocument/2006/relationships" xmlns:p="http://schemas.openxmlformats.org/presentationml/2006/main">
  <p:tag name="NUM" val="8"/>
</p:tagLst>
</file>

<file path=ppt/tags/tag492.xml><?xml version="1.0" encoding="utf-8"?>
<p:tagLst xmlns:a="http://schemas.openxmlformats.org/drawingml/2006/main" xmlns:r="http://schemas.openxmlformats.org/officeDocument/2006/relationships" xmlns:p="http://schemas.openxmlformats.org/presentationml/2006/main">
  <p:tag name="NUM" val="1"/>
</p:tagLst>
</file>

<file path=ppt/tags/tag493.xml><?xml version="1.0" encoding="utf-8"?>
<p:tagLst xmlns:a="http://schemas.openxmlformats.org/drawingml/2006/main" xmlns:r="http://schemas.openxmlformats.org/officeDocument/2006/relationships" xmlns:p="http://schemas.openxmlformats.org/presentationml/2006/main">
  <p:tag name="NUM" val="2"/>
</p:tagLst>
</file>

<file path=ppt/tags/tag494.xml><?xml version="1.0" encoding="utf-8"?>
<p:tagLst xmlns:a="http://schemas.openxmlformats.org/drawingml/2006/main" xmlns:r="http://schemas.openxmlformats.org/officeDocument/2006/relationships" xmlns:p="http://schemas.openxmlformats.org/presentationml/2006/main">
  <p:tag name="NUM" val="3"/>
</p:tagLst>
</file>

<file path=ppt/tags/tag495.xml><?xml version="1.0" encoding="utf-8"?>
<p:tagLst xmlns:a="http://schemas.openxmlformats.org/drawingml/2006/main" xmlns:r="http://schemas.openxmlformats.org/officeDocument/2006/relationships" xmlns:p="http://schemas.openxmlformats.org/presentationml/2006/main">
  <p:tag name="NUM" val="4"/>
</p:tagLst>
</file>

<file path=ppt/tags/tag496.xml><?xml version="1.0" encoding="utf-8"?>
<p:tagLst xmlns:a="http://schemas.openxmlformats.org/drawingml/2006/main" xmlns:r="http://schemas.openxmlformats.org/officeDocument/2006/relationships" xmlns:p="http://schemas.openxmlformats.org/presentationml/2006/main">
  <p:tag name="NUM" val="5"/>
</p:tagLst>
</file>

<file path=ppt/tags/tag497.xml><?xml version="1.0" encoding="utf-8"?>
<p:tagLst xmlns:a="http://schemas.openxmlformats.org/drawingml/2006/main" xmlns:r="http://schemas.openxmlformats.org/officeDocument/2006/relationships" xmlns:p="http://schemas.openxmlformats.org/presentationml/2006/main">
  <p:tag name="NUM" val="6"/>
</p:tagLst>
</file>

<file path=ppt/tags/tag498.xml><?xml version="1.0" encoding="utf-8"?>
<p:tagLst xmlns:a="http://schemas.openxmlformats.org/drawingml/2006/main" xmlns:r="http://schemas.openxmlformats.org/officeDocument/2006/relationships" xmlns:p="http://schemas.openxmlformats.org/presentationml/2006/main">
  <p:tag name="NUM" val="7"/>
</p:tagLst>
</file>

<file path=ppt/tags/tag49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9"/>
</p:tagLst>
</file>

<file path=ppt/tags/tag501.xml><?xml version="1.0" encoding="utf-8"?>
<p:tagLst xmlns:a="http://schemas.openxmlformats.org/drawingml/2006/main" xmlns:r="http://schemas.openxmlformats.org/officeDocument/2006/relationships" xmlns:p="http://schemas.openxmlformats.org/presentationml/2006/main">
  <p:tag name="NUM" val="10"/>
</p:tagLst>
</file>

<file path=ppt/tags/tag502.xml><?xml version="1.0" encoding="utf-8"?>
<p:tagLst xmlns:a="http://schemas.openxmlformats.org/drawingml/2006/main" xmlns:r="http://schemas.openxmlformats.org/officeDocument/2006/relationships" xmlns:p="http://schemas.openxmlformats.org/presentationml/2006/main">
  <p:tag name="NUM" val="11"/>
</p:tagLst>
</file>

<file path=ppt/tags/tag503.xml><?xml version="1.0" encoding="utf-8"?>
<p:tagLst xmlns:a="http://schemas.openxmlformats.org/drawingml/2006/main" xmlns:r="http://schemas.openxmlformats.org/officeDocument/2006/relationships" xmlns:p="http://schemas.openxmlformats.org/presentationml/2006/main">
  <p:tag name="NUM" val="12"/>
</p:tagLst>
</file>

<file path=ppt/tags/tag504.xml><?xml version="1.0" encoding="utf-8"?>
<p:tagLst xmlns:a="http://schemas.openxmlformats.org/drawingml/2006/main" xmlns:r="http://schemas.openxmlformats.org/officeDocument/2006/relationships" xmlns:p="http://schemas.openxmlformats.org/presentationml/2006/main">
  <p:tag name="NUM" val="1"/>
</p:tagLst>
</file>

<file path=ppt/tags/tag505.xml><?xml version="1.0" encoding="utf-8"?>
<p:tagLst xmlns:a="http://schemas.openxmlformats.org/drawingml/2006/main" xmlns:r="http://schemas.openxmlformats.org/officeDocument/2006/relationships" xmlns:p="http://schemas.openxmlformats.org/presentationml/2006/main">
  <p:tag name="NUM" val="2"/>
</p:tagLst>
</file>

<file path=ppt/tags/tag506.xml><?xml version="1.0" encoding="utf-8"?>
<p:tagLst xmlns:a="http://schemas.openxmlformats.org/drawingml/2006/main" xmlns:r="http://schemas.openxmlformats.org/officeDocument/2006/relationships" xmlns:p="http://schemas.openxmlformats.org/presentationml/2006/main">
  <p:tag name="NUM" val="3"/>
</p:tagLst>
</file>

<file path=ppt/tags/tag507.xml><?xml version="1.0" encoding="utf-8"?>
<p:tagLst xmlns:a="http://schemas.openxmlformats.org/drawingml/2006/main" xmlns:r="http://schemas.openxmlformats.org/officeDocument/2006/relationships" xmlns:p="http://schemas.openxmlformats.org/presentationml/2006/main">
  <p:tag name="NUM" val="4"/>
</p:tagLst>
</file>

<file path=ppt/tags/tag508.xml><?xml version="1.0" encoding="utf-8"?>
<p:tagLst xmlns:a="http://schemas.openxmlformats.org/drawingml/2006/main" xmlns:r="http://schemas.openxmlformats.org/officeDocument/2006/relationships" xmlns:p="http://schemas.openxmlformats.org/presentationml/2006/main">
  <p:tag name="NUM" val="5"/>
</p:tagLst>
</file>

<file path=ppt/tags/tag509.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10.xml><?xml version="1.0" encoding="utf-8"?>
<p:tagLst xmlns:a="http://schemas.openxmlformats.org/drawingml/2006/main" xmlns:r="http://schemas.openxmlformats.org/officeDocument/2006/relationships" xmlns:p="http://schemas.openxmlformats.org/presentationml/2006/main">
  <p:tag name="NUM" val="7"/>
</p:tagLst>
</file>

<file path=ppt/tags/tag511.xml><?xml version="1.0" encoding="utf-8"?>
<p:tagLst xmlns:a="http://schemas.openxmlformats.org/drawingml/2006/main" xmlns:r="http://schemas.openxmlformats.org/officeDocument/2006/relationships" xmlns:p="http://schemas.openxmlformats.org/presentationml/2006/main">
  <p:tag name="NUM" val="8"/>
</p:tagLst>
</file>

<file path=ppt/tags/tag512.xml><?xml version="1.0" encoding="utf-8"?>
<p:tagLst xmlns:a="http://schemas.openxmlformats.org/drawingml/2006/main" xmlns:r="http://schemas.openxmlformats.org/officeDocument/2006/relationships" xmlns:p="http://schemas.openxmlformats.org/presentationml/2006/main">
  <p:tag name="NUM" val="9"/>
</p:tagLst>
</file>

<file path=ppt/tags/tag513.xml><?xml version="1.0" encoding="utf-8"?>
<p:tagLst xmlns:a="http://schemas.openxmlformats.org/drawingml/2006/main" xmlns:r="http://schemas.openxmlformats.org/officeDocument/2006/relationships" xmlns:p="http://schemas.openxmlformats.org/presentationml/2006/main">
  <p:tag name="NUM" val="10"/>
</p:tagLst>
</file>

<file path=ppt/tags/tag514.xml><?xml version="1.0" encoding="utf-8"?>
<p:tagLst xmlns:a="http://schemas.openxmlformats.org/drawingml/2006/main" xmlns:r="http://schemas.openxmlformats.org/officeDocument/2006/relationships" xmlns:p="http://schemas.openxmlformats.org/presentationml/2006/main">
  <p:tag name="NUM" val="11"/>
</p:tagLst>
</file>

<file path=ppt/tags/tag515.xml><?xml version="1.0" encoding="utf-8"?>
<p:tagLst xmlns:a="http://schemas.openxmlformats.org/drawingml/2006/main" xmlns:r="http://schemas.openxmlformats.org/officeDocument/2006/relationships" xmlns:p="http://schemas.openxmlformats.org/presentationml/2006/main">
  <p:tag name="NUM" val="12"/>
</p:tagLst>
</file>

<file path=ppt/tags/tag516.xml><?xml version="1.0" encoding="utf-8"?>
<p:tagLst xmlns:a="http://schemas.openxmlformats.org/drawingml/2006/main" xmlns:r="http://schemas.openxmlformats.org/officeDocument/2006/relationships" xmlns:p="http://schemas.openxmlformats.org/presentationml/2006/main">
  <p:tag name="NUM" val="1"/>
</p:tagLst>
</file>

<file path=ppt/tags/tag517.xml><?xml version="1.0" encoding="utf-8"?>
<p:tagLst xmlns:a="http://schemas.openxmlformats.org/drawingml/2006/main" xmlns:r="http://schemas.openxmlformats.org/officeDocument/2006/relationships" xmlns:p="http://schemas.openxmlformats.org/presentationml/2006/main">
  <p:tag name="NUM" val="2"/>
</p:tagLst>
</file>

<file path=ppt/tags/tag518.xml><?xml version="1.0" encoding="utf-8"?>
<p:tagLst xmlns:a="http://schemas.openxmlformats.org/drawingml/2006/main" xmlns:r="http://schemas.openxmlformats.org/officeDocument/2006/relationships" xmlns:p="http://schemas.openxmlformats.org/presentationml/2006/main">
  <p:tag name="NUM" val="3"/>
</p:tagLst>
</file>

<file path=ppt/tags/tag519.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20.xml><?xml version="1.0" encoding="utf-8"?>
<p:tagLst xmlns:a="http://schemas.openxmlformats.org/drawingml/2006/main" xmlns:r="http://schemas.openxmlformats.org/officeDocument/2006/relationships" xmlns:p="http://schemas.openxmlformats.org/presentationml/2006/main">
  <p:tag name="NUM" val="5"/>
</p:tagLst>
</file>

<file path=ppt/tags/tag521.xml><?xml version="1.0" encoding="utf-8"?>
<p:tagLst xmlns:a="http://schemas.openxmlformats.org/drawingml/2006/main" xmlns:r="http://schemas.openxmlformats.org/officeDocument/2006/relationships" xmlns:p="http://schemas.openxmlformats.org/presentationml/2006/main">
  <p:tag name="NUM" val="6"/>
</p:tagLst>
</file>

<file path=ppt/tags/tag522.xml><?xml version="1.0" encoding="utf-8"?>
<p:tagLst xmlns:a="http://schemas.openxmlformats.org/drawingml/2006/main" xmlns:r="http://schemas.openxmlformats.org/officeDocument/2006/relationships" xmlns:p="http://schemas.openxmlformats.org/presentationml/2006/main">
  <p:tag name="NUM" val="7"/>
</p:tagLst>
</file>

<file path=ppt/tags/tag523.xml><?xml version="1.0" encoding="utf-8"?>
<p:tagLst xmlns:a="http://schemas.openxmlformats.org/drawingml/2006/main" xmlns:r="http://schemas.openxmlformats.org/officeDocument/2006/relationships" xmlns:p="http://schemas.openxmlformats.org/presentationml/2006/main">
  <p:tag name="NUM" val="8"/>
</p:tagLst>
</file>

<file path=ppt/tags/tag524.xml><?xml version="1.0" encoding="utf-8"?>
<p:tagLst xmlns:a="http://schemas.openxmlformats.org/drawingml/2006/main" xmlns:r="http://schemas.openxmlformats.org/officeDocument/2006/relationships" xmlns:p="http://schemas.openxmlformats.org/presentationml/2006/main">
  <p:tag name="NUM" val="9"/>
</p:tagLst>
</file>

<file path=ppt/tags/tag525.xml><?xml version="1.0" encoding="utf-8"?>
<p:tagLst xmlns:a="http://schemas.openxmlformats.org/drawingml/2006/main" xmlns:r="http://schemas.openxmlformats.org/officeDocument/2006/relationships" xmlns:p="http://schemas.openxmlformats.org/presentationml/2006/main">
  <p:tag name="NUM" val="10"/>
</p:tagLst>
</file>

<file path=ppt/tags/tag526.xml><?xml version="1.0" encoding="utf-8"?>
<p:tagLst xmlns:a="http://schemas.openxmlformats.org/drawingml/2006/main" xmlns:r="http://schemas.openxmlformats.org/officeDocument/2006/relationships" xmlns:p="http://schemas.openxmlformats.org/presentationml/2006/main">
  <p:tag name="NUM" val="1"/>
</p:tagLst>
</file>

<file path=ppt/tags/tag527.xml><?xml version="1.0" encoding="utf-8"?>
<p:tagLst xmlns:a="http://schemas.openxmlformats.org/drawingml/2006/main" xmlns:r="http://schemas.openxmlformats.org/officeDocument/2006/relationships" xmlns:p="http://schemas.openxmlformats.org/presentationml/2006/main">
  <p:tag name="NUM" val="2"/>
</p:tagLst>
</file>

<file path=ppt/tags/tag528.xml><?xml version="1.0" encoding="utf-8"?>
<p:tagLst xmlns:a="http://schemas.openxmlformats.org/drawingml/2006/main" xmlns:r="http://schemas.openxmlformats.org/officeDocument/2006/relationships" xmlns:p="http://schemas.openxmlformats.org/presentationml/2006/main">
  <p:tag name="NUM" val="3"/>
</p:tagLst>
</file>

<file path=ppt/tags/tag529.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30.xml><?xml version="1.0" encoding="utf-8"?>
<p:tagLst xmlns:a="http://schemas.openxmlformats.org/drawingml/2006/main" xmlns:r="http://schemas.openxmlformats.org/officeDocument/2006/relationships" xmlns:p="http://schemas.openxmlformats.org/presentationml/2006/main">
  <p:tag name="NUM" val="5"/>
</p:tagLst>
</file>

<file path=ppt/tags/tag531.xml><?xml version="1.0" encoding="utf-8"?>
<p:tagLst xmlns:a="http://schemas.openxmlformats.org/drawingml/2006/main" xmlns:r="http://schemas.openxmlformats.org/officeDocument/2006/relationships" xmlns:p="http://schemas.openxmlformats.org/presentationml/2006/main">
  <p:tag name="NUM" val="6"/>
</p:tagLst>
</file>

<file path=ppt/tags/tag532.xml><?xml version="1.0" encoding="utf-8"?>
<p:tagLst xmlns:a="http://schemas.openxmlformats.org/drawingml/2006/main" xmlns:r="http://schemas.openxmlformats.org/officeDocument/2006/relationships" xmlns:p="http://schemas.openxmlformats.org/presentationml/2006/main">
  <p:tag name="NUM" val="7"/>
</p:tagLst>
</file>

<file path=ppt/tags/tag533.xml><?xml version="1.0" encoding="utf-8"?>
<p:tagLst xmlns:a="http://schemas.openxmlformats.org/drawingml/2006/main" xmlns:r="http://schemas.openxmlformats.org/officeDocument/2006/relationships" xmlns:p="http://schemas.openxmlformats.org/presentationml/2006/main">
  <p:tag name="NUM" val="8"/>
</p:tagLst>
</file>

<file path=ppt/tags/tag534.xml><?xml version="1.0" encoding="utf-8"?>
<p:tagLst xmlns:a="http://schemas.openxmlformats.org/drawingml/2006/main" xmlns:r="http://schemas.openxmlformats.org/officeDocument/2006/relationships" xmlns:p="http://schemas.openxmlformats.org/presentationml/2006/main">
  <p:tag name="NUM" val="9"/>
</p:tagLst>
</file>

<file path=ppt/tags/tag535.xml><?xml version="1.0" encoding="utf-8"?>
<p:tagLst xmlns:a="http://schemas.openxmlformats.org/drawingml/2006/main" xmlns:r="http://schemas.openxmlformats.org/officeDocument/2006/relationships" xmlns:p="http://schemas.openxmlformats.org/presentationml/2006/main">
  <p:tag name="NUM" val="10"/>
</p:tagLst>
</file>

<file path=ppt/tags/tag536.xml><?xml version="1.0" encoding="utf-8"?>
<p:tagLst xmlns:a="http://schemas.openxmlformats.org/drawingml/2006/main" xmlns:r="http://schemas.openxmlformats.org/officeDocument/2006/relationships" xmlns:p="http://schemas.openxmlformats.org/presentationml/2006/main">
  <p:tag name="NUM" val="1"/>
</p:tagLst>
</file>

<file path=ppt/tags/tag537.xml><?xml version="1.0" encoding="utf-8"?>
<p:tagLst xmlns:a="http://schemas.openxmlformats.org/drawingml/2006/main" xmlns:r="http://schemas.openxmlformats.org/officeDocument/2006/relationships" xmlns:p="http://schemas.openxmlformats.org/presentationml/2006/main">
  <p:tag name="NUM" val="2"/>
</p:tagLst>
</file>

<file path=ppt/tags/tag538.xml><?xml version="1.0" encoding="utf-8"?>
<p:tagLst xmlns:a="http://schemas.openxmlformats.org/drawingml/2006/main" xmlns:r="http://schemas.openxmlformats.org/officeDocument/2006/relationships" xmlns:p="http://schemas.openxmlformats.org/presentationml/2006/main">
  <p:tag name="NUM" val="3"/>
</p:tagLst>
</file>

<file path=ppt/tags/tag539.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40.xml><?xml version="1.0" encoding="utf-8"?>
<p:tagLst xmlns:a="http://schemas.openxmlformats.org/drawingml/2006/main" xmlns:r="http://schemas.openxmlformats.org/officeDocument/2006/relationships" xmlns:p="http://schemas.openxmlformats.org/presentationml/2006/main">
  <p:tag name="NUM" val="5"/>
</p:tagLst>
</file>

<file path=ppt/tags/tag541.xml><?xml version="1.0" encoding="utf-8"?>
<p:tagLst xmlns:a="http://schemas.openxmlformats.org/drawingml/2006/main" xmlns:r="http://schemas.openxmlformats.org/officeDocument/2006/relationships" xmlns:p="http://schemas.openxmlformats.org/presentationml/2006/main">
  <p:tag name="NUM" val="6"/>
</p:tagLst>
</file>

<file path=ppt/tags/tag542.xml><?xml version="1.0" encoding="utf-8"?>
<p:tagLst xmlns:a="http://schemas.openxmlformats.org/drawingml/2006/main" xmlns:r="http://schemas.openxmlformats.org/officeDocument/2006/relationships" xmlns:p="http://schemas.openxmlformats.org/presentationml/2006/main">
  <p:tag name="NUM" val="7"/>
</p:tagLst>
</file>

<file path=ppt/tags/tag543.xml><?xml version="1.0" encoding="utf-8"?>
<p:tagLst xmlns:a="http://schemas.openxmlformats.org/drawingml/2006/main" xmlns:r="http://schemas.openxmlformats.org/officeDocument/2006/relationships" xmlns:p="http://schemas.openxmlformats.org/presentationml/2006/main">
  <p:tag name="NUM" val="8"/>
</p:tagLst>
</file>

<file path=ppt/tags/tag544.xml><?xml version="1.0" encoding="utf-8"?>
<p:tagLst xmlns:a="http://schemas.openxmlformats.org/drawingml/2006/main" xmlns:r="http://schemas.openxmlformats.org/officeDocument/2006/relationships" xmlns:p="http://schemas.openxmlformats.org/presentationml/2006/main">
  <p:tag name="NUM" val="1"/>
</p:tagLst>
</file>

<file path=ppt/tags/tag545.xml><?xml version="1.0" encoding="utf-8"?>
<p:tagLst xmlns:a="http://schemas.openxmlformats.org/drawingml/2006/main" xmlns:r="http://schemas.openxmlformats.org/officeDocument/2006/relationships" xmlns:p="http://schemas.openxmlformats.org/presentationml/2006/main">
  <p:tag name="NUM" val="2"/>
</p:tagLst>
</file>

<file path=ppt/tags/tag546.xml><?xml version="1.0" encoding="utf-8"?>
<p:tagLst xmlns:a="http://schemas.openxmlformats.org/drawingml/2006/main" xmlns:r="http://schemas.openxmlformats.org/officeDocument/2006/relationships" xmlns:p="http://schemas.openxmlformats.org/presentationml/2006/main">
  <p:tag name="NUM" val="3"/>
</p:tagLst>
</file>

<file path=ppt/tags/tag547.xml><?xml version="1.0" encoding="utf-8"?>
<p:tagLst xmlns:a="http://schemas.openxmlformats.org/drawingml/2006/main" xmlns:r="http://schemas.openxmlformats.org/officeDocument/2006/relationships" xmlns:p="http://schemas.openxmlformats.org/presentationml/2006/main">
  <p:tag name="NUM" val="4"/>
</p:tagLst>
</file>

<file path=ppt/tags/tag548.xml><?xml version="1.0" encoding="utf-8"?>
<p:tagLst xmlns:a="http://schemas.openxmlformats.org/drawingml/2006/main" xmlns:r="http://schemas.openxmlformats.org/officeDocument/2006/relationships" xmlns:p="http://schemas.openxmlformats.org/presentationml/2006/main">
  <p:tag name="NUM" val="5"/>
</p:tagLst>
</file>

<file path=ppt/tags/tag549.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50.xml><?xml version="1.0" encoding="utf-8"?>
<p:tagLst xmlns:a="http://schemas.openxmlformats.org/drawingml/2006/main" xmlns:r="http://schemas.openxmlformats.org/officeDocument/2006/relationships" xmlns:p="http://schemas.openxmlformats.org/presentationml/2006/main">
  <p:tag name="NUM" val="7"/>
</p:tagLst>
</file>

<file path=ppt/tags/tag551.xml><?xml version="1.0" encoding="utf-8"?>
<p:tagLst xmlns:a="http://schemas.openxmlformats.org/drawingml/2006/main" xmlns:r="http://schemas.openxmlformats.org/officeDocument/2006/relationships" xmlns:p="http://schemas.openxmlformats.org/presentationml/2006/main">
  <p:tag name="NUM" val="8"/>
</p:tagLst>
</file>

<file path=ppt/tags/tag552.xml><?xml version="1.0" encoding="utf-8"?>
<p:tagLst xmlns:a="http://schemas.openxmlformats.org/drawingml/2006/main" xmlns:r="http://schemas.openxmlformats.org/officeDocument/2006/relationships" xmlns:p="http://schemas.openxmlformats.org/presentationml/2006/main">
  <p:tag name="NUM" val="9"/>
</p:tagLst>
</file>

<file path=ppt/tags/tag553.xml><?xml version="1.0" encoding="utf-8"?>
<p:tagLst xmlns:a="http://schemas.openxmlformats.org/drawingml/2006/main" xmlns:r="http://schemas.openxmlformats.org/officeDocument/2006/relationships" xmlns:p="http://schemas.openxmlformats.org/presentationml/2006/main">
  <p:tag name="NUM" val="10"/>
</p:tagLst>
</file>

<file path=ppt/tags/tag554.xml><?xml version="1.0" encoding="utf-8"?>
<p:tagLst xmlns:a="http://schemas.openxmlformats.org/drawingml/2006/main" xmlns:r="http://schemas.openxmlformats.org/officeDocument/2006/relationships" xmlns:p="http://schemas.openxmlformats.org/presentationml/2006/main">
  <p:tag name="NUM" val="1"/>
</p:tagLst>
</file>

<file path=ppt/tags/tag555.xml><?xml version="1.0" encoding="utf-8"?>
<p:tagLst xmlns:a="http://schemas.openxmlformats.org/drawingml/2006/main" xmlns:r="http://schemas.openxmlformats.org/officeDocument/2006/relationships" xmlns:p="http://schemas.openxmlformats.org/presentationml/2006/main">
  <p:tag name="NUM" val="2"/>
</p:tagLst>
</file>

<file path=ppt/tags/tag556.xml><?xml version="1.0" encoding="utf-8"?>
<p:tagLst xmlns:a="http://schemas.openxmlformats.org/drawingml/2006/main" xmlns:r="http://schemas.openxmlformats.org/officeDocument/2006/relationships" xmlns:p="http://schemas.openxmlformats.org/presentationml/2006/main">
  <p:tag name="NUM" val="3"/>
</p:tagLst>
</file>

<file path=ppt/tags/tag557.xml><?xml version="1.0" encoding="utf-8"?>
<p:tagLst xmlns:a="http://schemas.openxmlformats.org/drawingml/2006/main" xmlns:r="http://schemas.openxmlformats.org/officeDocument/2006/relationships" xmlns:p="http://schemas.openxmlformats.org/presentationml/2006/main">
  <p:tag name="NUM" val="4"/>
</p:tagLst>
</file>

<file path=ppt/tags/tag558.xml><?xml version="1.0" encoding="utf-8"?>
<p:tagLst xmlns:a="http://schemas.openxmlformats.org/drawingml/2006/main" xmlns:r="http://schemas.openxmlformats.org/officeDocument/2006/relationships" xmlns:p="http://schemas.openxmlformats.org/presentationml/2006/main">
  <p:tag name="NUM" val="5"/>
</p:tagLst>
</file>

<file path=ppt/tags/tag559.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60.xml><?xml version="1.0" encoding="utf-8"?>
<p:tagLst xmlns:a="http://schemas.openxmlformats.org/drawingml/2006/main" xmlns:r="http://schemas.openxmlformats.org/officeDocument/2006/relationships" xmlns:p="http://schemas.openxmlformats.org/presentationml/2006/main">
  <p:tag name="NUM" val="7"/>
</p:tagLst>
</file>

<file path=ppt/tags/tag561.xml><?xml version="1.0" encoding="utf-8"?>
<p:tagLst xmlns:a="http://schemas.openxmlformats.org/drawingml/2006/main" xmlns:r="http://schemas.openxmlformats.org/officeDocument/2006/relationships" xmlns:p="http://schemas.openxmlformats.org/presentationml/2006/main">
  <p:tag name="NUM" val="8"/>
</p:tagLst>
</file>

<file path=ppt/tags/tag562.xml><?xml version="1.0" encoding="utf-8"?>
<p:tagLst xmlns:a="http://schemas.openxmlformats.org/drawingml/2006/main" xmlns:r="http://schemas.openxmlformats.org/officeDocument/2006/relationships" xmlns:p="http://schemas.openxmlformats.org/presentationml/2006/main">
  <p:tag name="NUM" val="9"/>
</p:tagLst>
</file>

<file path=ppt/tags/tag563.xml><?xml version="1.0" encoding="utf-8"?>
<p:tagLst xmlns:a="http://schemas.openxmlformats.org/drawingml/2006/main" xmlns:r="http://schemas.openxmlformats.org/officeDocument/2006/relationships" xmlns:p="http://schemas.openxmlformats.org/presentationml/2006/main">
  <p:tag name="NUM" val="1"/>
</p:tagLst>
</file>

<file path=ppt/tags/tag564.xml><?xml version="1.0" encoding="utf-8"?>
<p:tagLst xmlns:a="http://schemas.openxmlformats.org/drawingml/2006/main" xmlns:r="http://schemas.openxmlformats.org/officeDocument/2006/relationships" xmlns:p="http://schemas.openxmlformats.org/presentationml/2006/main">
  <p:tag name="NUM" val="2"/>
</p:tagLst>
</file>

<file path=ppt/tags/tag565.xml><?xml version="1.0" encoding="utf-8"?>
<p:tagLst xmlns:a="http://schemas.openxmlformats.org/drawingml/2006/main" xmlns:r="http://schemas.openxmlformats.org/officeDocument/2006/relationships" xmlns:p="http://schemas.openxmlformats.org/presentationml/2006/main">
  <p:tag name="NUM" val="3"/>
</p:tagLst>
</file>

<file path=ppt/tags/tag566.xml><?xml version="1.0" encoding="utf-8"?>
<p:tagLst xmlns:a="http://schemas.openxmlformats.org/drawingml/2006/main" xmlns:r="http://schemas.openxmlformats.org/officeDocument/2006/relationships" xmlns:p="http://schemas.openxmlformats.org/presentationml/2006/main">
  <p:tag name="NUM" val="4"/>
</p:tagLst>
</file>

<file path=ppt/tags/tag567.xml><?xml version="1.0" encoding="utf-8"?>
<p:tagLst xmlns:a="http://schemas.openxmlformats.org/drawingml/2006/main" xmlns:r="http://schemas.openxmlformats.org/officeDocument/2006/relationships" xmlns:p="http://schemas.openxmlformats.org/presentationml/2006/main">
  <p:tag name="NUM" val="5"/>
</p:tagLst>
</file>

<file path=ppt/tags/tag568.xml><?xml version="1.0" encoding="utf-8"?>
<p:tagLst xmlns:a="http://schemas.openxmlformats.org/drawingml/2006/main" xmlns:r="http://schemas.openxmlformats.org/officeDocument/2006/relationships" xmlns:p="http://schemas.openxmlformats.org/presentationml/2006/main">
  <p:tag name="NUM" val="6"/>
</p:tagLst>
</file>

<file path=ppt/tags/tag569.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2"/>
</p:tagLst>
</file>

<file path=ppt/tags/tag571.xml><?xml version="1.0" encoding="utf-8"?>
<p:tagLst xmlns:a="http://schemas.openxmlformats.org/drawingml/2006/main" xmlns:r="http://schemas.openxmlformats.org/officeDocument/2006/relationships" xmlns:p="http://schemas.openxmlformats.org/presentationml/2006/main">
  <p:tag name="NUM" val="3"/>
</p:tagLst>
</file>

<file path=ppt/tags/tag572.xml><?xml version="1.0" encoding="utf-8"?>
<p:tagLst xmlns:a="http://schemas.openxmlformats.org/drawingml/2006/main" xmlns:r="http://schemas.openxmlformats.org/officeDocument/2006/relationships" xmlns:p="http://schemas.openxmlformats.org/presentationml/2006/main">
  <p:tag name="NUM" val="4"/>
</p:tagLst>
</file>

<file path=ppt/tags/tag573.xml><?xml version="1.0" encoding="utf-8"?>
<p:tagLst xmlns:a="http://schemas.openxmlformats.org/drawingml/2006/main" xmlns:r="http://schemas.openxmlformats.org/officeDocument/2006/relationships" xmlns:p="http://schemas.openxmlformats.org/presentationml/2006/main">
  <p:tag name="NUM" val="5"/>
</p:tagLst>
</file>

<file path=ppt/tags/tag574.xml><?xml version="1.0" encoding="utf-8"?>
<p:tagLst xmlns:a="http://schemas.openxmlformats.org/drawingml/2006/main" xmlns:r="http://schemas.openxmlformats.org/officeDocument/2006/relationships" xmlns:p="http://schemas.openxmlformats.org/presentationml/2006/main">
  <p:tag name="NUM" val="6"/>
</p:tagLst>
</file>

<file path=ppt/tags/tag575.xml><?xml version="1.0" encoding="utf-8"?>
<p:tagLst xmlns:a="http://schemas.openxmlformats.org/drawingml/2006/main" xmlns:r="http://schemas.openxmlformats.org/officeDocument/2006/relationships" xmlns:p="http://schemas.openxmlformats.org/presentationml/2006/main">
  <p:tag name="NUM" val="7"/>
</p:tagLst>
</file>

<file path=ppt/tags/tag576.xml><?xml version="1.0" encoding="utf-8"?>
<p:tagLst xmlns:a="http://schemas.openxmlformats.org/drawingml/2006/main" xmlns:r="http://schemas.openxmlformats.org/officeDocument/2006/relationships" xmlns:p="http://schemas.openxmlformats.org/presentationml/2006/main">
  <p:tag name="NUM" val="8"/>
</p:tagLst>
</file>

<file path=ppt/tags/tag577.xml><?xml version="1.0" encoding="utf-8"?>
<p:tagLst xmlns:a="http://schemas.openxmlformats.org/drawingml/2006/main" xmlns:r="http://schemas.openxmlformats.org/officeDocument/2006/relationships" xmlns:p="http://schemas.openxmlformats.org/presentationml/2006/main">
  <p:tag name="NUM" val="9"/>
</p:tagLst>
</file>

<file path=ppt/tags/tag578.xml><?xml version="1.0" encoding="utf-8"?>
<p:tagLst xmlns:a="http://schemas.openxmlformats.org/drawingml/2006/main" xmlns:r="http://schemas.openxmlformats.org/officeDocument/2006/relationships" xmlns:p="http://schemas.openxmlformats.org/presentationml/2006/main">
  <p:tag name="NUM" val="1"/>
</p:tagLst>
</file>

<file path=ppt/tags/tag579.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3"/>
</p:tagLst>
</file>

<file path=ppt/tags/tag581.xml><?xml version="1.0" encoding="utf-8"?>
<p:tagLst xmlns:a="http://schemas.openxmlformats.org/drawingml/2006/main" xmlns:r="http://schemas.openxmlformats.org/officeDocument/2006/relationships" xmlns:p="http://schemas.openxmlformats.org/presentationml/2006/main">
  <p:tag name="NUM" val="4"/>
</p:tagLst>
</file>

<file path=ppt/tags/tag582.xml><?xml version="1.0" encoding="utf-8"?>
<p:tagLst xmlns:a="http://schemas.openxmlformats.org/drawingml/2006/main" xmlns:r="http://schemas.openxmlformats.org/officeDocument/2006/relationships" xmlns:p="http://schemas.openxmlformats.org/presentationml/2006/main">
  <p:tag name="NUM" val="5"/>
</p:tagLst>
</file>

<file path=ppt/tags/tag583.xml><?xml version="1.0" encoding="utf-8"?>
<p:tagLst xmlns:a="http://schemas.openxmlformats.org/drawingml/2006/main" xmlns:r="http://schemas.openxmlformats.org/officeDocument/2006/relationships" xmlns:p="http://schemas.openxmlformats.org/presentationml/2006/main">
  <p:tag name="NUM" val="6"/>
</p:tagLst>
</file>

<file path=ppt/tags/tag584.xml><?xml version="1.0" encoding="utf-8"?>
<p:tagLst xmlns:a="http://schemas.openxmlformats.org/drawingml/2006/main" xmlns:r="http://schemas.openxmlformats.org/officeDocument/2006/relationships" xmlns:p="http://schemas.openxmlformats.org/presentationml/2006/main">
  <p:tag name="NUM" val="7"/>
</p:tagLst>
</file>

<file path=ppt/tags/tag585.xml><?xml version="1.0" encoding="utf-8"?>
<p:tagLst xmlns:a="http://schemas.openxmlformats.org/drawingml/2006/main" xmlns:r="http://schemas.openxmlformats.org/officeDocument/2006/relationships" xmlns:p="http://schemas.openxmlformats.org/presentationml/2006/main">
  <p:tag name="NUM" val="8"/>
</p:tagLst>
</file>

<file path=ppt/tags/tag586.xml><?xml version="1.0" encoding="utf-8"?>
<p:tagLst xmlns:a="http://schemas.openxmlformats.org/drawingml/2006/main" xmlns:r="http://schemas.openxmlformats.org/officeDocument/2006/relationships" xmlns:p="http://schemas.openxmlformats.org/presentationml/2006/main">
  <p:tag name="NUM" val="9"/>
</p:tagLst>
</file>

<file path=ppt/tags/tag587.xml><?xml version="1.0" encoding="utf-8"?>
<p:tagLst xmlns:a="http://schemas.openxmlformats.org/drawingml/2006/main" xmlns:r="http://schemas.openxmlformats.org/officeDocument/2006/relationships" xmlns:p="http://schemas.openxmlformats.org/presentationml/2006/main">
  <p:tag name="NUM" val="10"/>
</p:tagLst>
</file>

<file path=ppt/tags/tag588.xml><?xml version="1.0" encoding="utf-8"?>
<p:tagLst xmlns:a="http://schemas.openxmlformats.org/drawingml/2006/main" xmlns:r="http://schemas.openxmlformats.org/officeDocument/2006/relationships" xmlns:p="http://schemas.openxmlformats.org/presentationml/2006/main">
  <p:tag name="NUM" val="1"/>
</p:tagLst>
</file>

<file path=ppt/tags/tag589.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3"/>
</p:tagLst>
</file>

<file path=ppt/tags/tag591.xml><?xml version="1.0" encoding="utf-8"?>
<p:tagLst xmlns:a="http://schemas.openxmlformats.org/drawingml/2006/main" xmlns:r="http://schemas.openxmlformats.org/officeDocument/2006/relationships" xmlns:p="http://schemas.openxmlformats.org/presentationml/2006/main">
  <p:tag name="NUM" val="4"/>
</p:tagLst>
</file>

<file path=ppt/tags/tag592.xml><?xml version="1.0" encoding="utf-8"?>
<p:tagLst xmlns:a="http://schemas.openxmlformats.org/drawingml/2006/main" xmlns:r="http://schemas.openxmlformats.org/officeDocument/2006/relationships" xmlns:p="http://schemas.openxmlformats.org/presentationml/2006/main">
  <p:tag name="NUM" val="5"/>
</p:tagLst>
</file>

<file path=ppt/tags/tag593.xml><?xml version="1.0" encoding="utf-8"?>
<p:tagLst xmlns:a="http://schemas.openxmlformats.org/drawingml/2006/main" xmlns:r="http://schemas.openxmlformats.org/officeDocument/2006/relationships" xmlns:p="http://schemas.openxmlformats.org/presentationml/2006/main">
  <p:tag name="NUM" val="6"/>
</p:tagLst>
</file>

<file path=ppt/tags/tag594.xml><?xml version="1.0" encoding="utf-8"?>
<p:tagLst xmlns:a="http://schemas.openxmlformats.org/drawingml/2006/main" xmlns:r="http://schemas.openxmlformats.org/officeDocument/2006/relationships" xmlns:p="http://schemas.openxmlformats.org/presentationml/2006/main">
  <p:tag name="NUM" val="7"/>
</p:tagLst>
</file>

<file path=ppt/tags/tag595.xml><?xml version="1.0" encoding="utf-8"?>
<p:tagLst xmlns:a="http://schemas.openxmlformats.org/drawingml/2006/main" xmlns:r="http://schemas.openxmlformats.org/officeDocument/2006/relationships" xmlns:p="http://schemas.openxmlformats.org/presentationml/2006/main">
  <p:tag name="NUM" val="8"/>
</p:tagLst>
</file>

<file path=ppt/tags/tag596.xml><?xml version="1.0" encoding="utf-8"?>
<p:tagLst xmlns:a="http://schemas.openxmlformats.org/drawingml/2006/main" xmlns:r="http://schemas.openxmlformats.org/officeDocument/2006/relationships" xmlns:p="http://schemas.openxmlformats.org/presentationml/2006/main">
  <p:tag name="NUM" val="9"/>
</p:tagLst>
</file>

<file path=ppt/tags/tag597.xml><?xml version="1.0" encoding="utf-8"?>
<p:tagLst xmlns:a="http://schemas.openxmlformats.org/drawingml/2006/main" xmlns:r="http://schemas.openxmlformats.org/officeDocument/2006/relationships" xmlns:p="http://schemas.openxmlformats.org/presentationml/2006/main">
  <p:tag name="NUM" val="1"/>
</p:tagLst>
</file>

<file path=ppt/tags/tag598.xml><?xml version="1.0" encoding="utf-8"?>
<p:tagLst xmlns:a="http://schemas.openxmlformats.org/drawingml/2006/main" xmlns:r="http://schemas.openxmlformats.org/officeDocument/2006/relationships" xmlns:p="http://schemas.openxmlformats.org/presentationml/2006/main">
  <p:tag name="NUM" val="2"/>
</p:tagLst>
</file>

<file path=ppt/tags/tag59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00.xml><?xml version="1.0" encoding="utf-8"?>
<p:tagLst xmlns:a="http://schemas.openxmlformats.org/drawingml/2006/main" xmlns:r="http://schemas.openxmlformats.org/officeDocument/2006/relationships" xmlns:p="http://schemas.openxmlformats.org/presentationml/2006/main">
  <p:tag name="NUM" val="4"/>
</p:tagLst>
</file>

<file path=ppt/tags/tag601.xml><?xml version="1.0" encoding="utf-8"?>
<p:tagLst xmlns:a="http://schemas.openxmlformats.org/drawingml/2006/main" xmlns:r="http://schemas.openxmlformats.org/officeDocument/2006/relationships" xmlns:p="http://schemas.openxmlformats.org/presentationml/2006/main">
  <p:tag name="NUM" val="5"/>
</p:tagLst>
</file>

<file path=ppt/tags/tag602.xml><?xml version="1.0" encoding="utf-8"?>
<p:tagLst xmlns:a="http://schemas.openxmlformats.org/drawingml/2006/main" xmlns:r="http://schemas.openxmlformats.org/officeDocument/2006/relationships" xmlns:p="http://schemas.openxmlformats.org/presentationml/2006/main">
  <p:tag name="NUM" val="6"/>
</p:tagLst>
</file>

<file path=ppt/tags/tag603.xml><?xml version="1.0" encoding="utf-8"?>
<p:tagLst xmlns:a="http://schemas.openxmlformats.org/drawingml/2006/main" xmlns:r="http://schemas.openxmlformats.org/officeDocument/2006/relationships" xmlns:p="http://schemas.openxmlformats.org/presentationml/2006/main">
  <p:tag name="NUM" val="7"/>
</p:tagLst>
</file>

<file path=ppt/tags/tag604.xml><?xml version="1.0" encoding="utf-8"?>
<p:tagLst xmlns:a="http://schemas.openxmlformats.org/drawingml/2006/main" xmlns:r="http://schemas.openxmlformats.org/officeDocument/2006/relationships" xmlns:p="http://schemas.openxmlformats.org/presentationml/2006/main">
  <p:tag name="NUM" val="8"/>
</p:tagLst>
</file>

<file path=ppt/tags/tag605.xml><?xml version="1.0" encoding="utf-8"?>
<p:tagLst xmlns:a="http://schemas.openxmlformats.org/drawingml/2006/main" xmlns:r="http://schemas.openxmlformats.org/officeDocument/2006/relationships" xmlns:p="http://schemas.openxmlformats.org/presentationml/2006/main">
  <p:tag name="NUM" val="9"/>
</p:tagLst>
</file>

<file path=ppt/tags/tag606.xml><?xml version="1.0" encoding="utf-8"?>
<p:tagLst xmlns:a="http://schemas.openxmlformats.org/drawingml/2006/main" xmlns:r="http://schemas.openxmlformats.org/officeDocument/2006/relationships" xmlns:p="http://schemas.openxmlformats.org/presentationml/2006/main">
  <p:tag name="NUM" val="10"/>
</p:tagLst>
</file>

<file path=ppt/tags/tag607.xml><?xml version="1.0" encoding="utf-8"?>
<p:tagLst xmlns:a="http://schemas.openxmlformats.org/drawingml/2006/main" xmlns:r="http://schemas.openxmlformats.org/officeDocument/2006/relationships" xmlns:p="http://schemas.openxmlformats.org/presentationml/2006/main">
  <p:tag name="NUM" val="11"/>
</p:tagLst>
</file>

<file path=ppt/tags/tag608.xml><?xml version="1.0" encoding="utf-8"?>
<p:tagLst xmlns:a="http://schemas.openxmlformats.org/drawingml/2006/main" xmlns:r="http://schemas.openxmlformats.org/officeDocument/2006/relationships" xmlns:p="http://schemas.openxmlformats.org/presentationml/2006/main">
  <p:tag name="NUM" val="12"/>
</p:tagLst>
</file>

<file path=ppt/tags/tag609.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10.xml><?xml version="1.0" encoding="utf-8"?>
<p:tagLst xmlns:a="http://schemas.openxmlformats.org/drawingml/2006/main" xmlns:r="http://schemas.openxmlformats.org/officeDocument/2006/relationships" xmlns:p="http://schemas.openxmlformats.org/presentationml/2006/main">
  <p:tag name="NUM" val="2"/>
</p:tagLst>
</file>

<file path=ppt/tags/tag611.xml><?xml version="1.0" encoding="utf-8"?>
<p:tagLst xmlns:a="http://schemas.openxmlformats.org/drawingml/2006/main" xmlns:r="http://schemas.openxmlformats.org/officeDocument/2006/relationships" xmlns:p="http://schemas.openxmlformats.org/presentationml/2006/main">
  <p:tag name="NUM" val="3"/>
</p:tagLst>
</file>

<file path=ppt/tags/tag612.xml><?xml version="1.0" encoding="utf-8"?>
<p:tagLst xmlns:a="http://schemas.openxmlformats.org/drawingml/2006/main" xmlns:r="http://schemas.openxmlformats.org/officeDocument/2006/relationships" xmlns:p="http://schemas.openxmlformats.org/presentationml/2006/main">
  <p:tag name="NUM" val="4"/>
</p:tagLst>
</file>

<file path=ppt/tags/tag613.xml><?xml version="1.0" encoding="utf-8"?>
<p:tagLst xmlns:a="http://schemas.openxmlformats.org/drawingml/2006/main" xmlns:r="http://schemas.openxmlformats.org/officeDocument/2006/relationships" xmlns:p="http://schemas.openxmlformats.org/presentationml/2006/main">
  <p:tag name="NUM" val="5"/>
</p:tagLst>
</file>

<file path=ppt/tags/tag614.xml><?xml version="1.0" encoding="utf-8"?>
<p:tagLst xmlns:a="http://schemas.openxmlformats.org/drawingml/2006/main" xmlns:r="http://schemas.openxmlformats.org/officeDocument/2006/relationships" xmlns:p="http://schemas.openxmlformats.org/presentationml/2006/main">
  <p:tag name="NUM" val="6"/>
</p:tagLst>
</file>

<file path=ppt/tags/tag615.xml><?xml version="1.0" encoding="utf-8"?>
<p:tagLst xmlns:a="http://schemas.openxmlformats.org/drawingml/2006/main" xmlns:r="http://schemas.openxmlformats.org/officeDocument/2006/relationships" xmlns:p="http://schemas.openxmlformats.org/presentationml/2006/main">
  <p:tag name="NUM" val="7"/>
</p:tagLst>
</file>

<file path=ppt/tags/tag616.xml><?xml version="1.0" encoding="utf-8"?>
<p:tagLst xmlns:a="http://schemas.openxmlformats.org/drawingml/2006/main" xmlns:r="http://schemas.openxmlformats.org/officeDocument/2006/relationships" xmlns:p="http://schemas.openxmlformats.org/presentationml/2006/main">
  <p:tag name="NUM" val="8"/>
</p:tagLst>
</file>

<file path=ppt/tags/tag617.xml><?xml version="1.0" encoding="utf-8"?>
<p:tagLst xmlns:a="http://schemas.openxmlformats.org/drawingml/2006/main" xmlns:r="http://schemas.openxmlformats.org/officeDocument/2006/relationships" xmlns:p="http://schemas.openxmlformats.org/presentationml/2006/main">
  <p:tag name="NUM" val="9"/>
</p:tagLst>
</file>

<file path=ppt/tags/tag618.xml><?xml version="1.0" encoding="utf-8"?>
<p:tagLst xmlns:a="http://schemas.openxmlformats.org/drawingml/2006/main" xmlns:r="http://schemas.openxmlformats.org/officeDocument/2006/relationships" xmlns:p="http://schemas.openxmlformats.org/presentationml/2006/main">
  <p:tag name="NUM" val="10"/>
</p:tagLst>
</file>

<file path=ppt/tags/tag619.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20.xml><?xml version="1.0" encoding="utf-8"?>
<p:tagLst xmlns:a="http://schemas.openxmlformats.org/drawingml/2006/main" xmlns:r="http://schemas.openxmlformats.org/officeDocument/2006/relationships" xmlns:p="http://schemas.openxmlformats.org/presentationml/2006/main">
  <p:tag name="NUM" val="12"/>
</p:tagLst>
</file>

<file path=ppt/tags/tag621.xml><?xml version="1.0" encoding="utf-8"?>
<p:tagLst xmlns:a="http://schemas.openxmlformats.org/drawingml/2006/main" xmlns:r="http://schemas.openxmlformats.org/officeDocument/2006/relationships" xmlns:p="http://schemas.openxmlformats.org/presentationml/2006/main">
  <p:tag name="NUM" val="1"/>
</p:tagLst>
</file>

<file path=ppt/tags/tag622.xml><?xml version="1.0" encoding="utf-8"?>
<p:tagLst xmlns:a="http://schemas.openxmlformats.org/drawingml/2006/main" xmlns:r="http://schemas.openxmlformats.org/officeDocument/2006/relationships" xmlns:p="http://schemas.openxmlformats.org/presentationml/2006/main">
  <p:tag name="NUM" val="2"/>
</p:tagLst>
</file>

<file path=ppt/tags/tag623.xml><?xml version="1.0" encoding="utf-8"?>
<p:tagLst xmlns:a="http://schemas.openxmlformats.org/drawingml/2006/main" xmlns:r="http://schemas.openxmlformats.org/officeDocument/2006/relationships" xmlns:p="http://schemas.openxmlformats.org/presentationml/2006/main">
  <p:tag name="NUM" val="3"/>
</p:tagLst>
</file>

<file path=ppt/tags/tag624.xml><?xml version="1.0" encoding="utf-8"?>
<p:tagLst xmlns:a="http://schemas.openxmlformats.org/drawingml/2006/main" xmlns:r="http://schemas.openxmlformats.org/officeDocument/2006/relationships" xmlns:p="http://schemas.openxmlformats.org/presentationml/2006/main">
  <p:tag name="NUM" val="4"/>
</p:tagLst>
</file>

<file path=ppt/tags/tag625.xml><?xml version="1.0" encoding="utf-8"?>
<p:tagLst xmlns:a="http://schemas.openxmlformats.org/drawingml/2006/main" xmlns:r="http://schemas.openxmlformats.org/officeDocument/2006/relationships" xmlns:p="http://schemas.openxmlformats.org/presentationml/2006/main">
  <p:tag name="NUM" val="5"/>
</p:tagLst>
</file>

<file path=ppt/tags/tag626.xml><?xml version="1.0" encoding="utf-8"?>
<p:tagLst xmlns:a="http://schemas.openxmlformats.org/drawingml/2006/main" xmlns:r="http://schemas.openxmlformats.org/officeDocument/2006/relationships" xmlns:p="http://schemas.openxmlformats.org/presentationml/2006/main">
  <p:tag name="NUM" val="6"/>
</p:tagLst>
</file>

<file path=ppt/tags/tag627.xml><?xml version="1.0" encoding="utf-8"?>
<p:tagLst xmlns:a="http://schemas.openxmlformats.org/drawingml/2006/main" xmlns:r="http://schemas.openxmlformats.org/officeDocument/2006/relationships" xmlns:p="http://schemas.openxmlformats.org/presentationml/2006/main">
  <p:tag name="NUM" val="7"/>
</p:tagLst>
</file>

<file path=ppt/tags/tag628.xml><?xml version="1.0" encoding="utf-8"?>
<p:tagLst xmlns:a="http://schemas.openxmlformats.org/drawingml/2006/main" xmlns:r="http://schemas.openxmlformats.org/officeDocument/2006/relationships" xmlns:p="http://schemas.openxmlformats.org/presentationml/2006/main">
  <p:tag name="NUM" val="8"/>
</p:tagLst>
</file>

<file path=ppt/tags/tag629.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30.xml><?xml version="1.0" encoding="utf-8"?>
<p:tagLst xmlns:a="http://schemas.openxmlformats.org/drawingml/2006/main" xmlns:r="http://schemas.openxmlformats.org/officeDocument/2006/relationships" xmlns:p="http://schemas.openxmlformats.org/presentationml/2006/main">
  <p:tag name="NUM" val="1"/>
</p:tagLst>
</file>

<file path=ppt/tags/tag631.xml><?xml version="1.0" encoding="utf-8"?>
<p:tagLst xmlns:a="http://schemas.openxmlformats.org/drawingml/2006/main" xmlns:r="http://schemas.openxmlformats.org/officeDocument/2006/relationships" xmlns:p="http://schemas.openxmlformats.org/presentationml/2006/main">
  <p:tag name="NUM" val="2"/>
</p:tagLst>
</file>

<file path=ppt/tags/tag632.xml><?xml version="1.0" encoding="utf-8"?>
<p:tagLst xmlns:a="http://schemas.openxmlformats.org/drawingml/2006/main" xmlns:r="http://schemas.openxmlformats.org/officeDocument/2006/relationships" xmlns:p="http://schemas.openxmlformats.org/presentationml/2006/main">
  <p:tag name="NUM" val="3"/>
</p:tagLst>
</file>

<file path=ppt/tags/tag633.xml><?xml version="1.0" encoding="utf-8"?>
<p:tagLst xmlns:a="http://schemas.openxmlformats.org/drawingml/2006/main" xmlns:r="http://schemas.openxmlformats.org/officeDocument/2006/relationships" xmlns:p="http://schemas.openxmlformats.org/presentationml/2006/main">
  <p:tag name="NUM" val="4"/>
</p:tagLst>
</file>

<file path=ppt/tags/tag634.xml><?xml version="1.0" encoding="utf-8"?>
<p:tagLst xmlns:a="http://schemas.openxmlformats.org/drawingml/2006/main" xmlns:r="http://schemas.openxmlformats.org/officeDocument/2006/relationships" xmlns:p="http://schemas.openxmlformats.org/presentationml/2006/main">
  <p:tag name="NUM" val="5"/>
</p:tagLst>
</file>

<file path=ppt/tags/tag635.xml><?xml version="1.0" encoding="utf-8"?>
<p:tagLst xmlns:a="http://schemas.openxmlformats.org/drawingml/2006/main" xmlns:r="http://schemas.openxmlformats.org/officeDocument/2006/relationships" xmlns:p="http://schemas.openxmlformats.org/presentationml/2006/main">
  <p:tag name="NUM" val="6"/>
</p:tagLst>
</file>

<file path=ppt/tags/tag636.xml><?xml version="1.0" encoding="utf-8"?>
<p:tagLst xmlns:a="http://schemas.openxmlformats.org/drawingml/2006/main" xmlns:r="http://schemas.openxmlformats.org/officeDocument/2006/relationships" xmlns:p="http://schemas.openxmlformats.org/presentationml/2006/main">
  <p:tag name="NUM" val="7"/>
</p:tagLst>
</file>

<file path=ppt/tags/tag637.xml><?xml version="1.0" encoding="utf-8"?>
<p:tagLst xmlns:a="http://schemas.openxmlformats.org/drawingml/2006/main" xmlns:r="http://schemas.openxmlformats.org/officeDocument/2006/relationships" xmlns:p="http://schemas.openxmlformats.org/presentationml/2006/main">
  <p:tag name="NUM" val="8"/>
</p:tagLst>
</file>

<file path=ppt/tags/tag638.xml><?xml version="1.0" encoding="utf-8"?>
<p:tagLst xmlns:a="http://schemas.openxmlformats.org/drawingml/2006/main" xmlns:r="http://schemas.openxmlformats.org/officeDocument/2006/relationships" xmlns:p="http://schemas.openxmlformats.org/presentationml/2006/main">
  <p:tag name="NUM" val="9"/>
</p:tagLst>
</file>

<file path=ppt/tags/tag639.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8"/>
</p:tagLst>
</file>

<file path=ppt/tags/tag640.xml><?xml version="1.0" encoding="utf-8"?>
<p:tagLst xmlns:a="http://schemas.openxmlformats.org/drawingml/2006/main" xmlns:r="http://schemas.openxmlformats.org/officeDocument/2006/relationships" xmlns:p="http://schemas.openxmlformats.org/presentationml/2006/main">
  <p:tag name="NUM" val="2"/>
</p:tagLst>
</file>

<file path=ppt/tags/tag641.xml><?xml version="1.0" encoding="utf-8"?>
<p:tagLst xmlns:a="http://schemas.openxmlformats.org/drawingml/2006/main" xmlns:r="http://schemas.openxmlformats.org/officeDocument/2006/relationships" xmlns:p="http://schemas.openxmlformats.org/presentationml/2006/main">
  <p:tag name="NUM" val="3"/>
</p:tagLst>
</file>

<file path=ppt/tags/tag642.xml><?xml version="1.0" encoding="utf-8"?>
<p:tagLst xmlns:a="http://schemas.openxmlformats.org/drawingml/2006/main" xmlns:r="http://schemas.openxmlformats.org/officeDocument/2006/relationships" xmlns:p="http://schemas.openxmlformats.org/presentationml/2006/main">
  <p:tag name="NUM" val="4"/>
</p:tagLst>
</file>

<file path=ppt/tags/tag643.xml><?xml version="1.0" encoding="utf-8"?>
<p:tagLst xmlns:a="http://schemas.openxmlformats.org/drawingml/2006/main" xmlns:r="http://schemas.openxmlformats.org/officeDocument/2006/relationships" xmlns:p="http://schemas.openxmlformats.org/presentationml/2006/main">
  <p:tag name="NUM" val="5"/>
</p:tagLst>
</file>

<file path=ppt/tags/tag644.xml><?xml version="1.0" encoding="utf-8"?>
<p:tagLst xmlns:a="http://schemas.openxmlformats.org/drawingml/2006/main" xmlns:r="http://schemas.openxmlformats.org/officeDocument/2006/relationships" xmlns:p="http://schemas.openxmlformats.org/presentationml/2006/main">
  <p:tag name="NUM" val="6"/>
</p:tagLst>
</file>

<file path=ppt/tags/tag645.xml><?xml version="1.0" encoding="utf-8"?>
<p:tagLst xmlns:a="http://schemas.openxmlformats.org/drawingml/2006/main" xmlns:r="http://schemas.openxmlformats.org/officeDocument/2006/relationships" xmlns:p="http://schemas.openxmlformats.org/presentationml/2006/main">
  <p:tag name="NUM" val="7"/>
</p:tagLst>
</file>

<file path=ppt/tags/tag646.xml><?xml version="1.0" encoding="utf-8"?>
<p:tagLst xmlns:a="http://schemas.openxmlformats.org/drawingml/2006/main" xmlns:r="http://schemas.openxmlformats.org/officeDocument/2006/relationships" xmlns:p="http://schemas.openxmlformats.org/presentationml/2006/main">
  <p:tag name="NUM" val="8"/>
</p:tagLst>
</file>

<file path=ppt/tags/tag647.xml><?xml version="1.0" encoding="utf-8"?>
<p:tagLst xmlns:a="http://schemas.openxmlformats.org/drawingml/2006/main" xmlns:r="http://schemas.openxmlformats.org/officeDocument/2006/relationships" xmlns:p="http://schemas.openxmlformats.org/presentationml/2006/main">
  <p:tag name="NUM" val="1"/>
</p:tagLst>
</file>

<file path=ppt/tags/tag648.xml><?xml version="1.0" encoding="utf-8"?>
<p:tagLst xmlns:a="http://schemas.openxmlformats.org/drawingml/2006/main" xmlns:r="http://schemas.openxmlformats.org/officeDocument/2006/relationships" xmlns:p="http://schemas.openxmlformats.org/presentationml/2006/main">
  <p:tag name="NUM" val="2"/>
</p:tagLst>
</file>

<file path=ppt/tags/tag649.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50.xml><?xml version="1.0" encoding="utf-8"?>
<p:tagLst xmlns:a="http://schemas.openxmlformats.org/drawingml/2006/main" xmlns:r="http://schemas.openxmlformats.org/officeDocument/2006/relationships" xmlns:p="http://schemas.openxmlformats.org/presentationml/2006/main">
  <p:tag name="NUM" val="4"/>
</p:tagLst>
</file>

<file path=ppt/tags/tag651.xml><?xml version="1.0" encoding="utf-8"?>
<p:tagLst xmlns:a="http://schemas.openxmlformats.org/drawingml/2006/main" xmlns:r="http://schemas.openxmlformats.org/officeDocument/2006/relationships" xmlns:p="http://schemas.openxmlformats.org/presentationml/2006/main">
  <p:tag name="NUM" val="5"/>
</p:tagLst>
</file>

<file path=ppt/tags/tag652.xml><?xml version="1.0" encoding="utf-8"?>
<p:tagLst xmlns:a="http://schemas.openxmlformats.org/drawingml/2006/main" xmlns:r="http://schemas.openxmlformats.org/officeDocument/2006/relationships" xmlns:p="http://schemas.openxmlformats.org/presentationml/2006/main">
  <p:tag name="NUM" val="6"/>
</p:tagLst>
</file>

<file path=ppt/tags/tag653.xml><?xml version="1.0" encoding="utf-8"?>
<p:tagLst xmlns:a="http://schemas.openxmlformats.org/drawingml/2006/main" xmlns:r="http://schemas.openxmlformats.org/officeDocument/2006/relationships" xmlns:p="http://schemas.openxmlformats.org/presentationml/2006/main">
  <p:tag name="NUM" val="7"/>
</p:tagLst>
</file>

<file path=ppt/tags/tag654.xml><?xml version="1.0" encoding="utf-8"?>
<p:tagLst xmlns:a="http://schemas.openxmlformats.org/drawingml/2006/main" xmlns:r="http://schemas.openxmlformats.org/officeDocument/2006/relationships" xmlns:p="http://schemas.openxmlformats.org/presentationml/2006/main">
  <p:tag name="NUM" val="8"/>
</p:tagLst>
</file>

<file path=ppt/tags/tag655.xml><?xml version="1.0" encoding="utf-8"?>
<p:tagLst xmlns:a="http://schemas.openxmlformats.org/drawingml/2006/main" xmlns:r="http://schemas.openxmlformats.org/officeDocument/2006/relationships" xmlns:p="http://schemas.openxmlformats.org/presentationml/2006/main">
  <p:tag name="NUM" val="9"/>
</p:tagLst>
</file>

<file path=ppt/tags/tag656.xml><?xml version="1.0" encoding="utf-8"?>
<p:tagLst xmlns:a="http://schemas.openxmlformats.org/drawingml/2006/main" xmlns:r="http://schemas.openxmlformats.org/officeDocument/2006/relationships" xmlns:p="http://schemas.openxmlformats.org/presentationml/2006/main">
  <p:tag name="NUM" val="10"/>
</p:tagLst>
</file>

<file path=ppt/tags/tag657.xml><?xml version="1.0" encoding="utf-8"?>
<p:tagLst xmlns:a="http://schemas.openxmlformats.org/drawingml/2006/main" xmlns:r="http://schemas.openxmlformats.org/officeDocument/2006/relationships" xmlns:p="http://schemas.openxmlformats.org/presentationml/2006/main">
  <p:tag name="NUM" val="2"/>
</p:tagLst>
</file>

<file path=ppt/tags/tag658.xml><?xml version="1.0" encoding="utf-8"?>
<p:tagLst xmlns:a="http://schemas.openxmlformats.org/drawingml/2006/main" xmlns:r="http://schemas.openxmlformats.org/officeDocument/2006/relationships" xmlns:p="http://schemas.openxmlformats.org/presentationml/2006/main">
  <p:tag name="NUM" val="3"/>
</p:tagLst>
</file>

<file path=ppt/tags/tag659.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60.xml><?xml version="1.0" encoding="utf-8"?>
<p:tagLst xmlns:a="http://schemas.openxmlformats.org/drawingml/2006/main" xmlns:r="http://schemas.openxmlformats.org/officeDocument/2006/relationships" xmlns:p="http://schemas.openxmlformats.org/presentationml/2006/main">
  <p:tag name="NUM" val="5"/>
</p:tagLst>
</file>

<file path=ppt/tags/tag661.xml><?xml version="1.0" encoding="utf-8"?>
<p:tagLst xmlns:a="http://schemas.openxmlformats.org/drawingml/2006/main" xmlns:r="http://schemas.openxmlformats.org/officeDocument/2006/relationships" xmlns:p="http://schemas.openxmlformats.org/presentationml/2006/main">
  <p:tag name="NUM" val="6"/>
</p:tagLst>
</file>

<file path=ppt/tags/tag662.xml><?xml version="1.0" encoding="utf-8"?>
<p:tagLst xmlns:a="http://schemas.openxmlformats.org/drawingml/2006/main" xmlns:r="http://schemas.openxmlformats.org/officeDocument/2006/relationships" xmlns:p="http://schemas.openxmlformats.org/presentationml/2006/main">
  <p:tag name="NUM" val="7"/>
</p:tagLst>
</file>

<file path=ppt/tags/tag663.xml><?xml version="1.0" encoding="utf-8"?>
<p:tagLst xmlns:a="http://schemas.openxmlformats.org/drawingml/2006/main" xmlns:r="http://schemas.openxmlformats.org/officeDocument/2006/relationships" xmlns:p="http://schemas.openxmlformats.org/presentationml/2006/main">
  <p:tag name="NUM" val="8"/>
</p:tagLst>
</file>

<file path=ppt/tags/tag664.xml><?xml version="1.0" encoding="utf-8"?>
<p:tagLst xmlns:a="http://schemas.openxmlformats.org/drawingml/2006/main" xmlns:r="http://schemas.openxmlformats.org/officeDocument/2006/relationships" xmlns:p="http://schemas.openxmlformats.org/presentationml/2006/main">
  <p:tag name="NUM" val="9"/>
</p:tagLst>
</file>

<file path=ppt/tags/tag665.xml><?xml version="1.0" encoding="utf-8"?>
<p:tagLst xmlns:a="http://schemas.openxmlformats.org/drawingml/2006/main" xmlns:r="http://schemas.openxmlformats.org/officeDocument/2006/relationships" xmlns:p="http://schemas.openxmlformats.org/presentationml/2006/main">
  <p:tag name="NUM" val="1"/>
</p:tagLst>
</file>

<file path=ppt/tags/tag666.xml><?xml version="1.0" encoding="utf-8"?>
<p:tagLst xmlns:a="http://schemas.openxmlformats.org/drawingml/2006/main" xmlns:r="http://schemas.openxmlformats.org/officeDocument/2006/relationships" xmlns:p="http://schemas.openxmlformats.org/presentationml/2006/main">
  <p:tag name="NUM" val="2"/>
</p:tagLst>
</file>

<file path=ppt/tags/tag667.xml><?xml version="1.0" encoding="utf-8"?>
<p:tagLst xmlns:a="http://schemas.openxmlformats.org/drawingml/2006/main" xmlns:r="http://schemas.openxmlformats.org/officeDocument/2006/relationships" xmlns:p="http://schemas.openxmlformats.org/presentationml/2006/main">
  <p:tag name="NUM" val="3"/>
</p:tagLst>
</file>

<file path=ppt/tags/tag668.xml><?xml version="1.0" encoding="utf-8"?>
<p:tagLst xmlns:a="http://schemas.openxmlformats.org/drawingml/2006/main" xmlns:r="http://schemas.openxmlformats.org/officeDocument/2006/relationships" xmlns:p="http://schemas.openxmlformats.org/presentationml/2006/main">
  <p:tag name="NUM" val="4"/>
</p:tagLst>
</file>

<file path=ppt/tags/tag669.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70.xml><?xml version="1.0" encoding="utf-8"?>
<p:tagLst xmlns:a="http://schemas.openxmlformats.org/drawingml/2006/main" xmlns:r="http://schemas.openxmlformats.org/officeDocument/2006/relationships" xmlns:p="http://schemas.openxmlformats.org/presentationml/2006/main">
  <p:tag name="NUM" val="6"/>
</p:tagLst>
</file>

<file path=ppt/tags/tag671.xml><?xml version="1.0" encoding="utf-8"?>
<p:tagLst xmlns:a="http://schemas.openxmlformats.org/drawingml/2006/main" xmlns:r="http://schemas.openxmlformats.org/officeDocument/2006/relationships" xmlns:p="http://schemas.openxmlformats.org/presentationml/2006/main">
  <p:tag name="NUM" val="7"/>
</p:tagLst>
</file>

<file path=ppt/tags/tag672.xml><?xml version="1.0" encoding="utf-8"?>
<p:tagLst xmlns:a="http://schemas.openxmlformats.org/drawingml/2006/main" xmlns:r="http://schemas.openxmlformats.org/officeDocument/2006/relationships" xmlns:p="http://schemas.openxmlformats.org/presentationml/2006/main">
  <p:tag name="NUM" val="8"/>
</p:tagLst>
</file>

<file path=ppt/tags/tag673.xml><?xml version="1.0" encoding="utf-8"?>
<p:tagLst xmlns:a="http://schemas.openxmlformats.org/drawingml/2006/main" xmlns:r="http://schemas.openxmlformats.org/officeDocument/2006/relationships" xmlns:p="http://schemas.openxmlformats.org/presentationml/2006/main">
  <p:tag name="NUM" val="9"/>
</p:tagLst>
</file>

<file path=ppt/tags/tag674.xml><?xml version="1.0" encoding="utf-8"?>
<p:tagLst xmlns:a="http://schemas.openxmlformats.org/drawingml/2006/main" xmlns:r="http://schemas.openxmlformats.org/officeDocument/2006/relationships" xmlns:p="http://schemas.openxmlformats.org/presentationml/2006/main">
  <p:tag name="NUM" val="1"/>
</p:tagLst>
</file>

<file path=ppt/tags/tag675.xml><?xml version="1.0" encoding="utf-8"?>
<p:tagLst xmlns:a="http://schemas.openxmlformats.org/drawingml/2006/main" xmlns:r="http://schemas.openxmlformats.org/officeDocument/2006/relationships" xmlns:p="http://schemas.openxmlformats.org/presentationml/2006/main">
  <p:tag name="NUM" val="2"/>
</p:tagLst>
</file>

<file path=ppt/tags/tag676.xml><?xml version="1.0" encoding="utf-8"?>
<p:tagLst xmlns:a="http://schemas.openxmlformats.org/drawingml/2006/main" xmlns:r="http://schemas.openxmlformats.org/officeDocument/2006/relationships" xmlns:p="http://schemas.openxmlformats.org/presentationml/2006/main">
  <p:tag name="NUM" val="3"/>
</p:tagLst>
</file>

<file path=ppt/tags/tag677.xml><?xml version="1.0" encoding="utf-8"?>
<p:tagLst xmlns:a="http://schemas.openxmlformats.org/drawingml/2006/main" xmlns:r="http://schemas.openxmlformats.org/officeDocument/2006/relationships" xmlns:p="http://schemas.openxmlformats.org/presentationml/2006/main">
  <p:tag name="NUM" val="4"/>
</p:tagLst>
</file>

<file path=ppt/tags/tag678.xml><?xml version="1.0" encoding="utf-8"?>
<p:tagLst xmlns:a="http://schemas.openxmlformats.org/drawingml/2006/main" xmlns:r="http://schemas.openxmlformats.org/officeDocument/2006/relationships" xmlns:p="http://schemas.openxmlformats.org/presentationml/2006/main">
  <p:tag name="NUM" val="5"/>
</p:tagLst>
</file>

<file path=ppt/tags/tag679.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80.xml><?xml version="1.0" encoding="utf-8"?>
<p:tagLst xmlns:a="http://schemas.openxmlformats.org/drawingml/2006/main" xmlns:r="http://schemas.openxmlformats.org/officeDocument/2006/relationships" xmlns:p="http://schemas.openxmlformats.org/presentationml/2006/main">
  <p:tag name="NUM" val="7"/>
</p:tagLst>
</file>

<file path=ppt/tags/tag681.xml><?xml version="1.0" encoding="utf-8"?>
<p:tagLst xmlns:a="http://schemas.openxmlformats.org/drawingml/2006/main" xmlns:r="http://schemas.openxmlformats.org/officeDocument/2006/relationships" xmlns:p="http://schemas.openxmlformats.org/presentationml/2006/main">
  <p:tag name="NUM" val="8"/>
</p:tagLst>
</file>

<file path=ppt/tags/tag682.xml><?xml version="1.0" encoding="utf-8"?>
<p:tagLst xmlns:a="http://schemas.openxmlformats.org/drawingml/2006/main" xmlns:r="http://schemas.openxmlformats.org/officeDocument/2006/relationships" xmlns:p="http://schemas.openxmlformats.org/presentationml/2006/main">
  <p:tag name="NUM" val="9"/>
</p:tagLst>
</file>

<file path=ppt/tags/tag683.xml><?xml version="1.0" encoding="utf-8"?>
<p:tagLst xmlns:a="http://schemas.openxmlformats.org/drawingml/2006/main" xmlns:r="http://schemas.openxmlformats.org/officeDocument/2006/relationships" xmlns:p="http://schemas.openxmlformats.org/presentationml/2006/main">
  <p:tag name="NUM" val="10"/>
</p:tagLst>
</file>

<file path=ppt/tags/tag684.xml><?xml version="1.0" encoding="utf-8"?>
<p:tagLst xmlns:a="http://schemas.openxmlformats.org/drawingml/2006/main" xmlns:r="http://schemas.openxmlformats.org/officeDocument/2006/relationships" xmlns:p="http://schemas.openxmlformats.org/presentationml/2006/main">
  <p:tag name="NUM" val="2"/>
</p:tagLst>
</file>

<file path=ppt/tags/tag685.xml><?xml version="1.0" encoding="utf-8"?>
<p:tagLst xmlns:a="http://schemas.openxmlformats.org/drawingml/2006/main" xmlns:r="http://schemas.openxmlformats.org/officeDocument/2006/relationships" xmlns:p="http://schemas.openxmlformats.org/presentationml/2006/main">
  <p:tag name="NUM" val="3"/>
</p:tagLst>
</file>

<file path=ppt/tags/tag686.xml><?xml version="1.0" encoding="utf-8"?>
<p:tagLst xmlns:a="http://schemas.openxmlformats.org/drawingml/2006/main" xmlns:r="http://schemas.openxmlformats.org/officeDocument/2006/relationships" xmlns:p="http://schemas.openxmlformats.org/presentationml/2006/main">
  <p:tag name="NUM" val="4"/>
</p:tagLst>
</file>

<file path=ppt/tags/tag687.xml><?xml version="1.0" encoding="utf-8"?>
<p:tagLst xmlns:a="http://schemas.openxmlformats.org/drawingml/2006/main" xmlns:r="http://schemas.openxmlformats.org/officeDocument/2006/relationships" xmlns:p="http://schemas.openxmlformats.org/presentationml/2006/main">
  <p:tag name="NUM" val="5"/>
</p:tagLst>
</file>

<file path=ppt/tags/tag688.xml><?xml version="1.0" encoding="utf-8"?>
<p:tagLst xmlns:a="http://schemas.openxmlformats.org/drawingml/2006/main" xmlns:r="http://schemas.openxmlformats.org/officeDocument/2006/relationships" xmlns:p="http://schemas.openxmlformats.org/presentationml/2006/main">
  <p:tag name="NUM" val="6"/>
</p:tagLst>
</file>

<file path=ppt/tags/tag689.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5"/>
</p:tagLst>
</file>

<file path=ppt/tags/tag690.xml><?xml version="1.0" encoding="utf-8"?>
<p:tagLst xmlns:a="http://schemas.openxmlformats.org/drawingml/2006/main" xmlns:r="http://schemas.openxmlformats.org/officeDocument/2006/relationships" xmlns:p="http://schemas.openxmlformats.org/presentationml/2006/main">
  <p:tag name="NUM" val="8"/>
</p:tagLst>
</file>

<file path=ppt/tags/tag691.xml><?xml version="1.0" encoding="utf-8"?>
<p:tagLst xmlns:a="http://schemas.openxmlformats.org/drawingml/2006/main" xmlns:r="http://schemas.openxmlformats.org/officeDocument/2006/relationships" xmlns:p="http://schemas.openxmlformats.org/presentationml/2006/main">
  <p:tag name="NUM" val="9"/>
</p:tagLst>
</file>

<file path=ppt/tags/tag692.xml><?xml version="1.0" encoding="utf-8"?>
<p:tagLst xmlns:a="http://schemas.openxmlformats.org/drawingml/2006/main" xmlns:r="http://schemas.openxmlformats.org/officeDocument/2006/relationships" xmlns:p="http://schemas.openxmlformats.org/presentationml/2006/main">
  <p:tag name="NUM" val="1"/>
</p:tagLst>
</file>

<file path=ppt/tags/tag693.xml><?xml version="1.0" encoding="utf-8"?>
<p:tagLst xmlns:a="http://schemas.openxmlformats.org/drawingml/2006/main" xmlns:r="http://schemas.openxmlformats.org/officeDocument/2006/relationships" xmlns:p="http://schemas.openxmlformats.org/presentationml/2006/main">
  <p:tag name="NUM" val="2"/>
</p:tagLst>
</file>

<file path=ppt/tags/tag694.xml><?xml version="1.0" encoding="utf-8"?>
<p:tagLst xmlns:a="http://schemas.openxmlformats.org/drawingml/2006/main" xmlns:r="http://schemas.openxmlformats.org/officeDocument/2006/relationships" xmlns:p="http://schemas.openxmlformats.org/presentationml/2006/main">
  <p:tag name="NUM" val="3"/>
</p:tagLst>
</file>

<file path=ppt/tags/tag695.xml><?xml version="1.0" encoding="utf-8"?>
<p:tagLst xmlns:a="http://schemas.openxmlformats.org/drawingml/2006/main" xmlns:r="http://schemas.openxmlformats.org/officeDocument/2006/relationships" xmlns:p="http://schemas.openxmlformats.org/presentationml/2006/main">
  <p:tag name="NUM" val="4"/>
</p:tagLst>
</file>

<file path=ppt/tags/tag696.xml><?xml version="1.0" encoding="utf-8"?>
<p:tagLst xmlns:a="http://schemas.openxmlformats.org/drawingml/2006/main" xmlns:r="http://schemas.openxmlformats.org/officeDocument/2006/relationships" xmlns:p="http://schemas.openxmlformats.org/presentationml/2006/main">
  <p:tag name="NUM" val="5"/>
</p:tagLst>
</file>

<file path=ppt/tags/tag697.xml><?xml version="1.0" encoding="utf-8"?>
<p:tagLst xmlns:a="http://schemas.openxmlformats.org/drawingml/2006/main" xmlns:r="http://schemas.openxmlformats.org/officeDocument/2006/relationships" xmlns:p="http://schemas.openxmlformats.org/presentationml/2006/main">
  <p:tag name="NUM" val="6"/>
</p:tagLst>
</file>

<file path=ppt/tags/tag698.xml><?xml version="1.0" encoding="utf-8"?>
<p:tagLst xmlns:a="http://schemas.openxmlformats.org/drawingml/2006/main" xmlns:r="http://schemas.openxmlformats.org/officeDocument/2006/relationships" xmlns:p="http://schemas.openxmlformats.org/presentationml/2006/main">
  <p:tag name="NUM" val="7"/>
</p:tagLst>
</file>

<file path=ppt/tags/tag69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00.xml><?xml version="1.0" encoding="utf-8"?>
<p:tagLst xmlns:a="http://schemas.openxmlformats.org/drawingml/2006/main" xmlns:r="http://schemas.openxmlformats.org/officeDocument/2006/relationships" xmlns:p="http://schemas.openxmlformats.org/presentationml/2006/main">
  <p:tag name="NUM" val="9"/>
</p:tagLst>
</file>

<file path=ppt/tags/tag701.xml><?xml version="1.0" encoding="utf-8"?>
<p:tagLst xmlns:a="http://schemas.openxmlformats.org/drawingml/2006/main" xmlns:r="http://schemas.openxmlformats.org/officeDocument/2006/relationships" xmlns:p="http://schemas.openxmlformats.org/presentationml/2006/main">
  <p:tag name="NUM" val="10"/>
</p:tagLst>
</file>

<file path=ppt/tags/tag702.xml><?xml version="1.0" encoding="utf-8"?>
<p:tagLst xmlns:a="http://schemas.openxmlformats.org/drawingml/2006/main" xmlns:r="http://schemas.openxmlformats.org/officeDocument/2006/relationships" xmlns:p="http://schemas.openxmlformats.org/presentationml/2006/main">
  <p:tag name="NUM" val="1"/>
</p:tagLst>
</file>

<file path=ppt/tags/tag703.xml><?xml version="1.0" encoding="utf-8"?>
<p:tagLst xmlns:a="http://schemas.openxmlformats.org/drawingml/2006/main" xmlns:r="http://schemas.openxmlformats.org/officeDocument/2006/relationships" xmlns:p="http://schemas.openxmlformats.org/presentationml/2006/main">
  <p:tag name="NUM" val="2"/>
</p:tagLst>
</file>

<file path=ppt/tags/tag704.xml><?xml version="1.0" encoding="utf-8"?>
<p:tagLst xmlns:a="http://schemas.openxmlformats.org/drawingml/2006/main" xmlns:r="http://schemas.openxmlformats.org/officeDocument/2006/relationships" xmlns:p="http://schemas.openxmlformats.org/presentationml/2006/main">
  <p:tag name="NUM" val="3"/>
</p:tagLst>
</file>

<file path=ppt/tags/tag705.xml><?xml version="1.0" encoding="utf-8"?>
<p:tagLst xmlns:a="http://schemas.openxmlformats.org/drawingml/2006/main" xmlns:r="http://schemas.openxmlformats.org/officeDocument/2006/relationships" xmlns:p="http://schemas.openxmlformats.org/presentationml/2006/main">
  <p:tag name="NUM" val="4"/>
</p:tagLst>
</file>

<file path=ppt/tags/tag706.xml><?xml version="1.0" encoding="utf-8"?>
<p:tagLst xmlns:a="http://schemas.openxmlformats.org/drawingml/2006/main" xmlns:r="http://schemas.openxmlformats.org/officeDocument/2006/relationships" xmlns:p="http://schemas.openxmlformats.org/presentationml/2006/main">
  <p:tag name="NUM" val="5"/>
</p:tagLst>
</file>

<file path=ppt/tags/tag707.xml><?xml version="1.0" encoding="utf-8"?>
<p:tagLst xmlns:a="http://schemas.openxmlformats.org/drawingml/2006/main" xmlns:r="http://schemas.openxmlformats.org/officeDocument/2006/relationships" xmlns:p="http://schemas.openxmlformats.org/presentationml/2006/main">
  <p:tag name="NUM" val="6"/>
</p:tagLst>
</file>

<file path=ppt/tags/tag708.xml><?xml version="1.0" encoding="utf-8"?>
<p:tagLst xmlns:a="http://schemas.openxmlformats.org/drawingml/2006/main" xmlns:r="http://schemas.openxmlformats.org/officeDocument/2006/relationships" xmlns:p="http://schemas.openxmlformats.org/presentationml/2006/main">
  <p:tag name="NUM" val="7"/>
</p:tagLst>
</file>

<file path=ppt/tags/tag709.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7"/>
</p:tagLst>
</file>

<file path=ppt/tags/tag710.xml><?xml version="1.0" encoding="utf-8"?>
<p:tagLst xmlns:a="http://schemas.openxmlformats.org/drawingml/2006/main" xmlns:r="http://schemas.openxmlformats.org/officeDocument/2006/relationships" xmlns:p="http://schemas.openxmlformats.org/presentationml/2006/main">
  <p:tag name="NUM" val="9"/>
</p:tagLst>
</file>

<file path=ppt/tags/tag711.xml><?xml version="1.0" encoding="utf-8"?>
<p:tagLst xmlns:a="http://schemas.openxmlformats.org/drawingml/2006/main" xmlns:r="http://schemas.openxmlformats.org/officeDocument/2006/relationships" xmlns:p="http://schemas.openxmlformats.org/presentationml/2006/main">
  <p:tag name="NUM" val="1"/>
</p:tagLst>
</file>

<file path=ppt/tags/tag712.xml><?xml version="1.0" encoding="utf-8"?>
<p:tagLst xmlns:a="http://schemas.openxmlformats.org/drawingml/2006/main" xmlns:r="http://schemas.openxmlformats.org/officeDocument/2006/relationships" xmlns:p="http://schemas.openxmlformats.org/presentationml/2006/main">
  <p:tag name="NUM" val="2"/>
</p:tagLst>
</file>

<file path=ppt/tags/tag713.xml><?xml version="1.0" encoding="utf-8"?>
<p:tagLst xmlns:a="http://schemas.openxmlformats.org/drawingml/2006/main" xmlns:r="http://schemas.openxmlformats.org/officeDocument/2006/relationships" xmlns:p="http://schemas.openxmlformats.org/presentationml/2006/main">
  <p:tag name="NUM" val="3"/>
</p:tagLst>
</file>

<file path=ppt/tags/tag714.xml><?xml version="1.0" encoding="utf-8"?>
<p:tagLst xmlns:a="http://schemas.openxmlformats.org/drawingml/2006/main" xmlns:r="http://schemas.openxmlformats.org/officeDocument/2006/relationships" xmlns:p="http://schemas.openxmlformats.org/presentationml/2006/main">
  <p:tag name="NUM" val="4"/>
</p:tagLst>
</file>

<file path=ppt/tags/tag715.xml><?xml version="1.0" encoding="utf-8"?>
<p:tagLst xmlns:a="http://schemas.openxmlformats.org/drawingml/2006/main" xmlns:r="http://schemas.openxmlformats.org/officeDocument/2006/relationships" xmlns:p="http://schemas.openxmlformats.org/presentationml/2006/main">
  <p:tag name="NUM" val="5"/>
</p:tagLst>
</file>

<file path=ppt/tags/tag716.xml><?xml version="1.0" encoding="utf-8"?>
<p:tagLst xmlns:a="http://schemas.openxmlformats.org/drawingml/2006/main" xmlns:r="http://schemas.openxmlformats.org/officeDocument/2006/relationships" xmlns:p="http://schemas.openxmlformats.org/presentationml/2006/main">
  <p:tag name="NUM" val="6"/>
</p:tagLst>
</file>

<file path=ppt/tags/tag717.xml><?xml version="1.0" encoding="utf-8"?>
<p:tagLst xmlns:a="http://schemas.openxmlformats.org/drawingml/2006/main" xmlns:r="http://schemas.openxmlformats.org/officeDocument/2006/relationships" xmlns:p="http://schemas.openxmlformats.org/presentationml/2006/main">
  <p:tag name="NUM" val="7"/>
</p:tagLst>
</file>

<file path=ppt/tags/tag718.xml><?xml version="1.0" encoding="utf-8"?>
<p:tagLst xmlns:a="http://schemas.openxmlformats.org/drawingml/2006/main" xmlns:r="http://schemas.openxmlformats.org/officeDocument/2006/relationships" xmlns:p="http://schemas.openxmlformats.org/presentationml/2006/main">
  <p:tag name="NUM" val="8"/>
</p:tagLst>
</file>

<file path=ppt/tags/tag719.xml><?xml version="1.0" encoding="utf-8"?>
<p:tagLst xmlns:a="http://schemas.openxmlformats.org/drawingml/2006/main" xmlns:r="http://schemas.openxmlformats.org/officeDocument/2006/relationships" xmlns:p="http://schemas.openxmlformats.org/presentationml/2006/main">
  <p:tag name="NUM" val="9"/>
</p:tagLst>
</file>

<file path=ppt/tags/tag72.xml><?xml version="1.0" encoding="utf-8"?>
<p:tagLst xmlns:a="http://schemas.openxmlformats.org/drawingml/2006/main" xmlns:r="http://schemas.openxmlformats.org/officeDocument/2006/relationships" xmlns:p="http://schemas.openxmlformats.org/presentationml/2006/main">
  <p:tag name="NUM" val="8"/>
</p:tagLst>
</file>

<file path=ppt/tags/tag720.xml><?xml version="1.0" encoding="utf-8"?>
<p:tagLst xmlns:a="http://schemas.openxmlformats.org/drawingml/2006/main" xmlns:r="http://schemas.openxmlformats.org/officeDocument/2006/relationships" xmlns:p="http://schemas.openxmlformats.org/presentationml/2006/main">
  <p:tag name="NUM" val="10"/>
</p:tagLst>
</file>

<file path=ppt/tags/tag721.xml><?xml version="1.0" encoding="utf-8"?>
<p:tagLst xmlns:a="http://schemas.openxmlformats.org/drawingml/2006/main" xmlns:r="http://schemas.openxmlformats.org/officeDocument/2006/relationships" xmlns:p="http://schemas.openxmlformats.org/presentationml/2006/main">
  <p:tag name="NUM" val="11"/>
</p:tagLst>
</file>

<file path=ppt/tags/tag722.xml><?xml version="1.0" encoding="utf-8"?>
<p:tagLst xmlns:a="http://schemas.openxmlformats.org/drawingml/2006/main" xmlns:r="http://schemas.openxmlformats.org/officeDocument/2006/relationships" xmlns:p="http://schemas.openxmlformats.org/presentationml/2006/main">
  <p:tag name="NUM" val="12"/>
</p:tagLst>
</file>

<file path=ppt/tags/tag723.xml><?xml version="1.0" encoding="utf-8"?>
<p:tagLst xmlns:a="http://schemas.openxmlformats.org/drawingml/2006/main" xmlns:r="http://schemas.openxmlformats.org/officeDocument/2006/relationships" xmlns:p="http://schemas.openxmlformats.org/presentationml/2006/main">
  <p:tag name="NUM" val="1"/>
</p:tagLst>
</file>

<file path=ppt/tags/tag724.xml><?xml version="1.0" encoding="utf-8"?>
<p:tagLst xmlns:a="http://schemas.openxmlformats.org/drawingml/2006/main" xmlns:r="http://schemas.openxmlformats.org/officeDocument/2006/relationships" xmlns:p="http://schemas.openxmlformats.org/presentationml/2006/main">
  <p:tag name="NUM" val="2"/>
</p:tagLst>
</file>

<file path=ppt/tags/tag725.xml><?xml version="1.0" encoding="utf-8"?>
<p:tagLst xmlns:a="http://schemas.openxmlformats.org/drawingml/2006/main" xmlns:r="http://schemas.openxmlformats.org/officeDocument/2006/relationships" xmlns:p="http://schemas.openxmlformats.org/presentationml/2006/main">
  <p:tag name="NUM" val="3"/>
</p:tagLst>
</file>

<file path=ppt/tags/tag726.xml><?xml version="1.0" encoding="utf-8"?>
<p:tagLst xmlns:a="http://schemas.openxmlformats.org/drawingml/2006/main" xmlns:r="http://schemas.openxmlformats.org/officeDocument/2006/relationships" xmlns:p="http://schemas.openxmlformats.org/presentationml/2006/main">
  <p:tag name="NUM" val="4"/>
</p:tagLst>
</file>

<file path=ppt/tags/tag727.xml><?xml version="1.0" encoding="utf-8"?>
<p:tagLst xmlns:a="http://schemas.openxmlformats.org/drawingml/2006/main" xmlns:r="http://schemas.openxmlformats.org/officeDocument/2006/relationships" xmlns:p="http://schemas.openxmlformats.org/presentationml/2006/main">
  <p:tag name="NUM" val="5"/>
</p:tagLst>
</file>

<file path=ppt/tags/tag728.xml><?xml version="1.0" encoding="utf-8"?>
<p:tagLst xmlns:a="http://schemas.openxmlformats.org/drawingml/2006/main" xmlns:r="http://schemas.openxmlformats.org/officeDocument/2006/relationships" xmlns:p="http://schemas.openxmlformats.org/presentationml/2006/main">
  <p:tag name="NUM" val="6"/>
</p:tagLst>
</file>

<file path=ppt/tags/tag729.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30.xml><?xml version="1.0" encoding="utf-8"?>
<p:tagLst xmlns:a="http://schemas.openxmlformats.org/drawingml/2006/main" xmlns:r="http://schemas.openxmlformats.org/officeDocument/2006/relationships" xmlns:p="http://schemas.openxmlformats.org/presentationml/2006/main">
  <p:tag name="NUM" val="8"/>
</p:tagLst>
</file>

<file path=ppt/tags/tag731.xml><?xml version="1.0" encoding="utf-8"?>
<p:tagLst xmlns:a="http://schemas.openxmlformats.org/drawingml/2006/main" xmlns:r="http://schemas.openxmlformats.org/officeDocument/2006/relationships" xmlns:p="http://schemas.openxmlformats.org/presentationml/2006/main">
  <p:tag name="NUM" val="9"/>
</p:tagLst>
</file>

<file path=ppt/tags/tag732.xml><?xml version="1.0" encoding="utf-8"?>
<p:tagLst xmlns:a="http://schemas.openxmlformats.org/drawingml/2006/main" xmlns:r="http://schemas.openxmlformats.org/officeDocument/2006/relationships" xmlns:p="http://schemas.openxmlformats.org/presentationml/2006/main">
  <p:tag name="NUM" val="10"/>
</p:tagLst>
</file>

<file path=ppt/tags/tag733.xml><?xml version="1.0" encoding="utf-8"?>
<p:tagLst xmlns:a="http://schemas.openxmlformats.org/drawingml/2006/main" xmlns:r="http://schemas.openxmlformats.org/officeDocument/2006/relationships" xmlns:p="http://schemas.openxmlformats.org/presentationml/2006/main">
  <p:tag name="NUM" val="11"/>
</p:tagLst>
</file>

<file path=ppt/tags/tag734.xml><?xml version="1.0" encoding="utf-8"?>
<p:tagLst xmlns:a="http://schemas.openxmlformats.org/drawingml/2006/main" xmlns:r="http://schemas.openxmlformats.org/officeDocument/2006/relationships" xmlns:p="http://schemas.openxmlformats.org/presentationml/2006/main">
  <p:tag name="NUM" val="12"/>
</p:tagLst>
</file>

<file path=ppt/tags/tag735.xml><?xml version="1.0" encoding="utf-8"?>
<p:tagLst xmlns:a="http://schemas.openxmlformats.org/drawingml/2006/main" xmlns:r="http://schemas.openxmlformats.org/officeDocument/2006/relationships" xmlns:p="http://schemas.openxmlformats.org/presentationml/2006/main">
  <p:tag name="NUM" val="1"/>
</p:tagLst>
</file>

<file path=ppt/tags/tag736.xml><?xml version="1.0" encoding="utf-8"?>
<p:tagLst xmlns:a="http://schemas.openxmlformats.org/drawingml/2006/main" xmlns:r="http://schemas.openxmlformats.org/officeDocument/2006/relationships" xmlns:p="http://schemas.openxmlformats.org/presentationml/2006/main">
  <p:tag name="NUM" val="2"/>
</p:tagLst>
</file>

<file path=ppt/tags/tag737.xml><?xml version="1.0" encoding="utf-8"?>
<p:tagLst xmlns:a="http://schemas.openxmlformats.org/drawingml/2006/main" xmlns:r="http://schemas.openxmlformats.org/officeDocument/2006/relationships" xmlns:p="http://schemas.openxmlformats.org/presentationml/2006/main">
  <p:tag name="NUM" val="3"/>
</p:tagLst>
</file>

<file path=ppt/tags/tag738.xml><?xml version="1.0" encoding="utf-8"?>
<p:tagLst xmlns:a="http://schemas.openxmlformats.org/drawingml/2006/main" xmlns:r="http://schemas.openxmlformats.org/officeDocument/2006/relationships" xmlns:p="http://schemas.openxmlformats.org/presentationml/2006/main">
  <p:tag name="NUM" val="4"/>
</p:tagLst>
</file>

<file path=ppt/tags/tag739.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40.xml><?xml version="1.0" encoding="utf-8"?>
<p:tagLst xmlns:a="http://schemas.openxmlformats.org/drawingml/2006/main" xmlns:r="http://schemas.openxmlformats.org/officeDocument/2006/relationships" xmlns:p="http://schemas.openxmlformats.org/presentationml/2006/main">
  <p:tag name="NUM" val="6"/>
</p:tagLst>
</file>

<file path=ppt/tags/tag741.xml><?xml version="1.0" encoding="utf-8"?>
<p:tagLst xmlns:a="http://schemas.openxmlformats.org/drawingml/2006/main" xmlns:r="http://schemas.openxmlformats.org/officeDocument/2006/relationships" xmlns:p="http://schemas.openxmlformats.org/presentationml/2006/main">
  <p:tag name="NUM" val="7"/>
</p:tagLst>
</file>

<file path=ppt/tags/tag742.xml><?xml version="1.0" encoding="utf-8"?>
<p:tagLst xmlns:a="http://schemas.openxmlformats.org/drawingml/2006/main" xmlns:r="http://schemas.openxmlformats.org/officeDocument/2006/relationships" xmlns:p="http://schemas.openxmlformats.org/presentationml/2006/main">
  <p:tag name="NUM" val="8"/>
</p:tagLst>
</file>

<file path=ppt/tags/tag743.xml><?xml version="1.0" encoding="utf-8"?>
<p:tagLst xmlns:a="http://schemas.openxmlformats.org/drawingml/2006/main" xmlns:r="http://schemas.openxmlformats.org/officeDocument/2006/relationships" xmlns:p="http://schemas.openxmlformats.org/presentationml/2006/main">
  <p:tag name="NUM" val="9"/>
</p:tagLst>
</file>

<file path=ppt/tags/tag744.xml><?xml version="1.0" encoding="utf-8"?>
<p:tagLst xmlns:a="http://schemas.openxmlformats.org/drawingml/2006/main" xmlns:r="http://schemas.openxmlformats.org/officeDocument/2006/relationships" xmlns:p="http://schemas.openxmlformats.org/presentationml/2006/main">
  <p:tag name="NUM" val="10"/>
</p:tagLst>
</file>

<file path=ppt/tags/tag745.xml><?xml version="1.0" encoding="utf-8"?>
<p:tagLst xmlns:a="http://schemas.openxmlformats.org/drawingml/2006/main" xmlns:r="http://schemas.openxmlformats.org/officeDocument/2006/relationships" xmlns:p="http://schemas.openxmlformats.org/presentationml/2006/main">
  <p:tag name="NUM" val="1"/>
</p:tagLst>
</file>

<file path=ppt/tags/tag746.xml><?xml version="1.0" encoding="utf-8"?>
<p:tagLst xmlns:a="http://schemas.openxmlformats.org/drawingml/2006/main" xmlns:r="http://schemas.openxmlformats.org/officeDocument/2006/relationships" xmlns:p="http://schemas.openxmlformats.org/presentationml/2006/main">
  <p:tag name="NUM" val="2"/>
</p:tagLst>
</file>

<file path=ppt/tags/tag747.xml><?xml version="1.0" encoding="utf-8"?>
<p:tagLst xmlns:a="http://schemas.openxmlformats.org/drawingml/2006/main" xmlns:r="http://schemas.openxmlformats.org/officeDocument/2006/relationships" xmlns:p="http://schemas.openxmlformats.org/presentationml/2006/main">
  <p:tag name="NUM" val="3"/>
</p:tagLst>
</file>

<file path=ppt/tags/tag748.xml><?xml version="1.0" encoding="utf-8"?>
<p:tagLst xmlns:a="http://schemas.openxmlformats.org/drawingml/2006/main" xmlns:r="http://schemas.openxmlformats.org/officeDocument/2006/relationships" xmlns:p="http://schemas.openxmlformats.org/presentationml/2006/main">
  <p:tag name="NUM" val="4"/>
</p:tagLst>
</file>

<file path=ppt/tags/tag749.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50.xml><?xml version="1.0" encoding="utf-8"?>
<p:tagLst xmlns:a="http://schemas.openxmlformats.org/drawingml/2006/main" xmlns:r="http://schemas.openxmlformats.org/officeDocument/2006/relationships" xmlns:p="http://schemas.openxmlformats.org/presentationml/2006/main">
  <p:tag name="NUM" val="6"/>
</p:tagLst>
</file>

<file path=ppt/tags/tag751.xml><?xml version="1.0" encoding="utf-8"?>
<p:tagLst xmlns:a="http://schemas.openxmlformats.org/drawingml/2006/main" xmlns:r="http://schemas.openxmlformats.org/officeDocument/2006/relationships" xmlns:p="http://schemas.openxmlformats.org/presentationml/2006/main">
  <p:tag name="NUM" val="7"/>
</p:tagLst>
</file>

<file path=ppt/tags/tag752.xml><?xml version="1.0" encoding="utf-8"?>
<p:tagLst xmlns:a="http://schemas.openxmlformats.org/drawingml/2006/main" xmlns:r="http://schemas.openxmlformats.org/officeDocument/2006/relationships" xmlns:p="http://schemas.openxmlformats.org/presentationml/2006/main">
  <p:tag name="NUM" val="8"/>
</p:tagLst>
</file>

<file path=ppt/tags/tag753.xml><?xml version="1.0" encoding="utf-8"?>
<p:tagLst xmlns:a="http://schemas.openxmlformats.org/drawingml/2006/main" xmlns:r="http://schemas.openxmlformats.org/officeDocument/2006/relationships" xmlns:p="http://schemas.openxmlformats.org/presentationml/2006/main">
  <p:tag name="NUM" val="9"/>
</p:tagLst>
</file>

<file path=ppt/tags/tag754.xml><?xml version="1.0" encoding="utf-8"?>
<p:tagLst xmlns:a="http://schemas.openxmlformats.org/drawingml/2006/main" xmlns:r="http://schemas.openxmlformats.org/officeDocument/2006/relationships" xmlns:p="http://schemas.openxmlformats.org/presentationml/2006/main">
  <p:tag name="NUM" val="10"/>
</p:tagLst>
</file>

<file path=ppt/tags/tag755.xml><?xml version="1.0" encoding="utf-8"?>
<p:tagLst xmlns:a="http://schemas.openxmlformats.org/drawingml/2006/main" xmlns:r="http://schemas.openxmlformats.org/officeDocument/2006/relationships" xmlns:p="http://schemas.openxmlformats.org/presentationml/2006/main">
  <p:tag name="NUM" val="1"/>
</p:tagLst>
</file>

<file path=ppt/tags/tag756.xml><?xml version="1.0" encoding="utf-8"?>
<p:tagLst xmlns:a="http://schemas.openxmlformats.org/drawingml/2006/main" xmlns:r="http://schemas.openxmlformats.org/officeDocument/2006/relationships" xmlns:p="http://schemas.openxmlformats.org/presentationml/2006/main">
  <p:tag name="NUM" val="2"/>
</p:tagLst>
</file>

<file path=ppt/tags/tag757.xml><?xml version="1.0" encoding="utf-8"?>
<p:tagLst xmlns:a="http://schemas.openxmlformats.org/drawingml/2006/main" xmlns:r="http://schemas.openxmlformats.org/officeDocument/2006/relationships" xmlns:p="http://schemas.openxmlformats.org/presentationml/2006/main">
  <p:tag name="NUM" val="3"/>
</p:tagLst>
</file>

<file path=ppt/tags/tag758.xml><?xml version="1.0" encoding="utf-8"?>
<p:tagLst xmlns:a="http://schemas.openxmlformats.org/drawingml/2006/main" xmlns:r="http://schemas.openxmlformats.org/officeDocument/2006/relationships" xmlns:p="http://schemas.openxmlformats.org/presentationml/2006/main">
  <p:tag name="NUM" val="4"/>
</p:tagLst>
</file>

<file path=ppt/tags/tag759.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60.xml><?xml version="1.0" encoding="utf-8"?>
<p:tagLst xmlns:a="http://schemas.openxmlformats.org/drawingml/2006/main" xmlns:r="http://schemas.openxmlformats.org/officeDocument/2006/relationships" xmlns:p="http://schemas.openxmlformats.org/presentationml/2006/main">
  <p:tag name="NUM" val="6"/>
</p:tagLst>
</file>

<file path=ppt/tags/tag761.xml><?xml version="1.0" encoding="utf-8"?>
<p:tagLst xmlns:a="http://schemas.openxmlformats.org/drawingml/2006/main" xmlns:r="http://schemas.openxmlformats.org/officeDocument/2006/relationships" xmlns:p="http://schemas.openxmlformats.org/presentationml/2006/main">
  <p:tag name="NUM" val="7"/>
</p:tagLst>
</file>

<file path=ppt/tags/tag762.xml><?xml version="1.0" encoding="utf-8"?>
<p:tagLst xmlns:a="http://schemas.openxmlformats.org/drawingml/2006/main" xmlns:r="http://schemas.openxmlformats.org/officeDocument/2006/relationships" xmlns:p="http://schemas.openxmlformats.org/presentationml/2006/main">
  <p:tag name="NUM" val="8"/>
</p:tagLst>
</file>

<file path=ppt/tags/tag763.xml><?xml version="1.0" encoding="utf-8"?>
<p:tagLst xmlns:a="http://schemas.openxmlformats.org/drawingml/2006/main" xmlns:r="http://schemas.openxmlformats.org/officeDocument/2006/relationships" xmlns:p="http://schemas.openxmlformats.org/presentationml/2006/main">
  <p:tag name="NUM" val="1"/>
</p:tagLst>
</file>

<file path=ppt/tags/tag764.xml><?xml version="1.0" encoding="utf-8"?>
<p:tagLst xmlns:a="http://schemas.openxmlformats.org/drawingml/2006/main" xmlns:r="http://schemas.openxmlformats.org/officeDocument/2006/relationships" xmlns:p="http://schemas.openxmlformats.org/presentationml/2006/main">
  <p:tag name="NUM" val="2"/>
</p:tagLst>
</file>

<file path=ppt/tags/tag765.xml><?xml version="1.0" encoding="utf-8"?>
<p:tagLst xmlns:a="http://schemas.openxmlformats.org/drawingml/2006/main" xmlns:r="http://schemas.openxmlformats.org/officeDocument/2006/relationships" xmlns:p="http://schemas.openxmlformats.org/presentationml/2006/main">
  <p:tag name="NUM" val="3"/>
</p:tagLst>
</file>

<file path=ppt/tags/tag766.xml><?xml version="1.0" encoding="utf-8"?>
<p:tagLst xmlns:a="http://schemas.openxmlformats.org/drawingml/2006/main" xmlns:r="http://schemas.openxmlformats.org/officeDocument/2006/relationships" xmlns:p="http://schemas.openxmlformats.org/presentationml/2006/main">
  <p:tag name="NUM" val="4"/>
</p:tagLst>
</file>

<file path=ppt/tags/tag767.xml><?xml version="1.0" encoding="utf-8"?>
<p:tagLst xmlns:a="http://schemas.openxmlformats.org/drawingml/2006/main" xmlns:r="http://schemas.openxmlformats.org/officeDocument/2006/relationships" xmlns:p="http://schemas.openxmlformats.org/presentationml/2006/main">
  <p:tag name="NUM" val="5"/>
</p:tagLst>
</file>

<file path=ppt/tags/tag768.xml><?xml version="1.0" encoding="utf-8"?>
<p:tagLst xmlns:a="http://schemas.openxmlformats.org/drawingml/2006/main" xmlns:r="http://schemas.openxmlformats.org/officeDocument/2006/relationships" xmlns:p="http://schemas.openxmlformats.org/presentationml/2006/main">
  <p:tag name="NUM" val="6"/>
</p:tagLst>
</file>

<file path=ppt/tags/tag769.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70.xml><?xml version="1.0" encoding="utf-8"?>
<p:tagLst xmlns:a="http://schemas.openxmlformats.org/drawingml/2006/main" xmlns:r="http://schemas.openxmlformats.org/officeDocument/2006/relationships" xmlns:p="http://schemas.openxmlformats.org/presentationml/2006/main">
  <p:tag name="NUM" val="8"/>
</p:tagLst>
</file>

<file path=ppt/tags/tag771.xml><?xml version="1.0" encoding="utf-8"?>
<p:tagLst xmlns:a="http://schemas.openxmlformats.org/drawingml/2006/main" xmlns:r="http://schemas.openxmlformats.org/officeDocument/2006/relationships" xmlns:p="http://schemas.openxmlformats.org/presentationml/2006/main">
  <p:tag name="NUM" val="9"/>
</p:tagLst>
</file>

<file path=ppt/tags/tag772.xml><?xml version="1.0" encoding="utf-8"?>
<p:tagLst xmlns:a="http://schemas.openxmlformats.org/drawingml/2006/main" xmlns:r="http://schemas.openxmlformats.org/officeDocument/2006/relationships" xmlns:p="http://schemas.openxmlformats.org/presentationml/2006/main">
  <p:tag name="NUM" val="10"/>
</p:tagLst>
</file>

<file path=ppt/tags/tag773.xml><?xml version="1.0" encoding="utf-8"?>
<p:tagLst xmlns:a="http://schemas.openxmlformats.org/drawingml/2006/main" xmlns:r="http://schemas.openxmlformats.org/officeDocument/2006/relationships" xmlns:p="http://schemas.openxmlformats.org/presentationml/2006/main">
  <p:tag name="NUM" val="11"/>
</p:tagLst>
</file>

<file path=ppt/tags/tag774.xml><?xml version="1.0" encoding="utf-8"?>
<p:tagLst xmlns:a="http://schemas.openxmlformats.org/drawingml/2006/main" xmlns:r="http://schemas.openxmlformats.org/officeDocument/2006/relationships" xmlns:p="http://schemas.openxmlformats.org/presentationml/2006/main">
  <p:tag name="NUM" val="1"/>
</p:tagLst>
</file>

<file path=ppt/tags/tag775.xml><?xml version="1.0" encoding="utf-8"?>
<p:tagLst xmlns:a="http://schemas.openxmlformats.org/drawingml/2006/main" xmlns:r="http://schemas.openxmlformats.org/officeDocument/2006/relationships" xmlns:p="http://schemas.openxmlformats.org/presentationml/2006/main">
  <p:tag name="NUM" val="2"/>
</p:tagLst>
</file>

<file path=ppt/tags/tag776.xml><?xml version="1.0" encoding="utf-8"?>
<p:tagLst xmlns:a="http://schemas.openxmlformats.org/drawingml/2006/main" xmlns:r="http://schemas.openxmlformats.org/officeDocument/2006/relationships" xmlns:p="http://schemas.openxmlformats.org/presentationml/2006/main">
  <p:tag name="NUM" val="3"/>
</p:tagLst>
</file>

<file path=ppt/tags/tag777.xml><?xml version="1.0" encoding="utf-8"?>
<p:tagLst xmlns:a="http://schemas.openxmlformats.org/drawingml/2006/main" xmlns:r="http://schemas.openxmlformats.org/officeDocument/2006/relationships" xmlns:p="http://schemas.openxmlformats.org/presentationml/2006/main">
  <p:tag name="NUM" val="4"/>
</p:tagLst>
</file>

<file path=ppt/tags/tag778.xml><?xml version="1.0" encoding="utf-8"?>
<p:tagLst xmlns:a="http://schemas.openxmlformats.org/drawingml/2006/main" xmlns:r="http://schemas.openxmlformats.org/officeDocument/2006/relationships" xmlns:p="http://schemas.openxmlformats.org/presentationml/2006/main">
  <p:tag name="NUM" val="5"/>
</p:tagLst>
</file>

<file path=ppt/tags/tag779.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80.xml><?xml version="1.0" encoding="utf-8"?>
<p:tagLst xmlns:a="http://schemas.openxmlformats.org/drawingml/2006/main" xmlns:r="http://schemas.openxmlformats.org/officeDocument/2006/relationships" xmlns:p="http://schemas.openxmlformats.org/presentationml/2006/main">
  <p:tag name="NUM" val="7"/>
</p:tagLst>
</file>

<file path=ppt/tags/tag781.xml><?xml version="1.0" encoding="utf-8"?>
<p:tagLst xmlns:a="http://schemas.openxmlformats.org/drawingml/2006/main" xmlns:r="http://schemas.openxmlformats.org/officeDocument/2006/relationships" xmlns:p="http://schemas.openxmlformats.org/presentationml/2006/main">
  <p:tag name="NUM" val="8"/>
</p:tagLst>
</file>

<file path=ppt/tags/tag782.xml><?xml version="1.0" encoding="utf-8"?>
<p:tagLst xmlns:a="http://schemas.openxmlformats.org/drawingml/2006/main" xmlns:r="http://schemas.openxmlformats.org/officeDocument/2006/relationships" xmlns:p="http://schemas.openxmlformats.org/presentationml/2006/main">
  <p:tag name="NUM" val="9"/>
</p:tagLst>
</file>

<file path=ppt/tags/tag783.xml><?xml version="1.0" encoding="utf-8"?>
<p:tagLst xmlns:a="http://schemas.openxmlformats.org/drawingml/2006/main" xmlns:r="http://schemas.openxmlformats.org/officeDocument/2006/relationships" xmlns:p="http://schemas.openxmlformats.org/presentationml/2006/main">
  <p:tag name="NUM" val="10"/>
</p:tagLst>
</file>

<file path=ppt/tags/tag784.xml><?xml version="1.0" encoding="utf-8"?>
<p:tagLst xmlns:a="http://schemas.openxmlformats.org/drawingml/2006/main" xmlns:r="http://schemas.openxmlformats.org/officeDocument/2006/relationships" xmlns:p="http://schemas.openxmlformats.org/presentationml/2006/main">
  <p:tag name="NUM" val="1"/>
</p:tagLst>
</file>

<file path=ppt/tags/tag785.xml><?xml version="1.0" encoding="utf-8"?>
<p:tagLst xmlns:a="http://schemas.openxmlformats.org/drawingml/2006/main" xmlns:r="http://schemas.openxmlformats.org/officeDocument/2006/relationships" xmlns:p="http://schemas.openxmlformats.org/presentationml/2006/main">
  <p:tag name="NUM" val="2"/>
</p:tagLst>
</file>

<file path=ppt/tags/tag786.xml><?xml version="1.0" encoding="utf-8"?>
<p:tagLst xmlns:a="http://schemas.openxmlformats.org/drawingml/2006/main" xmlns:r="http://schemas.openxmlformats.org/officeDocument/2006/relationships" xmlns:p="http://schemas.openxmlformats.org/presentationml/2006/main">
  <p:tag name="NUM" val="3"/>
</p:tagLst>
</file>

<file path=ppt/tags/tag787.xml><?xml version="1.0" encoding="utf-8"?>
<p:tagLst xmlns:a="http://schemas.openxmlformats.org/drawingml/2006/main" xmlns:r="http://schemas.openxmlformats.org/officeDocument/2006/relationships" xmlns:p="http://schemas.openxmlformats.org/presentationml/2006/main">
  <p:tag name="NUM" val="4"/>
</p:tagLst>
</file>

<file path=ppt/tags/tag788.xml><?xml version="1.0" encoding="utf-8"?>
<p:tagLst xmlns:a="http://schemas.openxmlformats.org/drawingml/2006/main" xmlns:r="http://schemas.openxmlformats.org/officeDocument/2006/relationships" xmlns:p="http://schemas.openxmlformats.org/presentationml/2006/main">
  <p:tag name="NUM" val="5"/>
</p:tagLst>
</file>

<file path=ppt/tags/tag789.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790.xml><?xml version="1.0" encoding="utf-8"?>
<p:tagLst xmlns:a="http://schemas.openxmlformats.org/drawingml/2006/main" xmlns:r="http://schemas.openxmlformats.org/officeDocument/2006/relationships" xmlns:p="http://schemas.openxmlformats.org/presentationml/2006/main">
  <p:tag name="NUM" val="7"/>
</p:tagLst>
</file>

<file path=ppt/tags/tag791.xml><?xml version="1.0" encoding="utf-8"?>
<p:tagLst xmlns:a="http://schemas.openxmlformats.org/drawingml/2006/main" xmlns:r="http://schemas.openxmlformats.org/officeDocument/2006/relationships" xmlns:p="http://schemas.openxmlformats.org/presentationml/2006/main">
  <p:tag name="NUM" val="8"/>
</p:tagLst>
</file>

<file path=ppt/tags/tag792.xml><?xml version="1.0" encoding="utf-8"?>
<p:tagLst xmlns:a="http://schemas.openxmlformats.org/drawingml/2006/main" xmlns:r="http://schemas.openxmlformats.org/officeDocument/2006/relationships" xmlns:p="http://schemas.openxmlformats.org/presentationml/2006/main">
  <p:tag name="NUM" val="1"/>
</p:tagLst>
</file>

<file path=ppt/tags/tag793.xml><?xml version="1.0" encoding="utf-8"?>
<p:tagLst xmlns:a="http://schemas.openxmlformats.org/drawingml/2006/main" xmlns:r="http://schemas.openxmlformats.org/officeDocument/2006/relationships" xmlns:p="http://schemas.openxmlformats.org/presentationml/2006/main">
  <p:tag name="NUM" val="2"/>
</p:tagLst>
</file>

<file path=ppt/tags/tag794.xml><?xml version="1.0" encoding="utf-8"?>
<p:tagLst xmlns:a="http://schemas.openxmlformats.org/drawingml/2006/main" xmlns:r="http://schemas.openxmlformats.org/officeDocument/2006/relationships" xmlns:p="http://schemas.openxmlformats.org/presentationml/2006/main">
  <p:tag name="NUM" val="3"/>
</p:tagLst>
</file>

<file path=ppt/tags/tag795.xml><?xml version="1.0" encoding="utf-8"?>
<p:tagLst xmlns:a="http://schemas.openxmlformats.org/drawingml/2006/main" xmlns:r="http://schemas.openxmlformats.org/officeDocument/2006/relationships" xmlns:p="http://schemas.openxmlformats.org/presentationml/2006/main">
  <p:tag name="NUM" val="4"/>
</p:tagLst>
</file>

<file path=ppt/tags/tag796.xml><?xml version="1.0" encoding="utf-8"?>
<p:tagLst xmlns:a="http://schemas.openxmlformats.org/drawingml/2006/main" xmlns:r="http://schemas.openxmlformats.org/officeDocument/2006/relationships" xmlns:p="http://schemas.openxmlformats.org/presentationml/2006/main">
  <p:tag name="NUM" val="5"/>
</p:tagLst>
</file>

<file path=ppt/tags/tag797.xml><?xml version="1.0" encoding="utf-8"?>
<p:tagLst xmlns:a="http://schemas.openxmlformats.org/drawingml/2006/main" xmlns:r="http://schemas.openxmlformats.org/officeDocument/2006/relationships" xmlns:p="http://schemas.openxmlformats.org/presentationml/2006/main">
  <p:tag name="NUM" val="6"/>
</p:tagLst>
</file>

<file path=ppt/tags/tag798.xml><?xml version="1.0" encoding="utf-8"?>
<p:tagLst xmlns:a="http://schemas.openxmlformats.org/drawingml/2006/main" xmlns:r="http://schemas.openxmlformats.org/officeDocument/2006/relationships" xmlns:p="http://schemas.openxmlformats.org/presentationml/2006/main">
  <p:tag name="NUM" val="7"/>
</p:tagLst>
</file>

<file path=ppt/tags/tag799.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00.xml><?xml version="1.0" encoding="utf-8"?>
<p:tagLst xmlns:a="http://schemas.openxmlformats.org/drawingml/2006/main" xmlns:r="http://schemas.openxmlformats.org/officeDocument/2006/relationships" xmlns:p="http://schemas.openxmlformats.org/presentationml/2006/main">
  <p:tag name="NUM" val="9"/>
</p:tagLst>
</file>

<file path=ppt/tags/tag801.xml><?xml version="1.0" encoding="utf-8"?>
<p:tagLst xmlns:a="http://schemas.openxmlformats.org/drawingml/2006/main" xmlns:r="http://schemas.openxmlformats.org/officeDocument/2006/relationships" xmlns:p="http://schemas.openxmlformats.org/presentationml/2006/main">
  <p:tag name="NUM" val="10"/>
</p:tagLst>
</file>

<file path=ppt/tags/tag802.xml><?xml version="1.0" encoding="utf-8"?>
<p:tagLst xmlns:a="http://schemas.openxmlformats.org/drawingml/2006/main" xmlns:r="http://schemas.openxmlformats.org/officeDocument/2006/relationships" xmlns:p="http://schemas.openxmlformats.org/presentationml/2006/main">
  <p:tag name="NUM" val="11"/>
</p:tagLst>
</file>

<file path=ppt/tags/tag803.xml><?xml version="1.0" encoding="utf-8"?>
<p:tagLst xmlns:a="http://schemas.openxmlformats.org/drawingml/2006/main" xmlns:r="http://schemas.openxmlformats.org/officeDocument/2006/relationships" xmlns:p="http://schemas.openxmlformats.org/presentationml/2006/main">
  <p:tag name="NUM" val="1"/>
</p:tagLst>
</file>

<file path=ppt/tags/tag804.xml><?xml version="1.0" encoding="utf-8"?>
<p:tagLst xmlns:a="http://schemas.openxmlformats.org/drawingml/2006/main" xmlns:r="http://schemas.openxmlformats.org/officeDocument/2006/relationships" xmlns:p="http://schemas.openxmlformats.org/presentationml/2006/main">
  <p:tag name="NUM" val="2"/>
</p:tagLst>
</file>

<file path=ppt/tags/tag805.xml><?xml version="1.0" encoding="utf-8"?>
<p:tagLst xmlns:a="http://schemas.openxmlformats.org/drawingml/2006/main" xmlns:r="http://schemas.openxmlformats.org/officeDocument/2006/relationships" xmlns:p="http://schemas.openxmlformats.org/presentationml/2006/main">
  <p:tag name="NUM" val="3"/>
</p:tagLst>
</file>

<file path=ppt/tags/tag806.xml><?xml version="1.0" encoding="utf-8"?>
<p:tagLst xmlns:a="http://schemas.openxmlformats.org/drawingml/2006/main" xmlns:r="http://schemas.openxmlformats.org/officeDocument/2006/relationships" xmlns:p="http://schemas.openxmlformats.org/presentationml/2006/main">
  <p:tag name="NUM" val="4"/>
</p:tagLst>
</file>

<file path=ppt/tags/tag807.xml><?xml version="1.0" encoding="utf-8"?>
<p:tagLst xmlns:a="http://schemas.openxmlformats.org/drawingml/2006/main" xmlns:r="http://schemas.openxmlformats.org/officeDocument/2006/relationships" xmlns:p="http://schemas.openxmlformats.org/presentationml/2006/main">
  <p:tag name="NUM" val="5"/>
</p:tagLst>
</file>

<file path=ppt/tags/tag808.xml><?xml version="1.0" encoding="utf-8"?>
<p:tagLst xmlns:a="http://schemas.openxmlformats.org/drawingml/2006/main" xmlns:r="http://schemas.openxmlformats.org/officeDocument/2006/relationships" xmlns:p="http://schemas.openxmlformats.org/presentationml/2006/main">
  <p:tag name="NUM" val="6"/>
</p:tagLst>
</file>

<file path=ppt/tags/tag809.xml><?xml version="1.0" encoding="utf-8"?>
<p:tagLst xmlns:a="http://schemas.openxmlformats.org/drawingml/2006/main" xmlns:r="http://schemas.openxmlformats.org/officeDocument/2006/relationships" xmlns:p="http://schemas.openxmlformats.org/presentationml/2006/main">
  <p:tag name="NUM" val="7"/>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10.xml><?xml version="1.0" encoding="utf-8"?>
<p:tagLst xmlns:a="http://schemas.openxmlformats.org/drawingml/2006/main" xmlns:r="http://schemas.openxmlformats.org/officeDocument/2006/relationships" xmlns:p="http://schemas.openxmlformats.org/presentationml/2006/main">
  <p:tag name="NUM" val="8"/>
</p:tagLst>
</file>

<file path=ppt/tags/tag811.xml><?xml version="1.0" encoding="utf-8"?>
<p:tagLst xmlns:a="http://schemas.openxmlformats.org/drawingml/2006/main" xmlns:r="http://schemas.openxmlformats.org/officeDocument/2006/relationships" xmlns:p="http://schemas.openxmlformats.org/presentationml/2006/main">
  <p:tag name="NUM" val="1"/>
</p:tagLst>
</file>

<file path=ppt/tags/tag812.xml><?xml version="1.0" encoding="utf-8"?>
<p:tagLst xmlns:a="http://schemas.openxmlformats.org/drawingml/2006/main" xmlns:r="http://schemas.openxmlformats.org/officeDocument/2006/relationships" xmlns:p="http://schemas.openxmlformats.org/presentationml/2006/main">
  <p:tag name="NUM" val="2"/>
</p:tagLst>
</file>

<file path=ppt/tags/tag813.xml><?xml version="1.0" encoding="utf-8"?>
<p:tagLst xmlns:a="http://schemas.openxmlformats.org/drawingml/2006/main" xmlns:r="http://schemas.openxmlformats.org/officeDocument/2006/relationships" xmlns:p="http://schemas.openxmlformats.org/presentationml/2006/main">
  <p:tag name="NUM" val="3"/>
</p:tagLst>
</file>

<file path=ppt/tags/tag814.xml><?xml version="1.0" encoding="utf-8"?>
<p:tagLst xmlns:a="http://schemas.openxmlformats.org/drawingml/2006/main" xmlns:r="http://schemas.openxmlformats.org/officeDocument/2006/relationships" xmlns:p="http://schemas.openxmlformats.org/presentationml/2006/main">
  <p:tag name="NUM" val="4"/>
</p:tagLst>
</file>

<file path=ppt/tags/tag815.xml><?xml version="1.0" encoding="utf-8"?>
<p:tagLst xmlns:a="http://schemas.openxmlformats.org/drawingml/2006/main" xmlns:r="http://schemas.openxmlformats.org/officeDocument/2006/relationships" xmlns:p="http://schemas.openxmlformats.org/presentationml/2006/main">
  <p:tag name="NUM" val="5"/>
</p:tagLst>
</file>

<file path=ppt/tags/tag816.xml><?xml version="1.0" encoding="utf-8"?>
<p:tagLst xmlns:a="http://schemas.openxmlformats.org/drawingml/2006/main" xmlns:r="http://schemas.openxmlformats.org/officeDocument/2006/relationships" xmlns:p="http://schemas.openxmlformats.org/presentationml/2006/main">
  <p:tag name="NUM" val="6"/>
</p:tagLst>
</file>

<file path=ppt/tags/tag817.xml><?xml version="1.0" encoding="utf-8"?>
<p:tagLst xmlns:a="http://schemas.openxmlformats.org/drawingml/2006/main" xmlns:r="http://schemas.openxmlformats.org/officeDocument/2006/relationships" xmlns:p="http://schemas.openxmlformats.org/presentationml/2006/main">
  <p:tag name="NUM" val="7"/>
</p:tagLst>
</file>

<file path=ppt/tags/tag818.xml><?xml version="1.0" encoding="utf-8"?>
<p:tagLst xmlns:a="http://schemas.openxmlformats.org/drawingml/2006/main" xmlns:r="http://schemas.openxmlformats.org/officeDocument/2006/relationships" xmlns:p="http://schemas.openxmlformats.org/presentationml/2006/main">
  <p:tag name="NUM" val="8"/>
</p:tagLst>
</file>

<file path=ppt/tags/tag819.xml><?xml version="1.0" encoding="utf-8"?>
<p:tagLst xmlns:a="http://schemas.openxmlformats.org/drawingml/2006/main" xmlns:r="http://schemas.openxmlformats.org/officeDocument/2006/relationships" xmlns:p="http://schemas.openxmlformats.org/presentationml/2006/main">
  <p:tag name="NUM" val="9"/>
</p:tagLst>
</file>

<file path=ppt/tags/tag82.xml><?xml version="1.0" encoding="utf-8"?>
<p:tagLst xmlns:a="http://schemas.openxmlformats.org/drawingml/2006/main" xmlns:r="http://schemas.openxmlformats.org/officeDocument/2006/relationships" xmlns:p="http://schemas.openxmlformats.org/presentationml/2006/main">
  <p:tag name="NUM" val="10"/>
</p:tagLst>
</file>

<file path=ppt/tags/tag820.xml><?xml version="1.0" encoding="utf-8"?>
<p:tagLst xmlns:a="http://schemas.openxmlformats.org/drawingml/2006/main" xmlns:r="http://schemas.openxmlformats.org/officeDocument/2006/relationships" xmlns:p="http://schemas.openxmlformats.org/presentationml/2006/main">
  <p:tag name="NUM" val="10"/>
</p:tagLst>
</file>

<file path=ppt/tags/tag821.xml><?xml version="1.0" encoding="utf-8"?>
<p:tagLst xmlns:a="http://schemas.openxmlformats.org/drawingml/2006/main" xmlns:r="http://schemas.openxmlformats.org/officeDocument/2006/relationships" xmlns:p="http://schemas.openxmlformats.org/presentationml/2006/main">
  <p:tag name="NUM" val="1"/>
</p:tagLst>
</file>

<file path=ppt/tags/tag822.xml><?xml version="1.0" encoding="utf-8"?>
<p:tagLst xmlns:a="http://schemas.openxmlformats.org/drawingml/2006/main" xmlns:r="http://schemas.openxmlformats.org/officeDocument/2006/relationships" xmlns:p="http://schemas.openxmlformats.org/presentationml/2006/main">
  <p:tag name="NUM" val="2"/>
</p:tagLst>
</file>

<file path=ppt/tags/tag823.xml><?xml version="1.0" encoding="utf-8"?>
<p:tagLst xmlns:a="http://schemas.openxmlformats.org/drawingml/2006/main" xmlns:r="http://schemas.openxmlformats.org/officeDocument/2006/relationships" xmlns:p="http://schemas.openxmlformats.org/presentationml/2006/main">
  <p:tag name="NUM" val="3"/>
</p:tagLst>
</file>

<file path=ppt/tags/tag824.xml><?xml version="1.0" encoding="utf-8"?>
<p:tagLst xmlns:a="http://schemas.openxmlformats.org/drawingml/2006/main" xmlns:r="http://schemas.openxmlformats.org/officeDocument/2006/relationships" xmlns:p="http://schemas.openxmlformats.org/presentationml/2006/main">
  <p:tag name="NUM" val="4"/>
</p:tagLst>
</file>

<file path=ppt/tags/tag825.xml><?xml version="1.0" encoding="utf-8"?>
<p:tagLst xmlns:a="http://schemas.openxmlformats.org/drawingml/2006/main" xmlns:r="http://schemas.openxmlformats.org/officeDocument/2006/relationships" xmlns:p="http://schemas.openxmlformats.org/presentationml/2006/main">
  <p:tag name="NUM" val="5"/>
</p:tagLst>
</file>

<file path=ppt/tags/tag826.xml><?xml version="1.0" encoding="utf-8"?>
<p:tagLst xmlns:a="http://schemas.openxmlformats.org/drawingml/2006/main" xmlns:r="http://schemas.openxmlformats.org/officeDocument/2006/relationships" xmlns:p="http://schemas.openxmlformats.org/presentationml/2006/main">
  <p:tag name="NUM" val="6"/>
</p:tagLst>
</file>

<file path=ppt/tags/tag827.xml><?xml version="1.0" encoding="utf-8"?>
<p:tagLst xmlns:a="http://schemas.openxmlformats.org/drawingml/2006/main" xmlns:r="http://schemas.openxmlformats.org/officeDocument/2006/relationships" xmlns:p="http://schemas.openxmlformats.org/presentationml/2006/main">
  <p:tag name="NUM" val="7"/>
</p:tagLst>
</file>

<file path=ppt/tags/tag828.xml><?xml version="1.0" encoding="utf-8"?>
<p:tagLst xmlns:a="http://schemas.openxmlformats.org/drawingml/2006/main" xmlns:r="http://schemas.openxmlformats.org/officeDocument/2006/relationships" xmlns:p="http://schemas.openxmlformats.org/presentationml/2006/main">
  <p:tag name="NUM" val="8"/>
</p:tagLst>
</file>

<file path=ppt/tags/tag829.xml><?xml version="1.0" encoding="utf-8"?>
<p:tagLst xmlns:a="http://schemas.openxmlformats.org/drawingml/2006/main" xmlns:r="http://schemas.openxmlformats.org/officeDocument/2006/relationships" xmlns:p="http://schemas.openxmlformats.org/presentationml/2006/main">
  <p:tag name="NUM" val="9"/>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30.xml><?xml version="1.0" encoding="utf-8"?>
<p:tagLst xmlns:a="http://schemas.openxmlformats.org/drawingml/2006/main" xmlns:r="http://schemas.openxmlformats.org/officeDocument/2006/relationships" xmlns:p="http://schemas.openxmlformats.org/presentationml/2006/main">
  <p:tag name="NUM" val="1"/>
</p:tagLst>
</file>

<file path=ppt/tags/tag831.xml><?xml version="1.0" encoding="utf-8"?>
<p:tagLst xmlns:a="http://schemas.openxmlformats.org/drawingml/2006/main" xmlns:r="http://schemas.openxmlformats.org/officeDocument/2006/relationships" xmlns:p="http://schemas.openxmlformats.org/presentationml/2006/main">
  <p:tag name="NUM" val="2"/>
</p:tagLst>
</file>

<file path=ppt/tags/tag832.xml><?xml version="1.0" encoding="utf-8"?>
<p:tagLst xmlns:a="http://schemas.openxmlformats.org/drawingml/2006/main" xmlns:r="http://schemas.openxmlformats.org/officeDocument/2006/relationships" xmlns:p="http://schemas.openxmlformats.org/presentationml/2006/main">
  <p:tag name="NUM" val="3"/>
</p:tagLst>
</file>

<file path=ppt/tags/tag833.xml><?xml version="1.0" encoding="utf-8"?>
<p:tagLst xmlns:a="http://schemas.openxmlformats.org/drawingml/2006/main" xmlns:r="http://schemas.openxmlformats.org/officeDocument/2006/relationships" xmlns:p="http://schemas.openxmlformats.org/presentationml/2006/main">
  <p:tag name="NUM" val="4"/>
</p:tagLst>
</file>

<file path=ppt/tags/tag834.xml><?xml version="1.0" encoding="utf-8"?>
<p:tagLst xmlns:a="http://schemas.openxmlformats.org/drawingml/2006/main" xmlns:r="http://schemas.openxmlformats.org/officeDocument/2006/relationships" xmlns:p="http://schemas.openxmlformats.org/presentationml/2006/main">
  <p:tag name="NUM" val="5"/>
</p:tagLst>
</file>

<file path=ppt/tags/tag835.xml><?xml version="1.0" encoding="utf-8"?>
<p:tagLst xmlns:a="http://schemas.openxmlformats.org/drawingml/2006/main" xmlns:r="http://schemas.openxmlformats.org/officeDocument/2006/relationships" xmlns:p="http://schemas.openxmlformats.org/presentationml/2006/main">
  <p:tag name="NUM" val="6"/>
</p:tagLst>
</file>

<file path=ppt/tags/tag836.xml><?xml version="1.0" encoding="utf-8"?>
<p:tagLst xmlns:a="http://schemas.openxmlformats.org/drawingml/2006/main" xmlns:r="http://schemas.openxmlformats.org/officeDocument/2006/relationships" xmlns:p="http://schemas.openxmlformats.org/presentationml/2006/main">
  <p:tag name="NUM" val="7"/>
</p:tagLst>
</file>

<file path=ppt/tags/tag837.xml><?xml version="1.0" encoding="utf-8"?>
<p:tagLst xmlns:a="http://schemas.openxmlformats.org/drawingml/2006/main" xmlns:r="http://schemas.openxmlformats.org/officeDocument/2006/relationships" xmlns:p="http://schemas.openxmlformats.org/presentationml/2006/main">
  <p:tag name="NUM" val="8"/>
</p:tagLst>
</file>

<file path=ppt/tags/tag838.xml><?xml version="1.0" encoding="utf-8"?>
<p:tagLst xmlns:a="http://schemas.openxmlformats.org/drawingml/2006/main" xmlns:r="http://schemas.openxmlformats.org/officeDocument/2006/relationships" xmlns:p="http://schemas.openxmlformats.org/presentationml/2006/main">
  <p:tag name="NUM" val="9"/>
</p:tagLst>
</file>

<file path=ppt/tags/tag839.xml><?xml version="1.0" encoding="utf-8"?>
<p:tagLst xmlns:a="http://schemas.openxmlformats.org/drawingml/2006/main" xmlns:r="http://schemas.openxmlformats.org/officeDocument/2006/relationships" xmlns:p="http://schemas.openxmlformats.org/presentationml/2006/main">
  <p:tag name="NUM" val="10"/>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40.xml><?xml version="1.0" encoding="utf-8"?>
<p:tagLst xmlns:a="http://schemas.openxmlformats.org/drawingml/2006/main" xmlns:r="http://schemas.openxmlformats.org/officeDocument/2006/relationships" xmlns:p="http://schemas.openxmlformats.org/presentationml/2006/main">
  <p:tag name="NUM" val="11"/>
</p:tagLst>
</file>

<file path=ppt/tags/tag841.xml><?xml version="1.0" encoding="utf-8"?>
<p:tagLst xmlns:a="http://schemas.openxmlformats.org/drawingml/2006/main" xmlns:r="http://schemas.openxmlformats.org/officeDocument/2006/relationships" xmlns:p="http://schemas.openxmlformats.org/presentationml/2006/main">
  <p:tag name="NUM" val="12"/>
</p:tagLst>
</file>

<file path=ppt/tags/tag842.xml><?xml version="1.0" encoding="utf-8"?>
<p:tagLst xmlns:a="http://schemas.openxmlformats.org/drawingml/2006/main" xmlns:r="http://schemas.openxmlformats.org/officeDocument/2006/relationships" xmlns:p="http://schemas.openxmlformats.org/presentationml/2006/main">
  <p:tag name="NUM" val="1"/>
</p:tagLst>
</file>

<file path=ppt/tags/tag843.xml><?xml version="1.0" encoding="utf-8"?>
<p:tagLst xmlns:a="http://schemas.openxmlformats.org/drawingml/2006/main" xmlns:r="http://schemas.openxmlformats.org/officeDocument/2006/relationships" xmlns:p="http://schemas.openxmlformats.org/presentationml/2006/main">
  <p:tag name="NUM" val="2"/>
</p:tagLst>
</file>

<file path=ppt/tags/tag844.xml><?xml version="1.0" encoding="utf-8"?>
<p:tagLst xmlns:a="http://schemas.openxmlformats.org/drawingml/2006/main" xmlns:r="http://schemas.openxmlformats.org/officeDocument/2006/relationships" xmlns:p="http://schemas.openxmlformats.org/presentationml/2006/main">
  <p:tag name="NUM" val="3"/>
</p:tagLst>
</file>

<file path=ppt/tags/tag845.xml><?xml version="1.0" encoding="utf-8"?>
<p:tagLst xmlns:a="http://schemas.openxmlformats.org/drawingml/2006/main" xmlns:r="http://schemas.openxmlformats.org/officeDocument/2006/relationships" xmlns:p="http://schemas.openxmlformats.org/presentationml/2006/main">
  <p:tag name="NUM" val="4"/>
</p:tagLst>
</file>

<file path=ppt/tags/tag846.xml><?xml version="1.0" encoding="utf-8"?>
<p:tagLst xmlns:a="http://schemas.openxmlformats.org/drawingml/2006/main" xmlns:r="http://schemas.openxmlformats.org/officeDocument/2006/relationships" xmlns:p="http://schemas.openxmlformats.org/presentationml/2006/main">
  <p:tag name="NUM" val="5"/>
</p:tagLst>
</file>

<file path=ppt/tags/tag847.xml><?xml version="1.0" encoding="utf-8"?>
<p:tagLst xmlns:a="http://schemas.openxmlformats.org/drawingml/2006/main" xmlns:r="http://schemas.openxmlformats.org/officeDocument/2006/relationships" xmlns:p="http://schemas.openxmlformats.org/presentationml/2006/main">
  <p:tag name="NUM" val="6"/>
</p:tagLst>
</file>

<file path=ppt/tags/tag848.xml><?xml version="1.0" encoding="utf-8"?>
<p:tagLst xmlns:a="http://schemas.openxmlformats.org/drawingml/2006/main" xmlns:r="http://schemas.openxmlformats.org/officeDocument/2006/relationships" xmlns:p="http://schemas.openxmlformats.org/presentationml/2006/main">
  <p:tag name="NUM" val="7"/>
</p:tagLst>
</file>

<file path=ppt/tags/tag849.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50.xml><?xml version="1.0" encoding="utf-8"?>
<p:tagLst xmlns:a="http://schemas.openxmlformats.org/drawingml/2006/main" xmlns:r="http://schemas.openxmlformats.org/officeDocument/2006/relationships" xmlns:p="http://schemas.openxmlformats.org/presentationml/2006/main">
  <p:tag name="NUM" val="9"/>
</p:tagLst>
</file>

<file path=ppt/tags/tag851.xml><?xml version="1.0" encoding="utf-8"?>
<p:tagLst xmlns:a="http://schemas.openxmlformats.org/drawingml/2006/main" xmlns:r="http://schemas.openxmlformats.org/officeDocument/2006/relationships" xmlns:p="http://schemas.openxmlformats.org/presentationml/2006/main">
  <p:tag name="NUM" val="10"/>
</p:tagLst>
</file>

<file path=ppt/tags/tag852.xml><?xml version="1.0" encoding="utf-8"?>
<p:tagLst xmlns:a="http://schemas.openxmlformats.org/drawingml/2006/main" xmlns:r="http://schemas.openxmlformats.org/officeDocument/2006/relationships" xmlns:p="http://schemas.openxmlformats.org/presentationml/2006/main">
  <p:tag name="NUM" val="11"/>
</p:tagLst>
</file>

<file path=ppt/tags/tag853.xml><?xml version="1.0" encoding="utf-8"?>
<p:tagLst xmlns:a="http://schemas.openxmlformats.org/drawingml/2006/main" xmlns:r="http://schemas.openxmlformats.org/officeDocument/2006/relationships" xmlns:p="http://schemas.openxmlformats.org/presentationml/2006/main">
  <p:tag name="NUM" val="12"/>
</p:tagLst>
</file>

<file path=ppt/tags/tag854.xml><?xml version="1.0" encoding="utf-8"?>
<p:tagLst xmlns:a="http://schemas.openxmlformats.org/drawingml/2006/main" xmlns:r="http://schemas.openxmlformats.org/officeDocument/2006/relationships" xmlns:p="http://schemas.openxmlformats.org/presentationml/2006/main">
  <p:tag name="NUM" val="1"/>
</p:tagLst>
</file>

<file path=ppt/tags/tag855.xml><?xml version="1.0" encoding="utf-8"?>
<p:tagLst xmlns:a="http://schemas.openxmlformats.org/drawingml/2006/main" xmlns:r="http://schemas.openxmlformats.org/officeDocument/2006/relationships" xmlns:p="http://schemas.openxmlformats.org/presentationml/2006/main">
  <p:tag name="NUM" val="2"/>
</p:tagLst>
</file>

<file path=ppt/tags/tag856.xml><?xml version="1.0" encoding="utf-8"?>
<p:tagLst xmlns:a="http://schemas.openxmlformats.org/drawingml/2006/main" xmlns:r="http://schemas.openxmlformats.org/officeDocument/2006/relationships" xmlns:p="http://schemas.openxmlformats.org/presentationml/2006/main">
  <p:tag name="NUM" val="3"/>
</p:tagLst>
</file>

<file path=ppt/tags/tag857.xml><?xml version="1.0" encoding="utf-8"?>
<p:tagLst xmlns:a="http://schemas.openxmlformats.org/drawingml/2006/main" xmlns:r="http://schemas.openxmlformats.org/officeDocument/2006/relationships" xmlns:p="http://schemas.openxmlformats.org/presentationml/2006/main">
  <p:tag name="NUM" val="4"/>
</p:tagLst>
</file>

<file path=ppt/tags/tag858.xml><?xml version="1.0" encoding="utf-8"?>
<p:tagLst xmlns:a="http://schemas.openxmlformats.org/drawingml/2006/main" xmlns:r="http://schemas.openxmlformats.org/officeDocument/2006/relationships" xmlns:p="http://schemas.openxmlformats.org/presentationml/2006/main">
  <p:tag name="NUM" val="5"/>
</p:tagLst>
</file>

<file path=ppt/tags/tag859.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60.xml><?xml version="1.0" encoding="utf-8"?>
<p:tagLst xmlns:a="http://schemas.openxmlformats.org/drawingml/2006/main" xmlns:r="http://schemas.openxmlformats.org/officeDocument/2006/relationships" xmlns:p="http://schemas.openxmlformats.org/presentationml/2006/main">
  <p:tag name="NUM" val="7"/>
</p:tagLst>
</file>

<file path=ppt/tags/tag861.xml><?xml version="1.0" encoding="utf-8"?>
<p:tagLst xmlns:a="http://schemas.openxmlformats.org/drawingml/2006/main" xmlns:r="http://schemas.openxmlformats.org/officeDocument/2006/relationships" xmlns:p="http://schemas.openxmlformats.org/presentationml/2006/main">
  <p:tag name="NUM" val="8"/>
</p:tagLst>
</file>

<file path=ppt/tags/tag862.xml><?xml version="1.0" encoding="utf-8"?>
<p:tagLst xmlns:a="http://schemas.openxmlformats.org/drawingml/2006/main" xmlns:r="http://schemas.openxmlformats.org/officeDocument/2006/relationships" xmlns:p="http://schemas.openxmlformats.org/presentationml/2006/main">
  <p:tag name="NUM" val="9"/>
</p:tagLst>
</file>

<file path=ppt/tags/tag863.xml><?xml version="1.0" encoding="utf-8"?>
<p:tagLst xmlns:a="http://schemas.openxmlformats.org/drawingml/2006/main" xmlns:r="http://schemas.openxmlformats.org/officeDocument/2006/relationships" xmlns:p="http://schemas.openxmlformats.org/presentationml/2006/main">
  <p:tag name="NUM" val="10"/>
</p:tagLst>
</file>

<file path=ppt/tags/tag864.xml><?xml version="1.0" encoding="utf-8"?>
<p:tagLst xmlns:a="http://schemas.openxmlformats.org/drawingml/2006/main" xmlns:r="http://schemas.openxmlformats.org/officeDocument/2006/relationships" xmlns:p="http://schemas.openxmlformats.org/presentationml/2006/main">
  <p:tag name="NUM" val="11"/>
</p:tagLst>
</file>

<file path=ppt/tags/tag865.xml><?xml version="1.0" encoding="utf-8"?>
<p:tagLst xmlns:a="http://schemas.openxmlformats.org/drawingml/2006/main" xmlns:r="http://schemas.openxmlformats.org/officeDocument/2006/relationships" xmlns:p="http://schemas.openxmlformats.org/presentationml/2006/main">
  <p:tag name="NUM" val="12"/>
</p:tagLst>
</file>

<file path=ppt/tags/tag866.xml><?xml version="1.0" encoding="utf-8"?>
<p:tagLst xmlns:a="http://schemas.openxmlformats.org/drawingml/2006/main" xmlns:r="http://schemas.openxmlformats.org/officeDocument/2006/relationships" xmlns:p="http://schemas.openxmlformats.org/presentationml/2006/main">
  <p:tag name="NUM" val="1"/>
</p:tagLst>
</file>

<file path=ppt/tags/tag867.xml><?xml version="1.0" encoding="utf-8"?>
<p:tagLst xmlns:a="http://schemas.openxmlformats.org/drawingml/2006/main" xmlns:r="http://schemas.openxmlformats.org/officeDocument/2006/relationships" xmlns:p="http://schemas.openxmlformats.org/presentationml/2006/main">
  <p:tag name="NUM" val="2"/>
</p:tagLst>
</file>

<file path=ppt/tags/tag868.xml><?xml version="1.0" encoding="utf-8"?>
<p:tagLst xmlns:a="http://schemas.openxmlformats.org/drawingml/2006/main" xmlns:r="http://schemas.openxmlformats.org/officeDocument/2006/relationships" xmlns:p="http://schemas.openxmlformats.org/presentationml/2006/main">
  <p:tag name="NUM" val="3"/>
</p:tagLst>
</file>

<file path=ppt/tags/tag869.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70.xml><?xml version="1.0" encoding="utf-8"?>
<p:tagLst xmlns:a="http://schemas.openxmlformats.org/drawingml/2006/main" xmlns:r="http://schemas.openxmlformats.org/officeDocument/2006/relationships" xmlns:p="http://schemas.openxmlformats.org/presentationml/2006/main">
  <p:tag name="NUM" val="5"/>
</p:tagLst>
</file>

<file path=ppt/tags/tag871.xml><?xml version="1.0" encoding="utf-8"?>
<p:tagLst xmlns:a="http://schemas.openxmlformats.org/drawingml/2006/main" xmlns:r="http://schemas.openxmlformats.org/officeDocument/2006/relationships" xmlns:p="http://schemas.openxmlformats.org/presentationml/2006/main">
  <p:tag name="NUM" val="6"/>
</p:tagLst>
</file>

<file path=ppt/tags/tag872.xml><?xml version="1.0" encoding="utf-8"?>
<p:tagLst xmlns:a="http://schemas.openxmlformats.org/drawingml/2006/main" xmlns:r="http://schemas.openxmlformats.org/officeDocument/2006/relationships" xmlns:p="http://schemas.openxmlformats.org/presentationml/2006/main">
  <p:tag name="NUM" val="7"/>
</p:tagLst>
</file>

<file path=ppt/tags/tag873.xml><?xml version="1.0" encoding="utf-8"?>
<p:tagLst xmlns:a="http://schemas.openxmlformats.org/drawingml/2006/main" xmlns:r="http://schemas.openxmlformats.org/officeDocument/2006/relationships" xmlns:p="http://schemas.openxmlformats.org/presentationml/2006/main">
  <p:tag name="NUM" val="8"/>
</p:tagLst>
</file>

<file path=ppt/tags/tag874.xml><?xml version="1.0" encoding="utf-8"?>
<p:tagLst xmlns:a="http://schemas.openxmlformats.org/drawingml/2006/main" xmlns:r="http://schemas.openxmlformats.org/officeDocument/2006/relationships" xmlns:p="http://schemas.openxmlformats.org/presentationml/2006/main">
  <p:tag name="NUM" val="1"/>
</p:tagLst>
</file>

<file path=ppt/tags/tag875.xml><?xml version="1.0" encoding="utf-8"?>
<p:tagLst xmlns:a="http://schemas.openxmlformats.org/drawingml/2006/main" xmlns:r="http://schemas.openxmlformats.org/officeDocument/2006/relationships" xmlns:p="http://schemas.openxmlformats.org/presentationml/2006/main">
  <p:tag name="NUM" val="2"/>
</p:tagLst>
</file>

<file path=ppt/tags/tag876.xml><?xml version="1.0" encoding="utf-8"?>
<p:tagLst xmlns:a="http://schemas.openxmlformats.org/drawingml/2006/main" xmlns:r="http://schemas.openxmlformats.org/officeDocument/2006/relationships" xmlns:p="http://schemas.openxmlformats.org/presentationml/2006/main">
  <p:tag name="NUM" val="3"/>
</p:tagLst>
</file>

<file path=ppt/tags/tag877.xml><?xml version="1.0" encoding="utf-8"?>
<p:tagLst xmlns:a="http://schemas.openxmlformats.org/drawingml/2006/main" xmlns:r="http://schemas.openxmlformats.org/officeDocument/2006/relationships" xmlns:p="http://schemas.openxmlformats.org/presentationml/2006/main">
  <p:tag name="NUM" val="4"/>
</p:tagLst>
</file>

<file path=ppt/tags/tag878.xml><?xml version="1.0" encoding="utf-8"?>
<p:tagLst xmlns:a="http://schemas.openxmlformats.org/drawingml/2006/main" xmlns:r="http://schemas.openxmlformats.org/officeDocument/2006/relationships" xmlns:p="http://schemas.openxmlformats.org/presentationml/2006/main">
  <p:tag name="NUM" val="5"/>
</p:tagLst>
</file>

<file path=ppt/tags/tag879.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80.xml><?xml version="1.0" encoding="utf-8"?>
<p:tagLst xmlns:a="http://schemas.openxmlformats.org/drawingml/2006/main" xmlns:r="http://schemas.openxmlformats.org/officeDocument/2006/relationships" xmlns:p="http://schemas.openxmlformats.org/presentationml/2006/main">
  <p:tag name="NUM" val="7"/>
</p:tagLst>
</file>

<file path=ppt/tags/tag881.xml><?xml version="1.0" encoding="utf-8"?>
<p:tagLst xmlns:a="http://schemas.openxmlformats.org/drawingml/2006/main" xmlns:r="http://schemas.openxmlformats.org/officeDocument/2006/relationships" xmlns:p="http://schemas.openxmlformats.org/presentationml/2006/main">
  <p:tag name="NUM" val="8"/>
</p:tagLst>
</file>

<file path=ppt/tags/tag882.xml><?xml version="1.0" encoding="utf-8"?>
<p:tagLst xmlns:a="http://schemas.openxmlformats.org/drawingml/2006/main" xmlns:r="http://schemas.openxmlformats.org/officeDocument/2006/relationships" xmlns:p="http://schemas.openxmlformats.org/presentationml/2006/main">
  <p:tag name="NUM" val="9"/>
</p:tagLst>
</file>

<file path=ppt/tags/tag883.xml><?xml version="1.0" encoding="utf-8"?>
<p:tagLst xmlns:a="http://schemas.openxmlformats.org/drawingml/2006/main" xmlns:r="http://schemas.openxmlformats.org/officeDocument/2006/relationships" xmlns:p="http://schemas.openxmlformats.org/presentationml/2006/main">
  <p:tag name="NUM" val="10"/>
</p:tagLst>
</file>

<file path=ppt/tags/tag884.xml><?xml version="1.0" encoding="utf-8"?>
<p:tagLst xmlns:a="http://schemas.openxmlformats.org/drawingml/2006/main" xmlns:r="http://schemas.openxmlformats.org/officeDocument/2006/relationships" xmlns:p="http://schemas.openxmlformats.org/presentationml/2006/main">
  <p:tag name="NUM" val="11"/>
</p:tagLst>
</file>

<file path=ppt/tags/tag885.xml><?xml version="1.0" encoding="utf-8"?>
<p:tagLst xmlns:a="http://schemas.openxmlformats.org/drawingml/2006/main" xmlns:r="http://schemas.openxmlformats.org/officeDocument/2006/relationships" xmlns:p="http://schemas.openxmlformats.org/presentationml/2006/main">
  <p:tag name="NUM" val="1"/>
</p:tagLst>
</file>

<file path=ppt/tags/tag886.xml><?xml version="1.0" encoding="utf-8"?>
<p:tagLst xmlns:a="http://schemas.openxmlformats.org/drawingml/2006/main" xmlns:r="http://schemas.openxmlformats.org/officeDocument/2006/relationships" xmlns:p="http://schemas.openxmlformats.org/presentationml/2006/main">
  <p:tag name="NUM" val="2"/>
</p:tagLst>
</file>

<file path=ppt/tags/tag887.xml><?xml version="1.0" encoding="utf-8"?>
<p:tagLst xmlns:a="http://schemas.openxmlformats.org/drawingml/2006/main" xmlns:r="http://schemas.openxmlformats.org/officeDocument/2006/relationships" xmlns:p="http://schemas.openxmlformats.org/presentationml/2006/main">
  <p:tag name="NUM" val="3"/>
</p:tagLst>
</file>

<file path=ppt/tags/tag888.xml><?xml version="1.0" encoding="utf-8"?>
<p:tagLst xmlns:a="http://schemas.openxmlformats.org/drawingml/2006/main" xmlns:r="http://schemas.openxmlformats.org/officeDocument/2006/relationships" xmlns:p="http://schemas.openxmlformats.org/presentationml/2006/main">
  <p:tag name="NUM" val="4"/>
</p:tagLst>
</file>

<file path=ppt/tags/tag889.xml><?xml version="1.0" encoding="utf-8"?>
<p:tagLst xmlns:a="http://schemas.openxmlformats.org/drawingml/2006/main" xmlns:r="http://schemas.openxmlformats.org/officeDocument/2006/relationships" xmlns:p="http://schemas.openxmlformats.org/presentationml/2006/main">
  <p:tag name="NUM" val="5"/>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890.xml><?xml version="1.0" encoding="utf-8"?>
<p:tagLst xmlns:a="http://schemas.openxmlformats.org/drawingml/2006/main" xmlns:r="http://schemas.openxmlformats.org/officeDocument/2006/relationships" xmlns:p="http://schemas.openxmlformats.org/presentationml/2006/main">
  <p:tag name="NUM" val="6"/>
</p:tagLst>
</file>

<file path=ppt/tags/tag891.xml><?xml version="1.0" encoding="utf-8"?>
<p:tagLst xmlns:a="http://schemas.openxmlformats.org/drawingml/2006/main" xmlns:r="http://schemas.openxmlformats.org/officeDocument/2006/relationships" xmlns:p="http://schemas.openxmlformats.org/presentationml/2006/main">
  <p:tag name="NUM" val="7"/>
</p:tagLst>
</file>

<file path=ppt/tags/tag892.xml><?xml version="1.0" encoding="utf-8"?>
<p:tagLst xmlns:a="http://schemas.openxmlformats.org/drawingml/2006/main" xmlns:r="http://schemas.openxmlformats.org/officeDocument/2006/relationships" xmlns:p="http://schemas.openxmlformats.org/presentationml/2006/main">
  <p:tag name="NUM" val="8"/>
</p:tagLst>
</file>

<file path=ppt/tags/tag893.xml><?xml version="1.0" encoding="utf-8"?>
<p:tagLst xmlns:a="http://schemas.openxmlformats.org/drawingml/2006/main" xmlns:r="http://schemas.openxmlformats.org/officeDocument/2006/relationships" xmlns:p="http://schemas.openxmlformats.org/presentationml/2006/main">
  <p:tag name="NUM" val="1"/>
</p:tagLst>
</file>

<file path=ppt/tags/tag894.xml><?xml version="1.0" encoding="utf-8"?>
<p:tagLst xmlns:a="http://schemas.openxmlformats.org/drawingml/2006/main" xmlns:r="http://schemas.openxmlformats.org/officeDocument/2006/relationships" xmlns:p="http://schemas.openxmlformats.org/presentationml/2006/main">
  <p:tag name="NUM" val="2"/>
</p:tagLst>
</file>

<file path=ppt/tags/tag895.xml><?xml version="1.0" encoding="utf-8"?>
<p:tagLst xmlns:a="http://schemas.openxmlformats.org/drawingml/2006/main" xmlns:r="http://schemas.openxmlformats.org/officeDocument/2006/relationships" xmlns:p="http://schemas.openxmlformats.org/presentationml/2006/main">
  <p:tag name="NUM" val="3"/>
</p:tagLst>
</file>

<file path=ppt/tags/tag896.xml><?xml version="1.0" encoding="utf-8"?>
<p:tagLst xmlns:a="http://schemas.openxmlformats.org/drawingml/2006/main" xmlns:r="http://schemas.openxmlformats.org/officeDocument/2006/relationships" xmlns:p="http://schemas.openxmlformats.org/presentationml/2006/main">
  <p:tag name="NUM" val="4"/>
</p:tagLst>
</file>

<file path=ppt/tags/tag897.xml><?xml version="1.0" encoding="utf-8"?>
<p:tagLst xmlns:a="http://schemas.openxmlformats.org/drawingml/2006/main" xmlns:r="http://schemas.openxmlformats.org/officeDocument/2006/relationships" xmlns:p="http://schemas.openxmlformats.org/presentationml/2006/main">
  <p:tag name="NUM" val="5"/>
</p:tagLst>
</file>

<file path=ppt/tags/tag898.xml><?xml version="1.0" encoding="utf-8"?>
<p:tagLst xmlns:a="http://schemas.openxmlformats.org/drawingml/2006/main" xmlns:r="http://schemas.openxmlformats.org/officeDocument/2006/relationships" xmlns:p="http://schemas.openxmlformats.org/presentationml/2006/main">
  <p:tag name="NUM" val="6"/>
</p:tagLst>
</file>

<file path=ppt/tags/tag89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00.xml><?xml version="1.0" encoding="utf-8"?>
<p:tagLst xmlns:a="http://schemas.openxmlformats.org/drawingml/2006/main" xmlns:r="http://schemas.openxmlformats.org/officeDocument/2006/relationships" xmlns:p="http://schemas.openxmlformats.org/presentationml/2006/main">
  <p:tag name="NUM" val="8"/>
</p:tagLst>
</file>

<file path=ppt/tags/tag901.xml><?xml version="1.0" encoding="utf-8"?>
<p:tagLst xmlns:a="http://schemas.openxmlformats.org/drawingml/2006/main" xmlns:r="http://schemas.openxmlformats.org/officeDocument/2006/relationships" xmlns:p="http://schemas.openxmlformats.org/presentationml/2006/main">
  <p:tag name="NUM" val="9"/>
</p:tagLst>
</file>

<file path=ppt/tags/tag902.xml><?xml version="1.0" encoding="utf-8"?>
<p:tagLst xmlns:a="http://schemas.openxmlformats.org/drawingml/2006/main" xmlns:r="http://schemas.openxmlformats.org/officeDocument/2006/relationships" xmlns:p="http://schemas.openxmlformats.org/presentationml/2006/main">
  <p:tag name="NUM" val="1"/>
</p:tagLst>
</file>

<file path=ppt/tags/tag903.xml><?xml version="1.0" encoding="utf-8"?>
<p:tagLst xmlns:a="http://schemas.openxmlformats.org/drawingml/2006/main" xmlns:r="http://schemas.openxmlformats.org/officeDocument/2006/relationships" xmlns:p="http://schemas.openxmlformats.org/presentationml/2006/main">
  <p:tag name="NUM" val="2"/>
</p:tagLst>
</file>

<file path=ppt/tags/tag904.xml><?xml version="1.0" encoding="utf-8"?>
<p:tagLst xmlns:a="http://schemas.openxmlformats.org/drawingml/2006/main" xmlns:r="http://schemas.openxmlformats.org/officeDocument/2006/relationships" xmlns:p="http://schemas.openxmlformats.org/presentationml/2006/main">
  <p:tag name="NUM" val="3"/>
</p:tagLst>
</file>

<file path=ppt/tags/tag905.xml><?xml version="1.0" encoding="utf-8"?>
<p:tagLst xmlns:a="http://schemas.openxmlformats.org/drawingml/2006/main" xmlns:r="http://schemas.openxmlformats.org/officeDocument/2006/relationships" xmlns:p="http://schemas.openxmlformats.org/presentationml/2006/main">
  <p:tag name="NUM" val="4"/>
</p:tagLst>
</file>

<file path=ppt/tags/tag906.xml><?xml version="1.0" encoding="utf-8"?>
<p:tagLst xmlns:a="http://schemas.openxmlformats.org/drawingml/2006/main" xmlns:r="http://schemas.openxmlformats.org/officeDocument/2006/relationships" xmlns:p="http://schemas.openxmlformats.org/presentationml/2006/main">
  <p:tag name="NUM" val="5"/>
</p:tagLst>
</file>

<file path=ppt/tags/tag907.xml><?xml version="1.0" encoding="utf-8"?>
<p:tagLst xmlns:a="http://schemas.openxmlformats.org/drawingml/2006/main" xmlns:r="http://schemas.openxmlformats.org/officeDocument/2006/relationships" xmlns:p="http://schemas.openxmlformats.org/presentationml/2006/main">
  <p:tag name="NUM" val="6"/>
</p:tagLst>
</file>

<file path=ppt/tags/tag908.xml><?xml version="1.0" encoding="utf-8"?>
<p:tagLst xmlns:a="http://schemas.openxmlformats.org/drawingml/2006/main" xmlns:r="http://schemas.openxmlformats.org/officeDocument/2006/relationships" xmlns:p="http://schemas.openxmlformats.org/presentationml/2006/main">
  <p:tag name="NUM" val="7"/>
</p:tagLst>
</file>

<file path=ppt/tags/tag909.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10.xml><?xml version="1.0" encoding="utf-8"?>
<p:tagLst xmlns:a="http://schemas.openxmlformats.org/drawingml/2006/main" xmlns:r="http://schemas.openxmlformats.org/officeDocument/2006/relationships" xmlns:p="http://schemas.openxmlformats.org/presentationml/2006/main">
  <p:tag name="NUM" val="9"/>
</p:tagLst>
</file>

<file path=ppt/tags/tag911.xml><?xml version="1.0" encoding="utf-8"?>
<p:tagLst xmlns:a="http://schemas.openxmlformats.org/drawingml/2006/main" xmlns:r="http://schemas.openxmlformats.org/officeDocument/2006/relationships" xmlns:p="http://schemas.openxmlformats.org/presentationml/2006/main">
  <p:tag name="NUM" val="10"/>
</p:tagLst>
</file>

<file path=ppt/tags/tag912.xml><?xml version="1.0" encoding="utf-8"?>
<p:tagLst xmlns:a="http://schemas.openxmlformats.org/drawingml/2006/main" xmlns:r="http://schemas.openxmlformats.org/officeDocument/2006/relationships" xmlns:p="http://schemas.openxmlformats.org/presentationml/2006/main">
  <p:tag name="NUM" val="11"/>
</p:tagLst>
</file>

<file path=ppt/tags/tag913.xml><?xml version="1.0" encoding="utf-8"?>
<p:tagLst xmlns:a="http://schemas.openxmlformats.org/drawingml/2006/main" xmlns:r="http://schemas.openxmlformats.org/officeDocument/2006/relationships" xmlns:p="http://schemas.openxmlformats.org/presentationml/2006/main">
  <p:tag name="NUM" val="2"/>
</p:tagLst>
</file>

<file path=ppt/tags/tag914.xml><?xml version="1.0" encoding="utf-8"?>
<p:tagLst xmlns:a="http://schemas.openxmlformats.org/drawingml/2006/main" xmlns:r="http://schemas.openxmlformats.org/officeDocument/2006/relationships" xmlns:p="http://schemas.openxmlformats.org/presentationml/2006/main">
  <p:tag name="NUM" val="3"/>
</p:tagLst>
</file>

<file path=ppt/tags/tag915.xml><?xml version="1.0" encoding="utf-8"?>
<p:tagLst xmlns:a="http://schemas.openxmlformats.org/drawingml/2006/main" xmlns:r="http://schemas.openxmlformats.org/officeDocument/2006/relationships" xmlns:p="http://schemas.openxmlformats.org/presentationml/2006/main">
  <p:tag name="NUM" val="4"/>
</p:tagLst>
</file>

<file path=ppt/tags/tag916.xml><?xml version="1.0" encoding="utf-8"?>
<p:tagLst xmlns:a="http://schemas.openxmlformats.org/drawingml/2006/main" xmlns:r="http://schemas.openxmlformats.org/officeDocument/2006/relationships" xmlns:p="http://schemas.openxmlformats.org/presentationml/2006/main">
  <p:tag name="NUM" val="5"/>
</p:tagLst>
</file>

<file path=ppt/tags/tag917.xml><?xml version="1.0" encoding="utf-8"?>
<p:tagLst xmlns:a="http://schemas.openxmlformats.org/drawingml/2006/main" xmlns:r="http://schemas.openxmlformats.org/officeDocument/2006/relationships" xmlns:p="http://schemas.openxmlformats.org/presentationml/2006/main">
  <p:tag name="NUM" val="6"/>
</p:tagLst>
</file>

<file path=ppt/tags/tag918.xml><?xml version="1.0" encoding="utf-8"?>
<p:tagLst xmlns:a="http://schemas.openxmlformats.org/drawingml/2006/main" xmlns:r="http://schemas.openxmlformats.org/officeDocument/2006/relationships" xmlns:p="http://schemas.openxmlformats.org/presentationml/2006/main">
  <p:tag name="NUM" val="7"/>
</p:tagLst>
</file>

<file path=ppt/tags/tag919.xml><?xml version="1.0" encoding="utf-8"?>
<p:tagLst xmlns:a="http://schemas.openxmlformats.org/drawingml/2006/main" xmlns:r="http://schemas.openxmlformats.org/officeDocument/2006/relationships" xmlns:p="http://schemas.openxmlformats.org/presentationml/2006/main">
  <p:tag name="NUM" val="8"/>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20.xml><?xml version="1.0" encoding="utf-8"?>
<p:tagLst xmlns:a="http://schemas.openxmlformats.org/drawingml/2006/main" xmlns:r="http://schemas.openxmlformats.org/officeDocument/2006/relationships" xmlns:p="http://schemas.openxmlformats.org/presentationml/2006/main">
  <p:tag name="NUM" val="9"/>
</p:tagLst>
</file>

<file path=ppt/tags/tag921.xml><?xml version="1.0" encoding="utf-8"?>
<p:tagLst xmlns:a="http://schemas.openxmlformats.org/drawingml/2006/main" xmlns:r="http://schemas.openxmlformats.org/officeDocument/2006/relationships" xmlns:p="http://schemas.openxmlformats.org/presentationml/2006/main">
  <p:tag name="NUM" val="1"/>
</p:tagLst>
</file>

<file path=ppt/tags/tag922.xml><?xml version="1.0" encoding="utf-8"?>
<p:tagLst xmlns:a="http://schemas.openxmlformats.org/drawingml/2006/main" xmlns:r="http://schemas.openxmlformats.org/officeDocument/2006/relationships" xmlns:p="http://schemas.openxmlformats.org/presentationml/2006/main">
  <p:tag name="NUM" val="2"/>
</p:tagLst>
</file>

<file path=ppt/tags/tag923.xml><?xml version="1.0" encoding="utf-8"?>
<p:tagLst xmlns:a="http://schemas.openxmlformats.org/drawingml/2006/main" xmlns:r="http://schemas.openxmlformats.org/officeDocument/2006/relationships" xmlns:p="http://schemas.openxmlformats.org/presentationml/2006/main">
  <p:tag name="NUM" val="3"/>
</p:tagLst>
</file>

<file path=ppt/tags/tag924.xml><?xml version="1.0" encoding="utf-8"?>
<p:tagLst xmlns:a="http://schemas.openxmlformats.org/drawingml/2006/main" xmlns:r="http://schemas.openxmlformats.org/officeDocument/2006/relationships" xmlns:p="http://schemas.openxmlformats.org/presentationml/2006/main">
  <p:tag name="NUM" val="4"/>
</p:tagLst>
</file>

<file path=ppt/tags/tag925.xml><?xml version="1.0" encoding="utf-8"?>
<p:tagLst xmlns:a="http://schemas.openxmlformats.org/drawingml/2006/main" xmlns:r="http://schemas.openxmlformats.org/officeDocument/2006/relationships" xmlns:p="http://schemas.openxmlformats.org/presentationml/2006/main">
  <p:tag name="NUM" val="5"/>
</p:tagLst>
</file>

<file path=ppt/tags/tag926.xml><?xml version="1.0" encoding="utf-8"?>
<p:tagLst xmlns:a="http://schemas.openxmlformats.org/drawingml/2006/main" xmlns:r="http://schemas.openxmlformats.org/officeDocument/2006/relationships" xmlns:p="http://schemas.openxmlformats.org/presentationml/2006/main">
  <p:tag name="NUM" val="6"/>
</p:tagLst>
</file>

<file path=ppt/tags/tag927.xml><?xml version="1.0" encoding="utf-8"?>
<p:tagLst xmlns:a="http://schemas.openxmlformats.org/drawingml/2006/main" xmlns:r="http://schemas.openxmlformats.org/officeDocument/2006/relationships" xmlns:p="http://schemas.openxmlformats.org/presentationml/2006/main">
  <p:tag name="NUM" val="7"/>
</p:tagLst>
</file>

<file path=ppt/tags/tag928.xml><?xml version="1.0" encoding="utf-8"?>
<p:tagLst xmlns:a="http://schemas.openxmlformats.org/drawingml/2006/main" xmlns:r="http://schemas.openxmlformats.org/officeDocument/2006/relationships" xmlns:p="http://schemas.openxmlformats.org/presentationml/2006/main">
  <p:tag name="NUM" val="8"/>
</p:tagLst>
</file>

<file path=ppt/tags/tag929.xml><?xml version="1.0" encoding="utf-8"?>
<p:tagLst xmlns:a="http://schemas.openxmlformats.org/drawingml/2006/main" xmlns:r="http://schemas.openxmlformats.org/officeDocument/2006/relationships" xmlns:p="http://schemas.openxmlformats.org/presentationml/2006/main">
  <p:tag name="NUM" val="9"/>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30.xml><?xml version="1.0" encoding="utf-8"?>
<p:tagLst xmlns:a="http://schemas.openxmlformats.org/drawingml/2006/main" xmlns:r="http://schemas.openxmlformats.org/officeDocument/2006/relationships" xmlns:p="http://schemas.openxmlformats.org/presentationml/2006/main">
  <p:tag name="NUM" val="10"/>
</p:tagLst>
</file>

<file path=ppt/tags/tag931.xml><?xml version="1.0" encoding="utf-8"?>
<p:tagLst xmlns:a="http://schemas.openxmlformats.org/drawingml/2006/main" xmlns:r="http://schemas.openxmlformats.org/officeDocument/2006/relationships" xmlns:p="http://schemas.openxmlformats.org/presentationml/2006/main">
  <p:tag name="NUM" val="1"/>
</p:tagLst>
</file>

<file path=ppt/tags/tag932.xml><?xml version="1.0" encoding="utf-8"?>
<p:tagLst xmlns:a="http://schemas.openxmlformats.org/drawingml/2006/main" xmlns:r="http://schemas.openxmlformats.org/officeDocument/2006/relationships" xmlns:p="http://schemas.openxmlformats.org/presentationml/2006/main">
  <p:tag name="NUM" val="2"/>
</p:tagLst>
</file>

<file path=ppt/tags/tag933.xml><?xml version="1.0" encoding="utf-8"?>
<p:tagLst xmlns:a="http://schemas.openxmlformats.org/drawingml/2006/main" xmlns:r="http://schemas.openxmlformats.org/officeDocument/2006/relationships" xmlns:p="http://schemas.openxmlformats.org/presentationml/2006/main">
  <p:tag name="NUM" val="3"/>
</p:tagLst>
</file>

<file path=ppt/tags/tag934.xml><?xml version="1.0" encoding="utf-8"?>
<p:tagLst xmlns:a="http://schemas.openxmlformats.org/drawingml/2006/main" xmlns:r="http://schemas.openxmlformats.org/officeDocument/2006/relationships" xmlns:p="http://schemas.openxmlformats.org/presentationml/2006/main">
  <p:tag name="NUM" val="4"/>
</p:tagLst>
</file>

<file path=ppt/tags/tag935.xml><?xml version="1.0" encoding="utf-8"?>
<p:tagLst xmlns:a="http://schemas.openxmlformats.org/drawingml/2006/main" xmlns:r="http://schemas.openxmlformats.org/officeDocument/2006/relationships" xmlns:p="http://schemas.openxmlformats.org/presentationml/2006/main">
  <p:tag name="NUM" val="5"/>
</p:tagLst>
</file>

<file path=ppt/tags/tag936.xml><?xml version="1.0" encoding="utf-8"?>
<p:tagLst xmlns:a="http://schemas.openxmlformats.org/drawingml/2006/main" xmlns:r="http://schemas.openxmlformats.org/officeDocument/2006/relationships" xmlns:p="http://schemas.openxmlformats.org/presentationml/2006/main">
  <p:tag name="NUM" val="6"/>
</p:tagLst>
</file>

<file path=ppt/tags/tag937.xml><?xml version="1.0" encoding="utf-8"?>
<p:tagLst xmlns:a="http://schemas.openxmlformats.org/drawingml/2006/main" xmlns:r="http://schemas.openxmlformats.org/officeDocument/2006/relationships" xmlns:p="http://schemas.openxmlformats.org/presentationml/2006/main">
  <p:tag name="NUM" val="7"/>
</p:tagLst>
</file>

<file path=ppt/tags/tag938.xml><?xml version="1.0" encoding="utf-8"?>
<p:tagLst xmlns:a="http://schemas.openxmlformats.org/drawingml/2006/main" xmlns:r="http://schemas.openxmlformats.org/officeDocument/2006/relationships" xmlns:p="http://schemas.openxmlformats.org/presentationml/2006/main">
  <p:tag name="NUM" val="8"/>
</p:tagLst>
</file>

<file path=ppt/tags/tag939.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40.xml><?xml version="1.0" encoding="utf-8"?>
<p:tagLst xmlns:a="http://schemas.openxmlformats.org/drawingml/2006/main" xmlns:r="http://schemas.openxmlformats.org/officeDocument/2006/relationships" xmlns:p="http://schemas.openxmlformats.org/presentationml/2006/main">
  <p:tag name="NUM" val="2"/>
</p:tagLst>
</file>

<file path=ppt/tags/tag941.xml><?xml version="1.0" encoding="utf-8"?>
<p:tagLst xmlns:a="http://schemas.openxmlformats.org/drawingml/2006/main" xmlns:r="http://schemas.openxmlformats.org/officeDocument/2006/relationships" xmlns:p="http://schemas.openxmlformats.org/presentationml/2006/main">
  <p:tag name="NUM" val="3"/>
</p:tagLst>
</file>

<file path=ppt/tags/tag942.xml><?xml version="1.0" encoding="utf-8"?>
<p:tagLst xmlns:a="http://schemas.openxmlformats.org/drawingml/2006/main" xmlns:r="http://schemas.openxmlformats.org/officeDocument/2006/relationships" xmlns:p="http://schemas.openxmlformats.org/presentationml/2006/main">
  <p:tag name="NUM" val="4"/>
</p:tagLst>
</file>

<file path=ppt/tags/tag943.xml><?xml version="1.0" encoding="utf-8"?>
<p:tagLst xmlns:a="http://schemas.openxmlformats.org/drawingml/2006/main" xmlns:r="http://schemas.openxmlformats.org/officeDocument/2006/relationships" xmlns:p="http://schemas.openxmlformats.org/presentationml/2006/main">
  <p:tag name="NUM" val="5"/>
</p:tagLst>
</file>

<file path=ppt/tags/tag944.xml><?xml version="1.0" encoding="utf-8"?>
<p:tagLst xmlns:a="http://schemas.openxmlformats.org/drawingml/2006/main" xmlns:r="http://schemas.openxmlformats.org/officeDocument/2006/relationships" xmlns:p="http://schemas.openxmlformats.org/presentationml/2006/main">
  <p:tag name="NUM" val="6"/>
</p:tagLst>
</file>

<file path=ppt/tags/tag945.xml><?xml version="1.0" encoding="utf-8"?>
<p:tagLst xmlns:a="http://schemas.openxmlformats.org/drawingml/2006/main" xmlns:r="http://schemas.openxmlformats.org/officeDocument/2006/relationships" xmlns:p="http://schemas.openxmlformats.org/presentationml/2006/main">
  <p:tag name="NUM" val="7"/>
</p:tagLst>
</file>

<file path=ppt/tags/tag946.xml><?xml version="1.0" encoding="utf-8"?>
<p:tagLst xmlns:a="http://schemas.openxmlformats.org/drawingml/2006/main" xmlns:r="http://schemas.openxmlformats.org/officeDocument/2006/relationships" xmlns:p="http://schemas.openxmlformats.org/presentationml/2006/main">
  <p:tag name="NUM" val="8"/>
</p:tagLst>
</file>

<file path=ppt/tags/tag947.xml><?xml version="1.0" encoding="utf-8"?>
<p:tagLst xmlns:a="http://schemas.openxmlformats.org/drawingml/2006/main" xmlns:r="http://schemas.openxmlformats.org/officeDocument/2006/relationships" xmlns:p="http://schemas.openxmlformats.org/presentationml/2006/main">
  <p:tag name="NUM" val="9"/>
</p:tagLst>
</file>

<file path=ppt/tags/tag948.xml><?xml version="1.0" encoding="utf-8"?>
<p:tagLst xmlns:a="http://schemas.openxmlformats.org/drawingml/2006/main" xmlns:r="http://schemas.openxmlformats.org/officeDocument/2006/relationships" xmlns:p="http://schemas.openxmlformats.org/presentationml/2006/main">
  <p:tag name="NUM" val="10"/>
</p:tagLst>
</file>

<file path=ppt/tags/tag949.xml><?xml version="1.0" encoding="utf-8"?>
<p:tagLst xmlns:a="http://schemas.openxmlformats.org/drawingml/2006/main" xmlns:r="http://schemas.openxmlformats.org/officeDocument/2006/relationships" xmlns:p="http://schemas.openxmlformats.org/presentationml/2006/main">
  <p:tag name="NUM" val="11"/>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50.xml><?xml version="1.0" encoding="utf-8"?>
<p:tagLst xmlns:a="http://schemas.openxmlformats.org/drawingml/2006/main" xmlns:r="http://schemas.openxmlformats.org/officeDocument/2006/relationships" xmlns:p="http://schemas.openxmlformats.org/presentationml/2006/main">
  <p:tag name="NUM" val="12"/>
</p:tagLst>
</file>

<file path=ppt/tags/tag951.xml><?xml version="1.0" encoding="utf-8"?>
<p:tagLst xmlns:a="http://schemas.openxmlformats.org/drawingml/2006/main" xmlns:r="http://schemas.openxmlformats.org/officeDocument/2006/relationships" xmlns:p="http://schemas.openxmlformats.org/presentationml/2006/main">
  <p:tag name="NUM" val="1"/>
</p:tagLst>
</file>

<file path=ppt/tags/tag952.xml><?xml version="1.0" encoding="utf-8"?>
<p:tagLst xmlns:a="http://schemas.openxmlformats.org/drawingml/2006/main" xmlns:r="http://schemas.openxmlformats.org/officeDocument/2006/relationships" xmlns:p="http://schemas.openxmlformats.org/presentationml/2006/main">
  <p:tag name="NUM" val="2"/>
</p:tagLst>
</file>

<file path=ppt/tags/tag953.xml><?xml version="1.0" encoding="utf-8"?>
<p:tagLst xmlns:a="http://schemas.openxmlformats.org/drawingml/2006/main" xmlns:r="http://schemas.openxmlformats.org/officeDocument/2006/relationships" xmlns:p="http://schemas.openxmlformats.org/presentationml/2006/main">
  <p:tag name="NUM" val="3"/>
</p:tagLst>
</file>

<file path=ppt/tags/tag954.xml><?xml version="1.0" encoding="utf-8"?>
<p:tagLst xmlns:a="http://schemas.openxmlformats.org/drawingml/2006/main" xmlns:r="http://schemas.openxmlformats.org/officeDocument/2006/relationships" xmlns:p="http://schemas.openxmlformats.org/presentationml/2006/main">
  <p:tag name="NUM" val="4"/>
</p:tagLst>
</file>

<file path=ppt/tags/tag955.xml><?xml version="1.0" encoding="utf-8"?>
<p:tagLst xmlns:a="http://schemas.openxmlformats.org/drawingml/2006/main" xmlns:r="http://schemas.openxmlformats.org/officeDocument/2006/relationships" xmlns:p="http://schemas.openxmlformats.org/presentationml/2006/main">
  <p:tag name="NUM" val="5"/>
</p:tagLst>
</file>

<file path=ppt/tags/tag956.xml><?xml version="1.0" encoding="utf-8"?>
<p:tagLst xmlns:a="http://schemas.openxmlformats.org/drawingml/2006/main" xmlns:r="http://schemas.openxmlformats.org/officeDocument/2006/relationships" xmlns:p="http://schemas.openxmlformats.org/presentationml/2006/main">
  <p:tag name="NUM" val="6"/>
</p:tagLst>
</file>

<file path=ppt/tags/tag957.xml><?xml version="1.0" encoding="utf-8"?>
<p:tagLst xmlns:a="http://schemas.openxmlformats.org/drawingml/2006/main" xmlns:r="http://schemas.openxmlformats.org/officeDocument/2006/relationships" xmlns:p="http://schemas.openxmlformats.org/presentationml/2006/main">
  <p:tag name="NUM" val="7"/>
</p:tagLst>
</file>

<file path=ppt/tags/tag958.xml><?xml version="1.0" encoding="utf-8"?>
<p:tagLst xmlns:a="http://schemas.openxmlformats.org/drawingml/2006/main" xmlns:r="http://schemas.openxmlformats.org/officeDocument/2006/relationships" xmlns:p="http://schemas.openxmlformats.org/presentationml/2006/main">
  <p:tag name="NUM" val="8"/>
</p:tagLst>
</file>

<file path=ppt/tags/tag959.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60.xml><?xml version="1.0" encoding="utf-8"?>
<p:tagLst xmlns:a="http://schemas.openxmlformats.org/drawingml/2006/main" xmlns:r="http://schemas.openxmlformats.org/officeDocument/2006/relationships" xmlns:p="http://schemas.openxmlformats.org/presentationml/2006/main">
  <p:tag name="NUM" val="10"/>
</p:tagLst>
</file>

<file path=ppt/tags/tag961.xml><?xml version="1.0" encoding="utf-8"?>
<p:tagLst xmlns:a="http://schemas.openxmlformats.org/drawingml/2006/main" xmlns:r="http://schemas.openxmlformats.org/officeDocument/2006/relationships" xmlns:p="http://schemas.openxmlformats.org/presentationml/2006/main">
  <p:tag name="NUM" val="11"/>
</p:tagLst>
</file>

<file path=ppt/tags/tag962.xml><?xml version="1.0" encoding="utf-8"?>
<p:tagLst xmlns:a="http://schemas.openxmlformats.org/drawingml/2006/main" xmlns:r="http://schemas.openxmlformats.org/officeDocument/2006/relationships" xmlns:p="http://schemas.openxmlformats.org/presentationml/2006/main">
  <p:tag name="NUM" val="12"/>
</p:tagLst>
</file>

<file path=ppt/tags/tag963.xml><?xml version="1.0" encoding="utf-8"?>
<p:tagLst xmlns:a="http://schemas.openxmlformats.org/drawingml/2006/main" xmlns:r="http://schemas.openxmlformats.org/officeDocument/2006/relationships" xmlns:p="http://schemas.openxmlformats.org/presentationml/2006/main">
  <p:tag name="NUM" val="1"/>
</p:tagLst>
</file>

<file path=ppt/tags/tag964.xml><?xml version="1.0" encoding="utf-8"?>
<p:tagLst xmlns:a="http://schemas.openxmlformats.org/drawingml/2006/main" xmlns:r="http://schemas.openxmlformats.org/officeDocument/2006/relationships" xmlns:p="http://schemas.openxmlformats.org/presentationml/2006/main">
  <p:tag name="NUM" val="2"/>
</p:tagLst>
</file>

<file path=ppt/tags/tag965.xml><?xml version="1.0" encoding="utf-8"?>
<p:tagLst xmlns:a="http://schemas.openxmlformats.org/drawingml/2006/main" xmlns:r="http://schemas.openxmlformats.org/officeDocument/2006/relationships" xmlns:p="http://schemas.openxmlformats.org/presentationml/2006/main">
  <p:tag name="NUM" val="3"/>
</p:tagLst>
</file>

<file path=ppt/tags/tag966.xml><?xml version="1.0" encoding="utf-8"?>
<p:tagLst xmlns:a="http://schemas.openxmlformats.org/drawingml/2006/main" xmlns:r="http://schemas.openxmlformats.org/officeDocument/2006/relationships" xmlns:p="http://schemas.openxmlformats.org/presentationml/2006/main">
  <p:tag name="NUM" val="4"/>
</p:tagLst>
</file>

<file path=ppt/tags/tag967.xml><?xml version="1.0" encoding="utf-8"?>
<p:tagLst xmlns:a="http://schemas.openxmlformats.org/drawingml/2006/main" xmlns:r="http://schemas.openxmlformats.org/officeDocument/2006/relationships" xmlns:p="http://schemas.openxmlformats.org/presentationml/2006/main">
  <p:tag name="NUM" val="5"/>
</p:tagLst>
</file>

<file path=ppt/tags/tag968.xml><?xml version="1.0" encoding="utf-8"?>
<p:tagLst xmlns:a="http://schemas.openxmlformats.org/drawingml/2006/main" xmlns:r="http://schemas.openxmlformats.org/officeDocument/2006/relationships" xmlns:p="http://schemas.openxmlformats.org/presentationml/2006/main">
  <p:tag name="NUM" val="6"/>
</p:tagLst>
</file>

<file path=ppt/tags/tag969.xml><?xml version="1.0" encoding="utf-8"?>
<p:tagLst xmlns:a="http://schemas.openxmlformats.org/drawingml/2006/main" xmlns:r="http://schemas.openxmlformats.org/officeDocument/2006/relationships" xmlns:p="http://schemas.openxmlformats.org/presentationml/2006/main">
  <p:tag name="NUM" val="7"/>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70.xml><?xml version="1.0" encoding="utf-8"?>
<p:tagLst xmlns:a="http://schemas.openxmlformats.org/drawingml/2006/main" xmlns:r="http://schemas.openxmlformats.org/officeDocument/2006/relationships" xmlns:p="http://schemas.openxmlformats.org/presentationml/2006/main">
  <p:tag name="NUM" val="8"/>
</p:tagLst>
</file>

<file path=ppt/tags/tag971.xml><?xml version="1.0" encoding="utf-8"?>
<p:tagLst xmlns:a="http://schemas.openxmlformats.org/drawingml/2006/main" xmlns:r="http://schemas.openxmlformats.org/officeDocument/2006/relationships" xmlns:p="http://schemas.openxmlformats.org/presentationml/2006/main">
  <p:tag name="NUM" val="9"/>
</p:tagLst>
</file>

<file path=ppt/tags/tag972.xml><?xml version="1.0" encoding="utf-8"?>
<p:tagLst xmlns:a="http://schemas.openxmlformats.org/drawingml/2006/main" xmlns:r="http://schemas.openxmlformats.org/officeDocument/2006/relationships" xmlns:p="http://schemas.openxmlformats.org/presentationml/2006/main">
  <p:tag name="NUM" val="10"/>
</p:tagLst>
</file>

<file path=ppt/tags/tag973.xml><?xml version="1.0" encoding="utf-8"?>
<p:tagLst xmlns:a="http://schemas.openxmlformats.org/drawingml/2006/main" xmlns:r="http://schemas.openxmlformats.org/officeDocument/2006/relationships" xmlns:p="http://schemas.openxmlformats.org/presentationml/2006/main">
  <p:tag name="NUM" val="11"/>
</p:tagLst>
</file>

<file path=ppt/tags/tag974.xml><?xml version="1.0" encoding="utf-8"?>
<p:tagLst xmlns:a="http://schemas.openxmlformats.org/drawingml/2006/main" xmlns:r="http://schemas.openxmlformats.org/officeDocument/2006/relationships" xmlns:p="http://schemas.openxmlformats.org/presentationml/2006/main">
  <p:tag name="NUM" val="1"/>
</p:tagLst>
</file>

<file path=ppt/tags/tag975.xml><?xml version="1.0" encoding="utf-8"?>
<p:tagLst xmlns:a="http://schemas.openxmlformats.org/drawingml/2006/main" xmlns:r="http://schemas.openxmlformats.org/officeDocument/2006/relationships" xmlns:p="http://schemas.openxmlformats.org/presentationml/2006/main">
  <p:tag name="NUM" val="2"/>
</p:tagLst>
</file>

<file path=ppt/tags/tag976.xml><?xml version="1.0" encoding="utf-8"?>
<p:tagLst xmlns:a="http://schemas.openxmlformats.org/drawingml/2006/main" xmlns:r="http://schemas.openxmlformats.org/officeDocument/2006/relationships" xmlns:p="http://schemas.openxmlformats.org/presentationml/2006/main">
  <p:tag name="NUM" val="3"/>
</p:tagLst>
</file>

<file path=ppt/tags/tag977.xml><?xml version="1.0" encoding="utf-8"?>
<p:tagLst xmlns:a="http://schemas.openxmlformats.org/drawingml/2006/main" xmlns:r="http://schemas.openxmlformats.org/officeDocument/2006/relationships" xmlns:p="http://schemas.openxmlformats.org/presentationml/2006/main">
  <p:tag name="NUM" val="4"/>
</p:tagLst>
</file>

<file path=ppt/tags/tag978.xml><?xml version="1.0" encoding="utf-8"?>
<p:tagLst xmlns:a="http://schemas.openxmlformats.org/drawingml/2006/main" xmlns:r="http://schemas.openxmlformats.org/officeDocument/2006/relationships" xmlns:p="http://schemas.openxmlformats.org/presentationml/2006/main">
  <p:tag name="NUM" val="5"/>
</p:tagLst>
</file>

<file path=ppt/tags/tag979.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80.xml><?xml version="1.0" encoding="utf-8"?>
<p:tagLst xmlns:a="http://schemas.openxmlformats.org/drawingml/2006/main" xmlns:r="http://schemas.openxmlformats.org/officeDocument/2006/relationships" xmlns:p="http://schemas.openxmlformats.org/presentationml/2006/main">
  <p:tag name="NUM" val="7"/>
</p:tagLst>
</file>

<file path=ppt/tags/tag981.xml><?xml version="1.0" encoding="utf-8"?>
<p:tagLst xmlns:a="http://schemas.openxmlformats.org/drawingml/2006/main" xmlns:r="http://schemas.openxmlformats.org/officeDocument/2006/relationships" xmlns:p="http://schemas.openxmlformats.org/presentationml/2006/main">
  <p:tag name="NUM" val="8"/>
</p:tagLst>
</file>

<file path=ppt/tags/tag982.xml><?xml version="1.0" encoding="utf-8"?>
<p:tagLst xmlns:a="http://schemas.openxmlformats.org/drawingml/2006/main" xmlns:r="http://schemas.openxmlformats.org/officeDocument/2006/relationships" xmlns:p="http://schemas.openxmlformats.org/presentationml/2006/main">
  <p:tag name="NUM" val="1"/>
</p:tagLst>
</file>

<file path=ppt/tags/tag983.xml><?xml version="1.0" encoding="utf-8"?>
<p:tagLst xmlns:a="http://schemas.openxmlformats.org/drawingml/2006/main" xmlns:r="http://schemas.openxmlformats.org/officeDocument/2006/relationships" xmlns:p="http://schemas.openxmlformats.org/presentationml/2006/main">
  <p:tag name="NUM" val="2"/>
</p:tagLst>
</file>

<file path=ppt/tags/tag984.xml><?xml version="1.0" encoding="utf-8"?>
<p:tagLst xmlns:a="http://schemas.openxmlformats.org/drawingml/2006/main" xmlns:r="http://schemas.openxmlformats.org/officeDocument/2006/relationships" xmlns:p="http://schemas.openxmlformats.org/presentationml/2006/main">
  <p:tag name="NUM" val="3"/>
</p:tagLst>
</file>

<file path=ppt/tags/tag985.xml><?xml version="1.0" encoding="utf-8"?>
<p:tagLst xmlns:a="http://schemas.openxmlformats.org/drawingml/2006/main" xmlns:r="http://schemas.openxmlformats.org/officeDocument/2006/relationships" xmlns:p="http://schemas.openxmlformats.org/presentationml/2006/main">
  <p:tag name="NUM" val="4"/>
</p:tagLst>
</file>

<file path=ppt/tags/tag986.xml><?xml version="1.0" encoding="utf-8"?>
<p:tagLst xmlns:a="http://schemas.openxmlformats.org/drawingml/2006/main" xmlns:r="http://schemas.openxmlformats.org/officeDocument/2006/relationships" xmlns:p="http://schemas.openxmlformats.org/presentationml/2006/main">
  <p:tag name="NUM" val="5"/>
</p:tagLst>
</file>

<file path=ppt/tags/tag987.xml><?xml version="1.0" encoding="utf-8"?>
<p:tagLst xmlns:a="http://schemas.openxmlformats.org/drawingml/2006/main" xmlns:r="http://schemas.openxmlformats.org/officeDocument/2006/relationships" xmlns:p="http://schemas.openxmlformats.org/presentationml/2006/main">
  <p:tag name="NUM" val="6"/>
</p:tagLst>
</file>

<file path=ppt/tags/tag988.xml><?xml version="1.0" encoding="utf-8"?>
<p:tagLst xmlns:a="http://schemas.openxmlformats.org/drawingml/2006/main" xmlns:r="http://schemas.openxmlformats.org/officeDocument/2006/relationships" xmlns:p="http://schemas.openxmlformats.org/presentationml/2006/main">
  <p:tag name="NUM" val="7"/>
</p:tagLst>
</file>

<file path=ppt/tags/tag989.xml><?xml version="1.0" encoding="utf-8"?>
<p:tagLst xmlns:a="http://schemas.openxmlformats.org/drawingml/2006/main" xmlns:r="http://schemas.openxmlformats.org/officeDocument/2006/relationships" xmlns:p="http://schemas.openxmlformats.org/presentationml/2006/main">
  <p:tag name="NUM" val="8"/>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ags/tag990.xml><?xml version="1.0" encoding="utf-8"?>
<p:tagLst xmlns:a="http://schemas.openxmlformats.org/drawingml/2006/main" xmlns:r="http://schemas.openxmlformats.org/officeDocument/2006/relationships" xmlns:p="http://schemas.openxmlformats.org/presentationml/2006/main">
  <p:tag name="NUM" val="9"/>
</p:tagLst>
</file>

<file path=ppt/tags/tag991.xml><?xml version="1.0" encoding="utf-8"?>
<p:tagLst xmlns:a="http://schemas.openxmlformats.org/drawingml/2006/main" xmlns:r="http://schemas.openxmlformats.org/officeDocument/2006/relationships" xmlns:p="http://schemas.openxmlformats.org/presentationml/2006/main">
  <p:tag name="NUM" val="10"/>
</p:tagLst>
</file>

<file path=ppt/tags/tag992.xml><?xml version="1.0" encoding="utf-8"?>
<p:tagLst xmlns:a="http://schemas.openxmlformats.org/drawingml/2006/main" xmlns:r="http://schemas.openxmlformats.org/officeDocument/2006/relationships" xmlns:p="http://schemas.openxmlformats.org/presentationml/2006/main">
  <p:tag name="NUM" val="11"/>
</p:tagLst>
</file>

<file path=ppt/tags/tag993.xml><?xml version="1.0" encoding="utf-8"?>
<p:tagLst xmlns:a="http://schemas.openxmlformats.org/drawingml/2006/main" xmlns:r="http://schemas.openxmlformats.org/officeDocument/2006/relationships" xmlns:p="http://schemas.openxmlformats.org/presentationml/2006/main">
  <p:tag name="NUM" val="1"/>
</p:tagLst>
</file>

<file path=ppt/tags/tag994.xml><?xml version="1.0" encoding="utf-8"?>
<p:tagLst xmlns:a="http://schemas.openxmlformats.org/drawingml/2006/main" xmlns:r="http://schemas.openxmlformats.org/officeDocument/2006/relationships" xmlns:p="http://schemas.openxmlformats.org/presentationml/2006/main">
  <p:tag name="NUM" val="2"/>
</p:tagLst>
</file>

<file path=ppt/tags/tag995.xml><?xml version="1.0" encoding="utf-8"?>
<p:tagLst xmlns:a="http://schemas.openxmlformats.org/drawingml/2006/main" xmlns:r="http://schemas.openxmlformats.org/officeDocument/2006/relationships" xmlns:p="http://schemas.openxmlformats.org/presentationml/2006/main">
  <p:tag name="NUM" val="3"/>
</p:tagLst>
</file>

<file path=ppt/tags/tag996.xml><?xml version="1.0" encoding="utf-8"?>
<p:tagLst xmlns:a="http://schemas.openxmlformats.org/drawingml/2006/main" xmlns:r="http://schemas.openxmlformats.org/officeDocument/2006/relationships" xmlns:p="http://schemas.openxmlformats.org/presentationml/2006/main">
  <p:tag name="NUM" val="4"/>
</p:tagLst>
</file>

<file path=ppt/tags/tag997.xml><?xml version="1.0" encoding="utf-8"?>
<p:tagLst xmlns:a="http://schemas.openxmlformats.org/drawingml/2006/main" xmlns:r="http://schemas.openxmlformats.org/officeDocument/2006/relationships" xmlns:p="http://schemas.openxmlformats.org/presentationml/2006/main">
  <p:tag name="NUM" val="5"/>
</p:tagLst>
</file>

<file path=ppt/tags/tag998.xml><?xml version="1.0" encoding="utf-8"?>
<p:tagLst xmlns:a="http://schemas.openxmlformats.org/drawingml/2006/main" xmlns:r="http://schemas.openxmlformats.org/officeDocument/2006/relationships" xmlns:p="http://schemas.openxmlformats.org/presentationml/2006/main">
  <p:tag name="NUM" val="6"/>
</p:tagLst>
</file>

<file path=ppt/tags/tag9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2544</TotalTime>
  <Words>29109</Words>
  <Application>Microsoft Office PowerPoint</Application>
  <PresentationFormat>Personnalisé</PresentationFormat>
  <Paragraphs>1686</Paragraphs>
  <Slides>132</Slides>
  <Notes>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132</vt:i4>
      </vt:variant>
    </vt:vector>
  </HeadingPairs>
  <TitlesOfParts>
    <vt:vector size="143" baseType="lpstr">
      <vt:lpstr>Roca Two Bold</vt:lpstr>
      <vt:lpstr>Aptos</vt:lpstr>
      <vt:lpstr>Calibri (MS) Italics</vt:lpstr>
      <vt:lpstr>Calibri (MS) Bold Italics</vt:lpstr>
      <vt:lpstr>Calibri (MS) Bold</vt:lpstr>
      <vt:lpstr>Calibri</vt:lpstr>
      <vt:lpstr>Arial</vt:lpstr>
      <vt:lpstr>Calibri (MS)</vt:lpstr>
      <vt:lpstr>Cloud Soft</vt:lpstr>
      <vt:lpstr>Cloud Soft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Trousse d'enquête</dc:title>
  <dc:creator>Marie BG</dc:creator>
  <cp:lastModifiedBy>Perrine Curé</cp:lastModifiedBy>
  <cp:revision>11</cp:revision>
  <dcterms:created xsi:type="dcterms:W3CDTF">2006-08-16T00:00:00Z</dcterms:created>
  <dcterms:modified xsi:type="dcterms:W3CDTF">2026-04-12T23:36:26Z</dcterms:modified>
  <dc:identifier>DAHA72965Ks</dc:identifier>
</cp:coreProperties>
</file>