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56" r:id="rId2"/>
    <p:sldId id="257" r:id="rId3"/>
    <p:sldId id="263" r:id="rId4"/>
    <p:sldId id="267" r:id="rId5"/>
    <p:sldId id="268"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66" r:id="rId19"/>
    <p:sldId id="265" r:id="rId20"/>
    <p:sldId id="258" r:id="rId21"/>
    <p:sldId id="259" r:id="rId22"/>
    <p:sldId id="260" r:id="rId23"/>
    <p:sldId id="261" r:id="rId24"/>
    <p:sldId id="262" r:id="rId25"/>
    <p:sldId id="281" r:id="rId26"/>
  </p:sldIdLst>
  <p:sldSz cx="12192000" cy="6858000"/>
  <p:notesSz cx="6858000" cy="9144000"/>
  <p:embeddedFontLst>
    <p:embeddedFont>
      <p:font typeface="Noto Sans Bamum" panose="020B0604020202020204" charset="0"/>
      <p:regular r:id="rId28"/>
      <p:bold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gKQs4joaXetV9KuZpSWykY2YDKB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903A50-BD75-4BF6-D4D6-120D18EE2932}" name="Camille René" initials="CR" userId="e5b516187f4fdb3b"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Camille René"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A7008C-EEBF-4ABB-9A38-A1A2F5842308}" v="3" dt="2026-02-01T19:40:17.5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20"/>
    <p:restoredTop sz="94757"/>
  </p:normalViewPr>
  <p:slideViewPr>
    <p:cSldViewPr snapToGrid="0">
      <p:cViewPr varScale="1">
        <p:scale>
          <a:sx n="61" d="100"/>
          <a:sy n="61" d="100"/>
        </p:scale>
        <p:origin x="90" y="5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customschemas.google.com/relationships/presentationmetadata" Target="meta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fr-F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2C5917D-66CB-34D2-9639-F68ED1F9721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84C91EC-7A67-98AE-9045-EADF3ADA9BE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5E53A97E-BFCA-A5B5-F3DB-09DB020E114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2906358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360410B-4683-9423-80D9-A4A6DFBFC64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9C4CA56B-8D7C-7D74-B6F9-A4CBB268D41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DB6BB0F4-9789-80CA-EEF5-47878849B2D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3644533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33F49E2-9983-1BD4-397E-6227A0C47462}"/>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6E294A30-1E70-707D-4072-B2ED4BD484A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5B4C3C15-AE08-62F3-57AB-60AA85ABCED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3986512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11BC60B-A297-85F4-9BA4-A2B6AD0639A6}"/>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B1CADEF4-ABDA-61A1-A006-4A9E91FBCD3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6479A595-E447-2693-A513-CEB0EF2FB59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28224263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8D696E8-F83D-1B65-85CA-190E4955C13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991E0C0-BAE4-9919-C86D-606882C38FC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A7686380-DE4D-8A5E-0432-9D7E7B2031C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326817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6D642F8-27E4-C134-7170-DBBDC477D25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AF9BCEB-2AB1-BA88-B4F8-6B9F3BCCE94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44AF8817-6154-5CBD-59D5-4C8E1DDEC14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3782507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17F650C-712A-098E-B3AF-D093765A17E3}"/>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4162087-0EBB-466F-313D-20A1B8EB477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9DF8676E-A92B-B73E-5CA1-4D6BC63C42A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1950431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EDF0BD8-DCA2-7CAB-F081-F98AC6A767A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889B50B-118E-758C-137F-D2A8A1BA602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C7022D0F-5D6D-8EE1-8806-0292DD8C549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2904116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55FB097-E319-3F57-89E2-24CEA829FA22}"/>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B8D3A9AC-EC5E-2BA6-DF6D-858003131A7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2F6CF473-E914-C831-B8C4-B5D75BEC7BB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1080945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B17C7C0-8CA5-CF98-93A4-CB36490B8D76}"/>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BEA586D-6A8C-2165-B7BF-1149D39732B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E4D3ACEC-7350-C45C-01C5-952EF460C27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3619216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3F4EC64B-543E-9CD8-124E-76FCA0BD3B8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D2A2B79-C271-A72B-3308-73B49565F58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2:notes">
            <a:extLst>
              <a:ext uri="{FF2B5EF4-FFF2-40B4-BE49-F238E27FC236}">
                <a16:creationId xmlns:a16="http://schemas.microsoft.com/office/drawing/2014/main" id="{EFF9C988-15E5-BC55-5834-33ED5C38AE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3657515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6642090-9BC2-154A-B15F-811177BCC22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097EC415-CC2C-8E96-5B32-A21C3D9D38F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2:notes">
            <a:extLst>
              <a:ext uri="{FF2B5EF4-FFF2-40B4-BE49-F238E27FC236}">
                <a16:creationId xmlns:a16="http://schemas.microsoft.com/office/drawing/2014/main" id="{AA6CE8C1-4EF3-D9ED-F35B-3BE135E3DFA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35328700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02BE987-32E1-5734-1785-E43E3807EFB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A3E609D-5D5E-25A4-827B-FBA8AB4CA46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286522D6-2E19-F804-03FB-5D0A0440BB0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7778589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65E3BF4-DE97-0A92-3060-9F08FBEEE7E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8E5C4D4-E546-70E8-85D9-247FBA36AF3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BFBD0EB1-C5B3-E372-BEE1-3D58F6871C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40135202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83F7217B-9E57-97E5-CCB8-D75A9D9866A3}"/>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BE8DC05C-75C2-E567-C9FF-3F5C4E32A75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0B564B1F-598B-D8C9-8F21-B7A550BF0C1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29904417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BC367963-84C6-46FD-B6EE-4BEEDC365A8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1F948F1B-7E83-AB9F-6643-96BE1BEE383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2:notes">
            <a:extLst>
              <a:ext uri="{FF2B5EF4-FFF2-40B4-BE49-F238E27FC236}">
                <a16:creationId xmlns:a16="http://schemas.microsoft.com/office/drawing/2014/main" id="{4ECB2888-0631-2A11-F76C-B8851FE5349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975573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F472B06-A348-CA04-9141-8EF19839682B}"/>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DD8D007-AD3B-1EC7-17F4-4BB8960899F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F8B1F7CD-B4D9-401B-87CA-E715436D0ED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1228671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E24F974-4548-687B-5DC1-211EF8DE0BE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F999ACE-1592-98F0-73F0-BB266B86F5E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736E4DDC-500A-83C9-0A93-2C16FCB1F29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1245332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36A09CFC-414C-59FD-8A6F-8B5DB725AB9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5521E1D-10EB-6622-7149-8942CC5A74B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D4417CE5-E6FB-880F-3FE9-FF59E086AA1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2138123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551EAD3-F5DF-B69E-DD6B-F887D9E4C153}"/>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4FDEDA7-D1B3-FD61-ECA9-8675B914A3E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00D4E7E5-8CFB-FBAE-F8DB-79B75D8E8E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1307906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C695D47-1A57-609C-C26A-E53DFF61374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9840670-CCF1-AAC1-D671-AA6B512BE20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28081BA5-6680-0E84-E8FF-CD5FED6119A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2277998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392F74F6-3168-A499-A313-D205A058A01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90BE763-BB21-BCF8-8C64-5D71E10C7F4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09313E61-AC54-8092-D279-F3E3C3DCC55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2058294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BB09384-DA3D-0398-3EAF-3E340B79EA2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F01C4629-7911-D5A6-3270-2CED22C45AF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a:extLst>
              <a:ext uri="{FF2B5EF4-FFF2-40B4-BE49-F238E27FC236}">
                <a16:creationId xmlns:a16="http://schemas.microsoft.com/office/drawing/2014/main" id="{59EBA5D1-F038-D7D2-BEBE-B5781BC1916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r-CA"/>
          </a:p>
        </p:txBody>
      </p:sp>
    </p:spTree>
    <p:extLst>
      <p:ext uri="{BB962C8B-B14F-4D97-AF65-F5344CB8AC3E}">
        <p14:creationId xmlns:p14="http://schemas.microsoft.com/office/powerpoint/2010/main" val="1822589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72"/>
        <p:cNvGrpSpPr/>
        <p:nvPr/>
      </p:nvGrpSpPr>
      <p:grpSpPr>
        <a:xfrm>
          <a:off x="0" y="0"/>
          <a:ext cx="0" cy="0"/>
          <a:chOff x="0" y="0"/>
          <a:chExt cx="0" cy="0"/>
        </a:xfrm>
      </p:grpSpPr>
      <p:sp>
        <p:nvSpPr>
          <p:cNvPr id="73" name="Google Shape;73;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8"/>
        <p:cNvGrpSpPr/>
        <p:nvPr/>
      </p:nvGrpSpPr>
      <p:grpSpPr>
        <a:xfrm>
          <a:off x="0" y="0"/>
          <a:ext cx="0" cy="0"/>
          <a:chOff x="0" y="0"/>
          <a:chExt cx="0" cy="0"/>
        </a:xfrm>
      </p:grpSpPr>
      <p:sp>
        <p:nvSpPr>
          <p:cNvPr id="79" name="Google Shape;79;p2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21"/>
        <p:cNvGrpSpPr/>
        <p:nvPr/>
      </p:nvGrpSpPr>
      <p:grpSpPr>
        <a:xfrm>
          <a:off x="0" y="0"/>
          <a:ext cx="0" cy="0"/>
          <a:chOff x="0" y="0"/>
          <a:chExt cx="0" cy="0"/>
        </a:xfrm>
      </p:grpSpPr>
      <p:sp>
        <p:nvSpPr>
          <p:cNvPr id="22" name="Google Shape;22;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33"/>
        <p:cNvGrpSpPr/>
        <p:nvPr/>
      </p:nvGrpSpPr>
      <p:grpSpPr>
        <a:xfrm>
          <a:off x="0" y="0"/>
          <a:ext cx="0" cy="0"/>
          <a:chOff x="0" y="0"/>
          <a:chExt cx="0" cy="0"/>
        </a:xfrm>
      </p:grpSpPr>
      <p:sp>
        <p:nvSpPr>
          <p:cNvPr id="34" name="Google Shape;34;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40"/>
        <p:cNvGrpSpPr/>
        <p:nvPr/>
      </p:nvGrpSpPr>
      <p:grpSpPr>
        <a:xfrm>
          <a:off x="0" y="0"/>
          <a:ext cx="0" cy="0"/>
          <a:chOff x="0" y="0"/>
          <a:chExt cx="0" cy="0"/>
        </a:xfrm>
      </p:grpSpPr>
      <p:sp>
        <p:nvSpPr>
          <p:cNvPr id="41" name="Google Shape;41;p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9"/>
        <p:cNvGrpSpPr/>
        <p:nvPr/>
      </p:nvGrpSpPr>
      <p:grpSpPr>
        <a:xfrm>
          <a:off x="0" y="0"/>
          <a:ext cx="0" cy="0"/>
          <a:chOff x="0" y="0"/>
          <a:chExt cx="0" cy="0"/>
        </a:xfrm>
      </p:grpSpPr>
      <p:sp>
        <p:nvSpPr>
          <p:cNvPr id="50" name="Google Shape;5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54"/>
        <p:cNvGrpSpPr/>
        <p:nvPr/>
      </p:nvGrpSpPr>
      <p:grpSpPr>
        <a:xfrm>
          <a:off x="0" y="0"/>
          <a:ext cx="0" cy="0"/>
          <a:chOff x="0" y="0"/>
          <a:chExt cx="0" cy="0"/>
        </a:xfrm>
      </p:grpSpPr>
      <p:sp>
        <p:nvSpPr>
          <p:cNvPr id="55" name="Google Shape;5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8"/>
        <p:cNvGrpSpPr/>
        <p:nvPr/>
      </p:nvGrpSpPr>
      <p:grpSpPr>
        <a:xfrm>
          <a:off x="0" y="0"/>
          <a:ext cx="0" cy="0"/>
          <a:chOff x="0" y="0"/>
          <a:chExt cx="0" cy="0"/>
        </a:xfrm>
      </p:grpSpPr>
      <p:sp>
        <p:nvSpPr>
          <p:cNvPr id="59" name="Google Shape;59;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5"/>
        <p:cNvGrpSpPr/>
        <p:nvPr/>
      </p:nvGrpSpPr>
      <p:grpSpPr>
        <a:xfrm>
          <a:off x="0" y="0"/>
          <a:ext cx="0" cy="0"/>
          <a:chOff x="0" y="0"/>
          <a:chExt cx="0" cy="0"/>
        </a:xfrm>
      </p:grpSpPr>
      <p:sp>
        <p:nvSpPr>
          <p:cNvPr id="66" name="Google Shape;66;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7"/>
          <p:cNvSpPr>
            <a:spLocks noGrp="1"/>
          </p:cNvSpPr>
          <p:nvPr>
            <p:ph type="pic" idx="2"/>
          </p:nvPr>
        </p:nvSpPr>
        <p:spPr>
          <a:xfrm>
            <a:off x="5183188" y="987425"/>
            <a:ext cx="6172200" cy="4873625"/>
          </a:xfrm>
          <a:prstGeom prst="rect">
            <a:avLst/>
          </a:prstGeom>
          <a:noFill/>
          <a:ln>
            <a:noFill/>
          </a:ln>
        </p:spPr>
        <p:txBody>
          <a:bodyPr/>
          <a:lstStyle/>
          <a:p>
            <a:endParaRPr lang="fr-CA"/>
          </a:p>
        </p:txBody>
      </p:sp>
      <p:sp>
        <p:nvSpPr>
          <p:cNvPr id="68" name="Google Shape;68;p2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www.youtube.com/watch?v=un-4Q5OnV6Y" TargetMode="Externa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s://www.youtube.com/watch?v=1soTvOXf9WU"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recit.clr.csdc.qc.ca/applications/livrenumerique" TargetMode="Externa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696529" y="3136851"/>
            <a:ext cx="9144000" cy="23876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rgbClr val="00B0F0"/>
              </a:buClr>
              <a:buSzPts val="5300"/>
              <a:buFont typeface="Noto Sans Bamum"/>
              <a:buNone/>
            </a:pPr>
            <a:r>
              <a:rPr lang="fr-FR" sz="5300" b="1" dirty="0">
                <a:solidFill>
                  <a:srgbClr val="00B0F0"/>
                </a:solidFill>
                <a:latin typeface="Noto Sans Bamum"/>
                <a:ea typeface="Noto Sans Bamum"/>
                <a:cs typeface="Noto Sans Bamum"/>
                <a:sym typeface="Noto Sans Bamum"/>
              </a:rPr>
              <a:t>L’ADN colonial du racisme</a:t>
            </a:r>
            <a:br>
              <a:rPr lang="fr-FR" sz="5300" dirty="0">
                <a:solidFill>
                  <a:srgbClr val="00B0F0"/>
                </a:solidFill>
                <a:latin typeface="Noto Sans Bamum"/>
                <a:ea typeface="Noto Sans Bamum"/>
                <a:cs typeface="Noto Sans Bamum"/>
                <a:sym typeface="Noto Sans Bamum"/>
              </a:rPr>
            </a:br>
            <a:br>
              <a:rPr lang="fr-FR" sz="5300" dirty="0">
                <a:solidFill>
                  <a:srgbClr val="00B0F0"/>
                </a:solidFill>
                <a:latin typeface="Noto Sans Bamum"/>
                <a:ea typeface="Noto Sans Bamum"/>
                <a:cs typeface="Noto Sans Bamum"/>
                <a:sym typeface="Noto Sans Bamum"/>
              </a:rPr>
            </a:br>
            <a:r>
              <a:rPr lang="fr-FR" sz="4000" dirty="0">
                <a:solidFill>
                  <a:srgbClr val="92D050"/>
                </a:solidFill>
                <a:latin typeface="Noto Sans Bamum"/>
                <a:ea typeface="Noto Sans Bamum"/>
                <a:cs typeface="Noto Sans Bamum"/>
                <a:sym typeface="Noto Sans Bamum"/>
              </a:rPr>
              <a:t>SAE pour le 5</a:t>
            </a:r>
            <a:r>
              <a:rPr lang="fr-FR" sz="4000" baseline="30000" dirty="0">
                <a:solidFill>
                  <a:srgbClr val="92D050"/>
                </a:solidFill>
                <a:latin typeface="Noto Sans Bamum"/>
                <a:ea typeface="Noto Sans Bamum"/>
                <a:cs typeface="Noto Sans Bamum"/>
                <a:sym typeface="Noto Sans Bamum"/>
              </a:rPr>
              <a:t>e</a:t>
            </a:r>
            <a:r>
              <a:rPr lang="fr-FR" sz="4000" dirty="0">
                <a:solidFill>
                  <a:srgbClr val="92D050"/>
                </a:solidFill>
                <a:latin typeface="Noto Sans Bamum"/>
                <a:ea typeface="Noto Sans Bamum"/>
                <a:cs typeface="Noto Sans Bamum"/>
                <a:sym typeface="Noto Sans Bamum"/>
              </a:rPr>
              <a:t> secondaire</a:t>
            </a:r>
            <a:br>
              <a:rPr lang="fr-FR" sz="4000" dirty="0">
                <a:solidFill>
                  <a:srgbClr val="92D050"/>
                </a:solidFill>
                <a:latin typeface="Noto Sans Bamum"/>
                <a:ea typeface="Noto Sans Bamum"/>
                <a:cs typeface="Noto Sans Bamum"/>
                <a:sym typeface="Noto Sans Bamum"/>
              </a:rPr>
            </a:br>
            <a:r>
              <a:rPr lang="fr-FR" sz="4000" dirty="0">
                <a:solidFill>
                  <a:srgbClr val="92D050"/>
                </a:solidFill>
                <a:latin typeface="Noto Sans Bamum"/>
                <a:ea typeface="Noto Sans Bamum"/>
                <a:cs typeface="Noto Sans Bamum"/>
                <a:sym typeface="Noto Sans Bamum"/>
              </a:rPr>
              <a:t>Culture et citoyenneté québécoise</a:t>
            </a:r>
            <a:br>
              <a:rPr lang="fr-FR" dirty="0">
                <a:solidFill>
                  <a:srgbClr val="00B0F0"/>
                </a:solidFill>
                <a:latin typeface="Noto Sans Bamum"/>
                <a:ea typeface="Noto Sans Bamum"/>
                <a:cs typeface="Noto Sans Bamum"/>
                <a:sym typeface="Noto Sans Bamum"/>
              </a:rPr>
            </a:br>
            <a:endParaRPr dirty="0">
              <a:solidFill>
                <a:srgbClr val="00B0F0"/>
              </a:solidFill>
              <a:latin typeface="Noto Sans Bamum"/>
              <a:ea typeface="Noto Sans Bamum"/>
              <a:cs typeface="Noto Sans Bamum"/>
              <a:sym typeface="Noto Sans Bamum"/>
            </a:endParaRPr>
          </a:p>
        </p:txBody>
      </p:sp>
      <p:pic>
        <p:nvPicPr>
          <p:cNvPr id="2" name="Google Shape;98;p2">
            <a:extLst>
              <a:ext uri="{FF2B5EF4-FFF2-40B4-BE49-F238E27FC236}">
                <a16:creationId xmlns:a16="http://schemas.microsoft.com/office/drawing/2014/main" id="{DFA89192-9310-59EE-DED3-82F8BCA0731A}"/>
              </a:ext>
            </a:extLst>
          </p:cNvPr>
          <p:cNvPicPr preferRelativeResize="0"/>
          <p:nvPr/>
        </p:nvPicPr>
        <p:blipFill rotWithShape="1">
          <a:blip r:embed="rId3">
            <a:alphaModFix/>
          </a:blip>
          <a:srcRect/>
          <a:stretch/>
        </p:blipFill>
        <p:spPr>
          <a:xfrm>
            <a:off x="10992102" y="5705175"/>
            <a:ext cx="961200" cy="961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FB473A3-AC20-7681-599A-BAD1D5A9D5AA}"/>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1CB6B9A0-C33C-8C51-1FD1-661A960C14E2}"/>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114300" indent="0">
              <a:buNone/>
            </a:pPr>
            <a:r>
              <a:rPr lang="fr-CA" sz="3200" dirty="0"/>
              <a:t>3) </a:t>
            </a:r>
            <a:r>
              <a:rPr lang="fr-CA" sz="3200" b="1" dirty="0"/>
              <a:t> </a:t>
            </a:r>
            <a:r>
              <a:rPr lang="fr-CA" sz="3200" dirty="0"/>
              <a:t> </a:t>
            </a:r>
            <a:r>
              <a:rPr lang="fr-CA" sz="3200" i="1" dirty="0"/>
              <a:t>Puisque les races n’existent pas biologiquement, le racisme n’existe pas.</a:t>
            </a:r>
          </a:p>
          <a:p>
            <a:pPr marL="114300" indent="0">
              <a:buNone/>
            </a:pPr>
            <a:r>
              <a:rPr lang="fr-CA" sz="3200" dirty="0"/>
              <a:t> </a:t>
            </a:r>
          </a:p>
          <a:p>
            <a:pPr marL="0" lvl="0" indent="0" algn="l" rtl="0">
              <a:lnSpc>
                <a:spcPct val="90000"/>
              </a:lnSpc>
              <a:spcBef>
                <a:spcPts val="0"/>
              </a:spcBef>
              <a:spcAft>
                <a:spcPts val="0"/>
              </a:spcAft>
              <a:buClr>
                <a:schemeClr val="dk1"/>
              </a:buClr>
              <a:buSzPts val="2800"/>
              <a:buNone/>
            </a:pPr>
            <a:endParaRPr sz="3200" dirty="0"/>
          </a:p>
        </p:txBody>
      </p:sp>
      <p:pic>
        <p:nvPicPr>
          <p:cNvPr id="98" name="Google Shape;98;p2">
            <a:extLst>
              <a:ext uri="{FF2B5EF4-FFF2-40B4-BE49-F238E27FC236}">
                <a16:creationId xmlns:a16="http://schemas.microsoft.com/office/drawing/2014/main" id="{E20BC593-AFA4-6B1F-E646-073BEA084A90}"/>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3380729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F988032-AD54-E1D1-815A-107333DB46D9}"/>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F2513F1E-5907-5BAD-82DA-F7F451FA2B26}"/>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114300" indent="0">
              <a:buNone/>
            </a:pPr>
            <a:r>
              <a:rPr lang="fr-CA" b="1" dirty="0"/>
              <a:t>Faux</a:t>
            </a:r>
            <a:r>
              <a:rPr lang="fr-CA" dirty="0"/>
              <a:t> ❌</a:t>
            </a:r>
            <a:br>
              <a:rPr lang="fr-CA" dirty="0"/>
            </a:br>
            <a:br>
              <a:rPr lang="fr-CA" dirty="0"/>
            </a:br>
            <a:r>
              <a:rPr lang="fr-CA" dirty="0"/>
              <a:t>Même si la race est inventée, le racisme est réel, parce qu’il a produit, et continue de produire, de vraies inégalités et de vraies violences. </a:t>
            </a:r>
          </a:p>
          <a:p>
            <a:pPr marL="114300" indent="0">
              <a:buNone/>
            </a:pPr>
            <a:br>
              <a:rPr lang="fr-CA" dirty="0"/>
            </a:br>
            <a:endParaRPr dirty="0"/>
          </a:p>
        </p:txBody>
      </p:sp>
      <p:pic>
        <p:nvPicPr>
          <p:cNvPr id="98" name="Google Shape;98;p2">
            <a:extLst>
              <a:ext uri="{FF2B5EF4-FFF2-40B4-BE49-F238E27FC236}">
                <a16:creationId xmlns:a16="http://schemas.microsoft.com/office/drawing/2014/main" id="{BFC98021-EAEB-3210-0996-6DFC2B4F4B58}"/>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3645884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5ED67C74-42B4-4884-860B-9C77DB4D158A}"/>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62890417-6F50-49C8-6F0F-0B69EBB79554}"/>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571500" lvl="1" indent="0">
              <a:buNone/>
            </a:pPr>
            <a:r>
              <a:rPr lang="fr-CA" sz="3200" dirty="0"/>
              <a:t>4) </a:t>
            </a:r>
            <a:r>
              <a:rPr lang="fr-CA" sz="3200" b="1" dirty="0"/>
              <a:t> </a:t>
            </a:r>
            <a:r>
              <a:rPr lang="fr-CA" sz="3200" dirty="0"/>
              <a:t> </a:t>
            </a:r>
            <a:r>
              <a:rPr lang="fr-CA" sz="3200" i="1" dirty="0"/>
              <a:t>Le racisme est intimement lié au colonialisme et au capitalisme.</a:t>
            </a:r>
            <a:endParaRPr lang="fr-CA" sz="3200" dirty="0"/>
          </a:p>
          <a:p>
            <a:pPr marL="0" lvl="0" indent="0" algn="l" rtl="0">
              <a:lnSpc>
                <a:spcPct val="90000"/>
              </a:lnSpc>
              <a:spcBef>
                <a:spcPts val="0"/>
              </a:spcBef>
              <a:spcAft>
                <a:spcPts val="0"/>
              </a:spcAft>
              <a:buClr>
                <a:schemeClr val="dk1"/>
              </a:buClr>
              <a:buSzPts val="2800"/>
              <a:buNone/>
            </a:pPr>
            <a:endParaRPr sz="3200" dirty="0"/>
          </a:p>
        </p:txBody>
      </p:sp>
      <p:pic>
        <p:nvPicPr>
          <p:cNvPr id="98" name="Google Shape;98;p2">
            <a:extLst>
              <a:ext uri="{FF2B5EF4-FFF2-40B4-BE49-F238E27FC236}">
                <a16:creationId xmlns:a16="http://schemas.microsoft.com/office/drawing/2014/main" id="{52CC6797-5489-F904-B662-276C49349069}"/>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875220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a:extLst>
            <a:ext uri="{FF2B5EF4-FFF2-40B4-BE49-F238E27FC236}">
              <a16:creationId xmlns:a16="http://schemas.microsoft.com/office/drawing/2014/main" id="{C4C7810E-87D8-9ACB-631C-4A85A6C0D843}"/>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7A7804F0-EC89-9B18-10B4-32DEF543CC32}"/>
              </a:ext>
            </a:extLst>
          </p:cNvPr>
          <p:cNvSpPr txBox="1">
            <a:spLocks noGrp="1"/>
          </p:cNvSpPr>
          <p:nvPr>
            <p:ph type="body" idx="1"/>
          </p:nvPr>
        </p:nvSpPr>
        <p:spPr>
          <a:xfrm>
            <a:off x="470065" y="486712"/>
            <a:ext cx="7890164" cy="5344587"/>
          </a:xfrm>
          <a:prstGeom prst="rect">
            <a:avLst/>
          </a:prstGeom>
          <a:noFill/>
          <a:ln>
            <a:noFill/>
          </a:ln>
        </p:spPr>
        <p:txBody>
          <a:bodyPr spcFirstLastPara="1" wrap="square" lIns="91425" tIns="45700" rIns="91425" bIns="45700" anchor="t" anchorCtr="0">
            <a:normAutofit fontScale="92500" lnSpcReduction="10000"/>
          </a:bodyPr>
          <a:lstStyle/>
          <a:p>
            <a:pPr marL="114300" indent="0">
              <a:buNone/>
            </a:pPr>
            <a:r>
              <a:rPr lang="fr-CA" dirty="0"/>
              <a:t>✅ </a:t>
            </a:r>
            <a:r>
              <a:rPr lang="fr-CA" b="1" dirty="0"/>
              <a:t> Vrai</a:t>
            </a:r>
          </a:p>
          <a:p>
            <a:pPr marL="114300" indent="0">
              <a:buNone/>
            </a:pPr>
            <a:endParaRPr lang="fr-CA" b="1" dirty="0"/>
          </a:p>
          <a:p>
            <a:r>
              <a:rPr lang="fr-CA" dirty="0"/>
              <a:t>Le racisme se développe fortement avec la colonisation, c’est-à-dire au moment où des pays européens cherchent à s’enrichir en exploitant des territoires et des populations. </a:t>
            </a:r>
          </a:p>
          <a:p>
            <a:pPr marL="114300" indent="0">
              <a:buNone/>
            </a:pPr>
            <a:endParaRPr lang="fr-CA" dirty="0"/>
          </a:p>
          <a:p>
            <a:r>
              <a:rPr lang="fr-CA" dirty="0"/>
              <a:t>Ce système est lié aux débuts du capitalisme colonial : un système économique basé sur la recherche du profit, qui repose sur l’exploitation du travail et des ressources, et qui avantage les groupes déjà en position de pouvoir. Le racisme sert alors à justifier cette exploitation et cette violence.</a:t>
            </a:r>
          </a:p>
        </p:txBody>
      </p:sp>
      <p:pic>
        <p:nvPicPr>
          <p:cNvPr id="98" name="Google Shape;98;p2">
            <a:extLst>
              <a:ext uri="{FF2B5EF4-FFF2-40B4-BE49-F238E27FC236}">
                <a16:creationId xmlns:a16="http://schemas.microsoft.com/office/drawing/2014/main" id="{E3BCE935-EC36-7A5E-FB4A-9E1ECED60277}"/>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pic>
        <p:nvPicPr>
          <p:cNvPr id="3" name="Image 2">
            <a:extLst>
              <a:ext uri="{FF2B5EF4-FFF2-40B4-BE49-F238E27FC236}">
                <a16:creationId xmlns:a16="http://schemas.microsoft.com/office/drawing/2014/main" id="{AABE56EE-0874-888A-36C1-FB729FA00250}"/>
              </a:ext>
            </a:extLst>
          </p:cNvPr>
          <p:cNvPicPr>
            <a:picLocks noChangeAspect="1"/>
          </p:cNvPicPr>
          <p:nvPr/>
        </p:nvPicPr>
        <p:blipFill>
          <a:blip r:embed="rId4"/>
          <a:srcRect r="561" b="25495"/>
          <a:stretch>
            <a:fillRect/>
          </a:stretch>
        </p:blipFill>
        <p:spPr>
          <a:xfrm>
            <a:off x="8500724" y="926275"/>
            <a:ext cx="3345496" cy="3740728"/>
          </a:xfrm>
          <a:prstGeom prst="rect">
            <a:avLst/>
          </a:prstGeom>
        </p:spPr>
      </p:pic>
    </p:spTree>
    <p:extLst>
      <p:ext uri="{BB962C8B-B14F-4D97-AF65-F5344CB8AC3E}">
        <p14:creationId xmlns:p14="http://schemas.microsoft.com/office/powerpoint/2010/main" val="3189999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3284B9FE-5092-F764-B539-D4C9F5897027}"/>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8DC3709F-714D-B1BA-AD6A-329D7C5246EB}"/>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571500" lvl="1" indent="0">
              <a:buNone/>
            </a:pPr>
            <a:r>
              <a:rPr lang="fr-CA" sz="3200" dirty="0"/>
              <a:t>5) </a:t>
            </a:r>
            <a:r>
              <a:rPr lang="fr-CA" sz="3200" b="1" dirty="0"/>
              <a:t> </a:t>
            </a:r>
            <a:r>
              <a:rPr lang="fr-CA" sz="3200" dirty="0"/>
              <a:t> </a:t>
            </a:r>
            <a:r>
              <a:rPr lang="fr-CA" sz="3200" i="1" dirty="0"/>
              <a:t>Après la Seconde Guerre mondiale, les théories pseudo-scientifiques qui classaient les êtres humains en « races » supérieures ou inférieures sont rejetées et disparaissent complètement.</a:t>
            </a:r>
            <a:endParaRPr sz="3200" i="1" dirty="0"/>
          </a:p>
        </p:txBody>
      </p:sp>
      <p:pic>
        <p:nvPicPr>
          <p:cNvPr id="98" name="Google Shape;98;p2">
            <a:extLst>
              <a:ext uri="{FF2B5EF4-FFF2-40B4-BE49-F238E27FC236}">
                <a16:creationId xmlns:a16="http://schemas.microsoft.com/office/drawing/2014/main" id="{B8D25E2B-181D-33EE-F51B-95E44CA6DB99}"/>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2381585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261B731A-A962-80A9-B111-E4D019FF4329}"/>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BC2EACA0-1251-43BE-5701-EAF8F9380CA6}"/>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114300" indent="0">
              <a:buNone/>
            </a:pPr>
            <a:r>
              <a:rPr lang="fr-CA" dirty="0"/>
              <a:t>🟡 Partiellement vrai</a:t>
            </a:r>
            <a:br>
              <a:rPr lang="fr-CA" dirty="0"/>
            </a:br>
            <a:endParaRPr lang="fr-CA" dirty="0"/>
          </a:p>
          <a:p>
            <a:r>
              <a:rPr lang="fr-CA" dirty="0"/>
              <a:t>Après la Seconde Guerre mondiale, ces idées sont fortement condamnées et remises en question, car on voit les atrocités qu’elles ont causées; et la science montre qu’il n’existe qu’une seule humanité. </a:t>
            </a:r>
            <a:br>
              <a:rPr lang="fr-CA" dirty="0"/>
            </a:br>
            <a:endParaRPr lang="fr-CA" dirty="0"/>
          </a:p>
          <a:p>
            <a:r>
              <a:rPr lang="fr-CA" dirty="0"/>
              <a:t>Cependant, ces classements ne disparaissent pas totalement. En effet, le racisme se transforme et continue d’exister sous d’autres formes. </a:t>
            </a:r>
          </a:p>
        </p:txBody>
      </p:sp>
      <p:pic>
        <p:nvPicPr>
          <p:cNvPr id="98" name="Google Shape;98;p2">
            <a:extLst>
              <a:ext uri="{FF2B5EF4-FFF2-40B4-BE49-F238E27FC236}">
                <a16:creationId xmlns:a16="http://schemas.microsoft.com/office/drawing/2014/main" id="{744A74F8-E3E7-A244-70B1-E056FF24538F}"/>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1260084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C4DD30D-9A5D-79AC-9C13-CE12DB3414C1}"/>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E21DB222-ECAB-91DF-A07A-C7CA1AC6BB74}"/>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571500" lvl="1" indent="0">
              <a:buNone/>
            </a:pPr>
            <a:r>
              <a:rPr lang="fr-CA" sz="3200" dirty="0"/>
              <a:t>6) </a:t>
            </a:r>
            <a:r>
              <a:rPr lang="fr-CA" sz="3200" b="1" dirty="0"/>
              <a:t> </a:t>
            </a:r>
            <a:r>
              <a:rPr lang="fr-CA" sz="3200" dirty="0"/>
              <a:t> </a:t>
            </a:r>
            <a:r>
              <a:rPr lang="fr-CA" sz="3200" i="1" dirty="0"/>
              <a:t>Les personnes blanches peuvent être victime de racisme.</a:t>
            </a:r>
            <a:endParaRPr lang="fr-CA" sz="3200" dirty="0"/>
          </a:p>
          <a:p>
            <a:pPr marL="571500" lvl="1" indent="0">
              <a:buNone/>
            </a:pPr>
            <a:endParaRPr i="1" dirty="0"/>
          </a:p>
        </p:txBody>
      </p:sp>
      <p:pic>
        <p:nvPicPr>
          <p:cNvPr id="98" name="Google Shape;98;p2">
            <a:extLst>
              <a:ext uri="{FF2B5EF4-FFF2-40B4-BE49-F238E27FC236}">
                <a16:creationId xmlns:a16="http://schemas.microsoft.com/office/drawing/2014/main" id="{A42B158E-D944-C116-7D4C-E4D96525E735}"/>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655824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701746D-6CAE-A989-2F33-D9D4EF29AD40}"/>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EA2855DA-3913-90F6-91AE-0634D6A5728A}"/>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114300" indent="0">
              <a:buNone/>
            </a:pPr>
            <a:r>
              <a:rPr lang="fr-CA" b="1" dirty="0"/>
              <a:t>Faux</a:t>
            </a:r>
            <a:r>
              <a:rPr lang="fr-CA" dirty="0"/>
              <a:t> ❌</a:t>
            </a:r>
          </a:p>
          <a:p>
            <a:pPr marL="114300" indent="0">
              <a:buNone/>
            </a:pPr>
            <a:endParaRPr lang="fr-CA" dirty="0"/>
          </a:p>
          <a:p>
            <a:r>
              <a:rPr lang="fr-CA" dirty="0"/>
              <a:t>Une insulte peut viser n’importe qui. Les discriminations sont variées.</a:t>
            </a:r>
            <a:br>
              <a:rPr lang="fr-CA" dirty="0"/>
            </a:br>
            <a:endParaRPr lang="fr-CA" dirty="0"/>
          </a:p>
          <a:p>
            <a:r>
              <a:rPr lang="fr-CA" dirty="0"/>
              <a:t>Le racisme, c’est quand, en plus des insultes, s’ajoutent une histoire et un système qui désavantagent globalement les mêmes groupes.</a:t>
            </a:r>
            <a:endParaRPr dirty="0"/>
          </a:p>
        </p:txBody>
      </p:sp>
      <p:pic>
        <p:nvPicPr>
          <p:cNvPr id="98" name="Google Shape;98;p2">
            <a:extLst>
              <a:ext uri="{FF2B5EF4-FFF2-40B4-BE49-F238E27FC236}">
                <a16:creationId xmlns:a16="http://schemas.microsoft.com/office/drawing/2014/main" id="{5C4C175A-04FA-55B0-601A-C6BC3317521B}"/>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2106760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FCE87E4-AD8C-4098-C654-5D7EF6ED5F9A}"/>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CF74C93D-3F1F-8277-62EE-EF757A4C6066}"/>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114300" indent="0">
              <a:buNone/>
            </a:pPr>
            <a:r>
              <a:rPr lang="fr-CA" sz="3200" dirty="0"/>
              <a:t>« En descendant de l'avion à Lagos (Nigeria), j'ai eu l'impression d'avoir cessé d'être noire. »</a:t>
            </a:r>
          </a:p>
          <a:p>
            <a:pPr marL="114300" indent="0">
              <a:buNone/>
            </a:pPr>
            <a:br>
              <a:rPr lang="fr-CA" sz="3200" dirty="0"/>
            </a:br>
            <a:r>
              <a:rPr lang="fr-CA" sz="3200" dirty="0"/>
              <a:t>— </a:t>
            </a:r>
            <a:r>
              <a:rPr lang="fr-CA" dirty="0"/>
              <a:t>Chimamanda Ngozi Adichie, </a:t>
            </a:r>
            <a:r>
              <a:rPr lang="fr-CA" i="1" dirty="0" err="1"/>
              <a:t>Americanah</a:t>
            </a:r>
            <a:endParaRPr lang="fr-CA" dirty="0"/>
          </a:p>
          <a:p>
            <a:pPr marL="114300" indent="0">
              <a:buNone/>
            </a:pPr>
            <a:endParaRPr lang="fr-CA" sz="3200" dirty="0"/>
          </a:p>
          <a:p>
            <a:pPr marL="114300" indent="0">
              <a:buNone/>
            </a:pPr>
            <a:br>
              <a:rPr lang="fr-CA" sz="3200" dirty="0"/>
            </a:br>
            <a:br>
              <a:rPr lang="fr-CA" sz="3200" i="1" dirty="0"/>
            </a:br>
            <a:r>
              <a:rPr lang="fr-CA" sz="3200" i="1" dirty="0"/>
              <a:t> </a:t>
            </a:r>
            <a:endParaRPr lang="fr-CA" sz="3200" dirty="0"/>
          </a:p>
          <a:p>
            <a:pPr marL="0" lvl="0" indent="0" algn="l" rtl="0">
              <a:lnSpc>
                <a:spcPct val="90000"/>
              </a:lnSpc>
              <a:spcBef>
                <a:spcPts val="0"/>
              </a:spcBef>
              <a:spcAft>
                <a:spcPts val="0"/>
              </a:spcAft>
              <a:buClr>
                <a:schemeClr val="dk1"/>
              </a:buClr>
              <a:buSzPts val="2800"/>
              <a:buNone/>
            </a:pPr>
            <a:endParaRPr lang="fr-CA" sz="3200" dirty="0"/>
          </a:p>
          <a:p>
            <a:pPr marL="0" lvl="0" indent="0" algn="l" rtl="0">
              <a:lnSpc>
                <a:spcPct val="90000"/>
              </a:lnSpc>
              <a:spcBef>
                <a:spcPts val="0"/>
              </a:spcBef>
              <a:spcAft>
                <a:spcPts val="0"/>
              </a:spcAft>
              <a:buClr>
                <a:schemeClr val="dk1"/>
              </a:buClr>
              <a:buSzPts val="2800"/>
              <a:buNone/>
            </a:pPr>
            <a:endParaRPr lang="fr-CA" sz="3200" dirty="0"/>
          </a:p>
          <a:p>
            <a:pPr marL="0" lvl="0" indent="0" algn="l" rtl="0">
              <a:lnSpc>
                <a:spcPct val="90000"/>
              </a:lnSpc>
              <a:spcBef>
                <a:spcPts val="0"/>
              </a:spcBef>
              <a:spcAft>
                <a:spcPts val="0"/>
              </a:spcAft>
              <a:buClr>
                <a:schemeClr val="dk1"/>
              </a:buClr>
              <a:buSzPts val="2800"/>
              <a:buNone/>
            </a:pPr>
            <a:endParaRPr sz="3200" dirty="0"/>
          </a:p>
        </p:txBody>
      </p:sp>
      <p:pic>
        <p:nvPicPr>
          <p:cNvPr id="98" name="Google Shape;98;p2">
            <a:extLst>
              <a:ext uri="{FF2B5EF4-FFF2-40B4-BE49-F238E27FC236}">
                <a16:creationId xmlns:a16="http://schemas.microsoft.com/office/drawing/2014/main" id="{FB43C723-A234-40AD-D6B1-64010AF3FCFB}"/>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2864476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C8E360F-D38D-A825-67DC-D558C0E147C2}"/>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B0600CBE-65E8-4FBD-F92B-6D319F2840A9}"/>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114300" indent="0">
              <a:buNone/>
            </a:pPr>
            <a:r>
              <a:rPr lang="fr-CA" sz="3200" dirty="0"/>
              <a:t>« Tant que les lions n’auront pas leurs propres historiens, les histoires de chasse continueront à glorifier le chasseur. »</a:t>
            </a:r>
          </a:p>
          <a:p>
            <a:pPr marL="114300" indent="0">
              <a:buNone/>
            </a:pPr>
            <a:br>
              <a:rPr lang="fr-CA" sz="3200" dirty="0"/>
            </a:br>
            <a:r>
              <a:rPr lang="fr-CA" dirty="0"/>
              <a:t>— </a:t>
            </a:r>
            <a:r>
              <a:rPr lang="fr-CA" i="1" dirty="0"/>
              <a:t>Proverbe Africain </a:t>
            </a:r>
            <a:br>
              <a:rPr lang="fr-CA" sz="3200" i="1" dirty="0"/>
            </a:br>
            <a:r>
              <a:rPr lang="fr-CA" sz="3200" i="1" dirty="0"/>
              <a:t> </a:t>
            </a:r>
            <a:endParaRPr lang="fr-CA" sz="3200" dirty="0"/>
          </a:p>
          <a:p>
            <a:pPr marL="0" lvl="0" indent="0" algn="l" rtl="0">
              <a:lnSpc>
                <a:spcPct val="90000"/>
              </a:lnSpc>
              <a:spcBef>
                <a:spcPts val="0"/>
              </a:spcBef>
              <a:spcAft>
                <a:spcPts val="0"/>
              </a:spcAft>
              <a:buClr>
                <a:schemeClr val="dk1"/>
              </a:buClr>
              <a:buSzPts val="2800"/>
              <a:buNone/>
            </a:pPr>
            <a:endParaRPr lang="fr-CA" sz="3200" dirty="0"/>
          </a:p>
          <a:p>
            <a:pPr marL="0" lvl="0" indent="0" algn="l" rtl="0">
              <a:lnSpc>
                <a:spcPct val="90000"/>
              </a:lnSpc>
              <a:spcBef>
                <a:spcPts val="0"/>
              </a:spcBef>
              <a:spcAft>
                <a:spcPts val="0"/>
              </a:spcAft>
              <a:buClr>
                <a:schemeClr val="dk1"/>
              </a:buClr>
              <a:buSzPts val="2800"/>
              <a:buNone/>
            </a:pPr>
            <a:endParaRPr lang="fr-CA" sz="3200" dirty="0"/>
          </a:p>
          <a:p>
            <a:pPr marL="0" lvl="0" indent="0" algn="l" rtl="0">
              <a:lnSpc>
                <a:spcPct val="90000"/>
              </a:lnSpc>
              <a:spcBef>
                <a:spcPts val="0"/>
              </a:spcBef>
              <a:spcAft>
                <a:spcPts val="0"/>
              </a:spcAft>
              <a:buClr>
                <a:schemeClr val="dk1"/>
              </a:buClr>
              <a:buSzPts val="2800"/>
              <a:buNone/>
            </a:pPr>
            <a:endParaRPr sz="3200" dirty="0"/>
          </a:p>
        </p:txBody>
      </p:sp>
      <p:pic>
        <p:nvPicPr>
          <p:cNvPr id="98" name="Google Shape;98;p2">
            <a:extLst>
              <a:ext uri="{FF2B5EF4-FFF2-40B4-BE49-F238E27FC236}">
                <a16:creationId xmlns:a16="http://schemas.microsoft.com/office/drawing/2014/main" id="{244B37EF-7047-8B4A-7B9D-A7D35C7F1E01}"/>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2097385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638629" y="2129291"/>
            <a:ext cx="1119414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Noto Sans Bamum"/>
              <a:buNone/>
            </a:pPr>
            <a:r>
              <a:rPr lang="fr-FR" b="1" dirty="0">
                <a:solidFill>
                  <a:srgbClr val="00B0F0"/>
                </a:solidFill>
                <a:latin typeface="Noto Sans Bamum"/>
                <a:ea typeface="Noto Sans Bamum"/>
                <a:sym typeface="Noto Sans Bamum"/>
              </a:rPr>
              <a:t>«  On ne naît pas raciste, on le devient »</a:t>
            </a:r>
            <a:endParaRPr dirty="0"/>
          </a:p>
        </p:txBody>
      </p:sp>
      <p:pic>
        <p:nvPicPr>
          <p:cNvPr id="2" name="Google Shape;98;p2">
            <a:extLst>
              <a:ext uri="{FF2B5EF4-FFF2-40B4-BE49-F238E27FC236}">
                <a16:creationId xmlns:a16="http://schemas.microsoft.com/office/drawing/2014/main" id="{9A0B67BA-E772-13B6-4D92-C432352C97F6}"/>
              </a:ext>
            </a:extLst>
          </p:cNvPr>
          <p:cNvPicPr preferRelativeResize="0"/>
          <p:nvPr/>
        </p:nvPicPr>
        <p:blipFill rotWithShape="1">
          <a:blip r:embed="rId3">
            <a:alphaModFix/>
          </a:blip>
          <a:srcRect/>
          <a:stretch/>
        </p:blipFill>
        <p:spPr>
          <a:xfrm>
            <a:off x="10871572" y="5642114"/>
            <a:ext cx="961200" cy="961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882F42F-C365-0B6B-4090-A538AA83C611}"/>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2A3E9ECE-F515-E9E6-B2C9-045D567D4A3B}"/>
              </a:ext>
            </a:extLst>
          </p:cNvPr>
          <p:cNvSpPr txBox="1">
            <a:spLocks noGrp="1"/>
          </p:cNvSpPr>
          <p:nvPr>
            <p:ph type="title"/>
          </p:nvPr>
        </p:nvSpPr>
        <p:spPr>
          <a:xfrm>
            <a:off x="1253836" y="-2498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Noto Sans Bamum"/>
              <a:buNone/>
            </a:pPr>
            <a:r>
              <a:rPr lang="fr-FR" b="1" dirty="0">
                <a:solidFill>
                  <a:srgbClr val="00B0F0"/>
                </a:solidFill>
                <a:latin typeface="Noto Sans Bamum"/>
                <a:ea typeface="Noto Sans Bamum"/>
                <a:cs typeface="Noto Sans Bamum"/>
                <a:sym typeface="Noto Sans Bamum"/>
              </a:rPr>
              <a:t>Le danger d’une histoire unique </a:t>
            </a:r>
            <a:endParaRPr dirty="0"/>
          </a:p>
        </p:txBody>
      </p:sp>
      <p:sp>
        <p:nvSpPr>
          <p:cNvPr id="97" name="Google Shape;97;p2">
            <a:extLst>
              <a:ext uri="{FF2B5EF4-FFF2-40B4-BE49-F238E27FC236}">
                <a16:creationId xmlns:a16="http://schemas.microsoft.com/office/drawing/2014/main" id="{D2D3F356-68BE-E367-3EDB-98783DDA16A1}"/>
              </a:ext>
            </a:extLst>
          </p:cNvPr>
          <p:cNvSpPr txBox="1">
            <a:spLocks noGrp="1"/>
          </p:cNvSpPr>
          <p:nvPr>
            <p:ph type="body" idx="1"/>
          </p:nvPr>
        </p:nvSpPr>
        <p:spPr>
          <a:xfrm>
            <a:off x="926276" y="1404630"/>
            <a:ext cx="9951522" cy="2161307"/>
          </a:xfrm>
          <a:prstGeom prst="rect">
            <a:avLst/>
          </a:prstGeom>
          <a:noFill/>
          <a:ln>
            <a:noFill/>
          </a:ln>
        </p:spPr>
        <p:txBody>
          <a:bodyPr spcFirstLastPara="1" wrap="square" lIns="91425" tIns="45700" rIns="91425" bIns="45700" anchor="t" anchorCtr="0">
            <a:noAutofit/>
          </a:bodyPr>
          <a:lstStyle/>
          <a:p>
            <a:pPr marL="0" lvl="0" indent="0" algn="ctr">
              <a:lnSpc>
                <a:spcPct val="100000"/>
              </a:lnSpc>
              <a:spcBef>
                <a:spcPts val="0"/>
              </a:spcBef>
              <a:buSzPts val="2800"/>
              <a:buNone/>
            </a:pPr>
            <a:br>
              <a:rPr lang="fr-FR" sz="2000" dirty="0"/>
            </a:br>
            <a:r>
              <a:rPr lang="fr-CA" sz="2000" dirty="0"/>
              <a:t>« Ma colocataire américaine était choquée par moi. Elle m'a demandé où j'avais appris à parler anglais si bien, et était confuse quand je lui ai dit que le Nigeria avait l'anglais comme langue officielle. Elle m'a demandé si elle pouvait écouter ce qu'elle appelait ma "musique tribale", et a été par conséquent très déçue quand j'ai sorti ma cassette de Mariah Carey. Elle supposait que je ne savais pas utiliser une cuisinière. Ce qui m'a frappée, c'est ceci : elle avait ressenti de la pitié pour moi avant même de m'avoir vue. Sa position par défaut envers moi, en tant qu'Africaine, était une sorte de pitié condescendante et bien intentionnée. »</a:t>
            </a:r>
            <a:br>
              <a:rPr lang="fr-FR" sz="2000" dirty="0"/>
            </a:br>
            <a:endParaRPr sz="2000" dirty="0"/>
          </a:p>
        </p:txBody>
      </p:sp>
      <p:pic>
        <p:nvPicPr>
          <p:cNvPr id="98" name="Google Shape;98;p2">
            <a:extLst>
              <a:ext uri="{FF2B5EF4-FFF2-40B4-BE49-F238E27FC236}">
                <a16:creationId xmlns:a16="http://schemas.microsoft.com/office/drawing/2014/main" id="{5A6EAEF2-61AA-8DD2-24F4-AC0A46AC568A}"/>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
        <p:nvSpPr>
          <p:cNvPr id="2" name="Google Shape;97;p2">
            <a:extLst>
              <a:ext uri="{FF2B5EF4-FFF2-40B4-BE49-F238E27FC236}">
                <a16:creationId xmlns:a16="http://schemas.microsoft.com/office/drawing/2014/main" id="{425CCF90-8ED4-E1B4-21F0-B9698C193781}"/>
              </a:ext>
            </a:extLst>
          </p:cNvPr>
          <p:cNvSpPr txBox="1">
            <a:spLocks/>
          </p:cNvSpPr>
          <p:nvPr/>
        </p:nvSpPr>
        <p:spPr>
          <a:xfrm>
            <a:off x="857746" y="4204873"/>
            <a:ext cx="10088582" cy="2496993"/>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SzPts val="2800"/>
              <a:buNone/>
            </a:pPr>
            <a:r>
              <a:rPr lang="fr-CA" sz="2000" dirty="0"/>
              <a:t>«  S’engager avec une personne ou un lieu exige d’écouter toutes les histoires. L’histoire unique vole la dignité. Elle empêche la reconnaissance de notre humanité commune. Les histoires comptent. Beaucoup d’histoires comptent. Les histoires peuvent briser la dignité, mais elles peuvent aussi la réparer. Je terminerai par ceci : lorsque nous rejetons l’histoire unique, lorsque nous comprenons qu’il n’existe jamais une seule histoire sur un lieu ou une personne, nous retrouvons une forme de paradis. »</a:t>
            </a:r>
          </a:p>
          <a:p>
            <a:pPr marL="0" indent="0" algn="ctr">
              <a:spcBef>
                <a:spcPts val="0"/>
              </a:spcBef>
              <a:buSzPts val="2800"/>
              <a:buNone/>
            </a:pPr>
            <a:endParaRPr lang="fr-CA" sz="2000" dirty="0"/>
          </a:p>
          <a:p>
            <a:pPr marL="0" indent="0" algn="r">
              <a:spcBef>
                <a:spcPts val="0"/>
              </a:spcBef>
              <a:buSzPts val="2800"/>
              <a:buNone/>
            </a:pPr>
            <a:r>
              <a:rPr lang="fr-CA" sz="1200" i="1" dirty="0"/>
              <a:t> Le danger de l’histoire unique </a:t>
            </a:r>
            <a:r>
              <a:rPr lang="fr-CA" sz="1200" dirty="0"/>
              <a:t>, extrait de la prise de parole de Chimamanda Ngozi Adichie </a:t>
            </a:r>
            <a:endParaRPr lang="fr-FR" sz="1200" dirty="0"/>
          </a:p>
        </p:txBody>
      </p:sp>
    </p:spTree>
    <p:extLst>
      <p:ext uri="{BB962C8B-B14F-4D97-AF65-F5344CB8AC3E}">
        <p14:creationId xmlns:p14="http://schemas.microsoft.com/office/powerpoint/2010/main" val="25624104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5">
          <a:extLst>
            <a:ext uri="{FF2B5EF4-FFF2-40B4-BE49-F238E27FC236}">
              <a16:creationId xmlns:a16="http://schemas.microsoft.com/office/drawing/2014/main" id="{4733ABF5-1D2B-1DE3-82F2-B42DACA48AFB}"/>
            </a:ext>
          </a:extLst>
        </p:cNvPr>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Google Shape;96;p2">
            <a:extLst>
              <a:ext uri="{FF2B5EF4-FFF2-40B4-BE49-F238E27FC236}">
                <a16:creationId xmlns:a16="http://schemas.microsoft.com/office/drawing/2014/main" id="{71EAA504-F032-773B-8935-B0C49AA6CA92}"/>
              </a:ext>
            </a:extLst>
          </p:cNvPr>
          <p:cNvSpPr txBox="1">
            <a:spLocks noGrp="1"/>
          </p:cNvSpPr>
          <p:nvPr>
            <p:ph type="title"/>
          </p:nvPr>
        </p:nvSpPr>
        <p:spPr>
          <a:xfrm>
            <a:off x="5297762" y="329184"/>
            <a:ext cx="6251110" cy="1783080"/>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rgbClr val="00B0F0"/>
              </a:buClr>
              <a:buSzPts val="4400"/>
            </a:pPr>
            <a:r>
              <a:rPr lang="en-US" sz="3800" b="1" kern="1200" dirty="0">
                <a:solidFill>
                  <a:schemeClr val="tx1"/>
                </a:solidFill>
                <a:latin typeface="+mj-lt"/>
                <a:ea typeface="+mj-ea"/>
                <a:cs typeface="+mj-cs"/>
                <a:sym typeface="Noto Sans Bamum"/>
              </a:rPr>
              <a:t>Faire un </a:t>
            </a:r>
            <a:r>
              <a:rPr lang="en-US" sz="3800" b="1" kern="1200" dirty="0" err="1">
                <a:solidFill>
                  <a:schemeClr val="tx1"/>
                </a:solidFill>
                <a:latin typeface="+mj-lt"/>
                <a:ea typeface="+mj-ea"/>
                <a:cs typeface="+mj-cs"/>
                <a:sym typeface="Noto Sans Bamum"/>
              </a:rPr>
              <a:t>Caligramme</a:t>
            </a:r>
            <a:r>
              <a:rPr lang="en-US" sz="3800" b="1" kern="1200" dirty="0">
                <a:solidFill>
                  <a:schemeClr val="tx1"/>
                </a:solidFill>
                <a:latin typeface="+mj-lt"/>
                <a:ea typeface="+mj-ea"/>
                <a:cs typeface="+mj-cs"/>
                <a:sym typeface="Noto Sans Bamum"/>
              </a:rPr>
              <a:t>, </a:t>
            </a:r>
            <a:r>
              <a:rPr lang="en-US" sz="3800" b="1" kern="1200" dirty="0" err="1">
                <a:solidFill>
                  <a:schemeClr val="tx1"/>
                </a:solidFill>
                <a:latin typeface="+mj-lt"/>
                <a:ea typeface="+mj-ea"/>
                <a:cs typeface="+mj-cs"/>
                <a:sym typeface="Noto Sans Bamum"/>
              </a:rPr>
              <a:t>comme</a:t>
            </a:r>
            <a:r>
              <a:rPr lang="en-US" sz="3800" b="1" kern="1200" dirty="0">
                <a:solidFill>
                  <a:schemeClr val="tx1"/>
                </a:solidFill>
                <a:latin typeface="+mj-lt"/>
                <a:ea typeface="+mj-ea"/>
                <a:cs typeface="+mj-cs"/>
                <a:sym typeface="Noto Sans Bamum"/>
              </a:rPr>
              <a:t> </a:t>
            </a:r>
            <a:r>
              <a:rPr lang="en-US" sz="3800" b="1" kern="1200" dirty="0" err="1">
                <a:solidFill>
                  <a:schemeClr val="tx1"/>
                </a:solidFill>
                <a:latin typeface="+mj-lt"/>
                <a:ea typeface="+mj-ea"/>
                <a:cs typeface="+mj-cs"/>
                <a:sym typeface="Noto Sans Bamum"/>
              </a:rPr>
              <a:t>celui</a:t>
            </a:r>
            <a:r>
              <a:rPr lang="en-US" sz="3800" b="1" kern="1200" dirty="0">
                <a:solidFill>
                  <a:schemeClr val="tx1"/>
                </a:solidFill>
                <a:latin typeface="+mj-lt"/>
                <a:ea typeface="+mj-ea"/>
                <a:cs typeface="+mj-cs"/>
                <a:sym typeface="Noto Sans Bamum"/>
              </a:rPr>
              <a:t> de Webster !</a:t>
            </a:r>
            <a:endParaRPr lang="en-US" sz="3800" kern="1200" dirty="0">
              <a:solidFill>
                <a:schemeClr val="tx1"/>
              </a:solidFill>
              <a:latin typeface="+mj-lt"/>
              <a:ea typeface="+mj-ea"/>
              <a:cs typeface="+mj-cs"/>
            </a:endParaRPr>
          </a:p>
        </p:txBody>
      </p:sp>
      <p:pic>
        <p:nvPicPr>
          <p:cNvPr id="1026" name="Picture 2">
            <a:extLst>
              <a:ext uri="{FF2B5EF4-FFF2-40B4-BE49-F238E27FC236}">
                <a16:creationId xmlns:a16="http://schemas.microsoft.com/office/drawing/2014/main" id="{B68B0CD0-C4E4-57C1-A44A-15697FDECF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4655"/>
          <a:stretch>
            <a:fillRect/>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033"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97;p2">
            <a:extLst>
              <a:ext uri="{FF2B5EF4-FFF2-40B4-BE49-F238E27FC236}">
                <a16:creationId xmlns:a16="http://schemas.microsoft.com/office/drawing/2014/main" id="{8DFDA98E-BEDA-7766-F2E5-81303A823B23}"/>
              </a:ext>
            </a:extLst>
          </p:cNvPr>
          <p:cNvSpPr txBox="1">
            <a:spLocks/>
          </p:cNvSpPr>
          <p:nvPr/>
        </p:nvSpPr>
        <p:spPr>
          <a:xfrm>
            <a:off x="5297762" y="2706624"/>
            <a:ext cx="6251110" cy="3483864"/>
          </a:xfrm>
          <a:prstGeom prst="rect">
            <a:avLst/>
          </a:prstGeom>
        </p:spPr>
        <p:txBody>
          <a:bodyPr spcFirstLastPara="1" vert="horz" lIns="91440" tIns="45720" rIns="91440" bIns="45720" rtlCol="0"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228600">
              <a:spcBef>
                <a:spcPts val="0"/>
              </a:spcBef>
              <a:spcAft>
                <a:spcPts val="600"/>
              </a:spcAft>
              <a:buSzPts val="2800"/>
              <a:buFont typeface="Arial" panose="020B0604020202020204" pitchFamily="34" charset="0"/>
              <a:buChar char="•"/>
            </a:pPr>
            <a:r>
              <a:rPr lang="fr-CA" sz="2400" kern="1200" noProof="0" dirty="0">
                <a:solidFill>
                  <a:schemeClr val="tx1"/>
                </a:solidFill>
                <a:latin typeface="Calibri" panose="020F0502020204030204" pitchFamily="34" charset="0"/>
                <a:ea typeface="+mn-ea"/>
                <a:cs typeface="Calibri" panose="020F0502020204030204" pitchFamily="34" charset="0"/>
              </a:rPr>
              <a:t>En réalisant un calligramme, vous pouvez représenter visuellement la personne choisie et y intégrer, comme sur l’exemple présenté, des mots, des phrases ou des extraits issus de leur recherche (citations, idées clés, thèmes récurrents), disposés de manière à évoquer symboliquement son parcours, son œuvre, ses expériences et ses idées.</a:t>
            </a:r>
          </a:p>
        </p:txBody>
      </p:sp>
      <p:pic>
        <p:nvPicPr>
          <p:cNvPr id="98" name="Google Shape;98;p2">
            <a:extLst>
              <a:ext uri="{FF2B5EF4-FFF2-40B4-BE49-F238E27FC236}">
                <a16:creationId xmlns:a16="http://schemas.microsoft.com/office/drawing/2014/main" id="{409AC912-50BA-9531-0672-87FCDE051C8D}"/>
              </a:ext>
            </a:extLst>
          </p:cNvPr>
          <p:cNvPicPr preferRelativeResize="0"/>
          <p:nvPr/>
        </p:nvPicPr>
        <p:blipFill rotWithShape="1">
          <a:blip r:embed="rId4">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1166334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5">
          <a:extLst>
            <a:ext uri="{FF2B5EF4-FFF2-40B4-BE49-F238E27FC236}">
              <a16:creationId xmlns:a16="http://schemas.microsoft.com/office/drawing/2014/main" id="{95C0D351-A90D-E4EB-7307-1F33047D8695}"/>
            </a:ext>
          </a:extLst>
        </p:cNvPr>
        <p:cNvGrpSpPr/>
        <p:nvPr/>
      </p:nvGrpSpPr>
      <p:grpSpPr>
        <a:xfrm>
          <a:off x="0" y="0"/>
          <a:ext cx="0" cy="0"/>
          <a:chOff x="0" y="0"/>
          <a:chExt cx="0" cy="0"/>
        </a:xfrm>
      </p:grpSpPr>
      <p:sp useBgFill="1">
        <p:nvSpPr>
          <p:cNvPr id="3088" name="Rectangle 308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Google Shape;96;p2">
            <a:extLst>
              <a:ext uri="{FF2B5EF4-FFF2-40B4-BE49-F238E27FC236}">
                <a16:creationId xmlns:a16="http://schemas.microsoft.com/office/drawing/2014/main" id="{CFB47DB7-379D-C51D-3248-DFBCF40193F3}"/>
              </a:ext>
            </a:extLst>
          </p:cNvPr>
          <p:cNvSpPr txBox="1">
            <a:spLocks noGrp="1"/>
          </p:cNvSpPr>
          <p:nvPr>
            <p:ph type="title"/>
          </p:nvPr>
        </p:nvSpPr>
        <p:spPr>
          <a:xfrm>
            <a:off x="640080" y="529531"/>
            <a:ext cx="4368602" cy="1956841"/>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rgbClr val="00B0F0"/>
              </a:buClr>
              <a:buSzPts val="4400"/>
            </a:pPr>
            <a:r>
              <a:rPr lang="en-US" sz="3400" b="1" kern="1200" dirty="0">
                <a:solidFill>
                  <a:schemeClr val="tx1"/>
                </a:solidFill>
                <a:latin typeface="+mj-lt"/>
                <a:ea typeface="+mj-ea"/>
                <a:cs typeface="+mj-cs"/>
                <a:sym typeface="Noto Sans Bamum"/>
              </a:rPr>
              <a:t>Faire un zine !</a:t>
            </a:r>
            <a:endParaRPr lang="en-US" sz="3400" kern="1200" dirty="0">
              <a:solidFill>
                <a:schemeClr val="tx1"/>
              </a:solidFill>
              <a:latin typeface="+mj-lt"/>
              <a:ea typeface="+mj-ea"/>
              <a:cs typeface="+mj-cs"/>
            </a:endParaRPr>
          </a:p>
        </p:txBody>
      </p:sp>
      <p:sp>
        <p:nvSpPr>
          <p:cNvPr id="309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97;p2">
            <a:extLst>
              <a:ext uri="{FF2B5EF4-FFF2-40B4-BE49-F238E27FC236}">
                <a16:creationId xmlns:a16="http://schemas.microsoft.com/office/drawing/2014/main" id="{59F69545-135E-52E9-3296-4D278D2C1C61}"/>
              </a:ext>
            </a:extLst>
          </p:cNvPr>
          <p:cNvSpPr txBox="1">
            <a:spLocks/>
          </p:cNvSpPr>
          <p:nvPr/>
        </p:nvSpPr>
        <p:spPr>
          <a:xfrm>
            <a:off x="470423" y="2748235"/>
            <a:ext cx="4654449" cy="3320668"/>
          </a:xfrm>
          <a:prstGeom prst="rect">
            <a:avLst/>
          </a:prstGeom>
        </p:spPr>
        <p:txBody>
          <a:bodyPr spcFirstLastPara="1" vert="horz" lIns="91440" tIns="45720" rIns="91440" bIns="45720" rtlCol="0"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CA" sz="1800" dirty="0"/>
              <a:t>Le </a:t>
            </a:r>
            <a:r>
              <a:rPr lang="fr-CA" sz="1800" dirty="0" err="1"/>
              <a:t>zine</a:t>
            </a:r>
            <a:r>
              <a:rPr lang="fr-CA" sz="1800" dirty="0"/>
              <a:t> permet de créer une publication courte et personnelle, combinant textes, images, collages ou illustrations. Dans le cadre de ce projet, il est possible d’y intégrer des éléments issus de votre recherche (informations biographiques, citations, extraits d’œuvres, idées clés, thèmes récurrents. </a:t>
            </a:r>
          </a:p>
          <a:p>
            <a:r>
              <a:rPr lang="fr-CA" sz="1800" dirty="0"/>
              <a:t>Ce format favorise l’exploration de différentes facettes d’un parcours ou d’une expérience, sans les réduire à un récit unique. </a:t>
            </a:r>
          </a:p>
        </p:txBody>
      </p:sp>
      <p:pic>
        <p:nvPicPr>
          <p:cNvPr id="3074" name="Picture 2" descr="TUTORIAL ✂️ Faire un zine avec une feuille en quelques minutes - YouTube">
            <a:extLst>
              <a:ext uri="{FF2B5EF4-FFF2-40B4-BE49-F238E27FC236}">
                <a16:creationId xmlns:a16="http://schemas.microsoft.com/office/drawing/2014/main" id="{989DF4EF-4BFF-2E19-0D3E-82B7E431DDD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86" t="12550" r="12386" b="12088"/>
          <a:stretch>
            <a:fillRect/>
          </a:stretch>
        </p:blipFill>
        <p:spPr bwMode="auto">
          <a:xfrm>
            <a:off x="5313225" y="597522"/>
            <a:ext cx="6878775" cy="516827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pic>
        <p:nvPicPr>
          <p:cNvPr id="98" name="Google Shape;98;p2">
            <a:extLst>
              <a:ext uri="{FF2B5EF4-FFF2-40B4-BE49-F238E27FC236}">
                <a16:creationId xmlns:a16="http://schemas.microsoft.com/office/drawing/2014/main" id="{BB29CDA5-C188-E40D-55FD-9ADFEC24E2B5}"/>
              </a:ext>
            </a:extLst>
          </p:cNvPr>
          <p:cNvPicPr preferRelativeResize="0"/>
          <p:nvPr/>
        </p:nvPicPr>
        <p:blipFill rotWithShape="1">
          <a:blip r:embed="rId4">
            <a:alphaModFix/>
          </a:blip>
          <a:srcRect/>
          <a:stretch/>
        </p:blipFill>
        <p:spPr>
          <a:xfrm>
            <a:off x="11039399" y="5831300"/>
            <a:ext cx="961200" cy="961200"/>
          </a:xfrm>
          <a:prstGeom prst="rect">
            <a:avLst/>
          </a:prstGeom>
          <a:noFill/>
          <a:ln>
            <a:noFill/>
          </a:ln>
        </p:spPr>
      </p:pic>
      <p:sp>
        <p:nvSpPr>
          <p:cNvPr id="4" name="ZoneTexte 3">
            <a:extLst>
              <a:ext uri="{FF2B5EF4-FFF2-40B4-BE49-F238E27FC236}">
                <a16:creationId xmlns:a16="http://schemas.microsoft.com/office/drawing/2014/main" id="{1EFA395D-9FB7-3D83-8FC8-CEF17C7C515B}"/>
              </a:ext>
            </a:extLst>
          </p:cNvPr>
          <p:cNvSpPr txBox="1"/>
          <p:nvPr/>
        </p:nvSpPr>
        <p:spPr>
          <a:xfrm>
            <a:off x="5904599" y="5831300"/>
            <a:ext cx="6096000" cy="400110"/>
          </a:xfrm>
          <a:prstGeom prst="rect">
            <a:avLst/>
          </a:prstGeom>
          <a:noFill/>
        </p:spPr>
        <p:txBody>
          <a:bodyPr wrap="square">
            <a:spAutoFit/>
          </a:bodyPr>
          <a:lstStyle/>
          <a:p>
            <a:r>
              <a:rPr lang="fr-FR" sz="1000" dirty="0">
                <a:hlinkClick r:id="rId5"/>
              </a:rPr>
              <a:t>https://www.youtube.com/watch?v=un-4Q5OnV6Y</a:t>
            </a:r>
            <a:endParaRPr lang="fr-FR" sz="1000" dirty="0"/>
          </a:p>
          <a:p>
            <a:endParaRPr lang="fr-FR" sz="1000" dirty="0"/>
          </a:p>
        </p:txBody>
      </p:sp>
    </p:spTree>
    <p:extLst>
      <p:ext uri="{BB962C8B-B14F-4D97-AF65-F5344CB8AC3E}">
        <p14:creationId xmlns:p14="http://schemas.microsoft.com/office/powerpoint/2010/main" val="199365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5">
          <a:extLst>
            <a:ext uri="{FF2B5EF4-FFF2-40B4-BE49-F238E27FC236}">
              <a16:creationId xmlns:a16="http://schemas.microsoft.com/office/drawing/2014/main" id="{38260F01-CF37-E7CA-2BC1-19283329FEDC}"/>
            </a:ext>
          </a:extLst>
        </p:cNvPr>
        <p:cNvGrpSpPr/>
        <p:nvPr/>
      </p:nvGrpSpPr>
      <p:grpSpPr>
        <a:xfrm>
          <a:off x="0" y="0"/>
          <a:ext cx="0" cy="0"/>
          <a:chOff x="0" y="0"/>
          <a:chExt cx="0" cy="0"/>
        </a:xfrm>
      </p:grpSpPr>
      <p:sp useBgFill="1">
        <p:nvSpPr>
          <p:cNvPr id="3088" name="Rectangle 3087">
            <a:extLst>
              <a:ext uri="{FF2B5EF4-FFF2-40B4-BE49-F238E27FC236}">
                <a16:creationId xmlns:a16="http://schemas.microsoft.com/office/drawing/2014/main" id="{A2384E3A-531E-90E7-E224-14209E5CCA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Google Shape;96;p2">
            <a:extLst>
              <a:ext uri="{FF2B5EF4-FFF2-40B4-BE49-F238E27FC236}">
                <a16:creationId xmlns:a16="http://schemas.microsoft.com/office/drawing/2014/main" id="{7B7E86E4-9FBA-9892-510C-EE0C60CBFB59}"/>
              </a:ext>
            </a:extLst>
          </p:cNvPr>
          <p:cNvSpPr txBox="1">
            <a:spLocks noGrp="1"/>
          </p:cNvSpPr>
          <p:nvPr>
            <p:ph type="title"/>
          </p:nvPr>
        </p:nvSpPr>
        <p:spPr>
          <a:xfrm>
            <a:off x="640080" y="325369"/>
            <a:ext cx="4368602" cy="1956841"/>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rgbClr val="00B0F0"/>
              </a:buClr>
              <a:buSzPts val="4400"/>
            </a:pPr>
            <a:r>
              <a:rPr lang="en-US" sz="3400" b="1" kern="1200" dirty="0">
                <a:solidFill>
                  <a:schemeClr val="tx1"/>
                </a:solidFill>
                <a:latin typeface="+mj-lt"/>
                <a:ea typeface="+mj-ea"/>
                <a:cs typeface="+mj-cs"/>
                <a:sym typeface="Noto Sans Bamum"/>
              </a:rPr>
              <a:t>Faire un Slam !</a:t>
            </a:r>
            <a:endParaRPr lang="en-US" sz="3400" kern="1200" dirty="0">
              <a:solidFill>
                <a:schemeClr val="tx1"/>
              </a:solidFill>
              <a:latin typeface="+mj-lt"/>
              <a:ea typeface="+mj-ea"/>
              <a:cs typeface="+mj-cs"/>
            </a:endParaRPr>
          </a:p>
        </p:txBody>
      </p:sp>
      <p:sp>
        <p:nvSpPr>
          <p:cNvPr id="3090" name="sketchy line">
            <a:extLst>
              <a:ext uri="{FF2B5EF4-FFF2-40B4-BE49-F238E27FC236}">
                <a16:creationId xmlns:a16="http://schemas.microsoft.com/office/drawing/2014/main" id="{A4959CAD-3B58-D0B3-4B7C-F25AF048C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97;p2">
            <a:extLst>
              <a:ext uri="{FF2B5EF4-FFF2-40B4-BE49-F238E27FC236}">
                <a16:creationId xmlns:a16="http://schemas.microsoft.com/office/drawing/2014/main" id="{45111CEA-0E50-131D-06FB-D10ADB58DD30}"/>
              </a:ext>
            </a:extLst>
          </p:cNvPr>
          <p:cNvSpPr txBox="1">
            <a:spLocks/>
          </p:cNvSpPr>
          <p:nvPr/>
        </p:nvSpPr>
        <p:spPr>
          <a:xfrm>
            <a:off x="191401" y="2748235"/>
            <a:ext cx="5546957" cy="3784396"/>
          </a:xfrm>
          <a:prstGeom prst="rect">
            <a:avLst/>
          </a:prstGeom>
        </p:spPr>
        <p:txBody>
          <a:bodyPr spcFirstLastPara="1" vert="horz" lIns="91440" tIns="45720" rIns="91440" bIns="45720" rtlCol="0" anchorCtr="0">
            <a:normAutofit fontScale="925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None/>
            </a:pPr>
            <a:r>
              <a:rPr lang="fr-CA" sz="2000" dirty="0"/>
              <a:t>Dans un slam, on peut, par exemple :</a:t>
            </a:r>
          </a:p>
          <a:p>
            <a:r>
              <a:rPr lang="fr-CA" sz="2000" dirty="0"/>
              <a:t>présenter des éléments du parcours de la personne choisie ;</a:t>
            </a:r>
          </a:p>
          <a:p>
            <a:r>
              <a:rPr lang="fr-CA" sz="2000" dirty="0"/>
              <a:t>intégrer des citations, des mots ou des idées qu’elle a formulées;</a:t>
            </a:r>
          </a:p>
          <a:p>
            <a:r>
              <a:rPr lang="fr-CA" sz="2000" dirty="0"/>
              <a:t>évoquer les contextes sociaux ou historiques dans lesquels cette personne évolue (si documenté); </a:t>
            </a:r>
          </a:p>
          <a:p>
            <a:r>
              <a:rPr lang="fr-CA" sz="2000" dirty="0"/>
              <a:t>jouer sur le rythme, la répétition ou l’intonation pour souligner certains aspects de son expérience ou de son œuvre.</a:t>
            </a:r>
          </a:p>
          <a:p>
            <a:pPr marL="114300" indent="0">
              <a:buNone/>
            </a:pPr>
            <a:r>
              <a:rPr lang="fr-CA" sz="2000" dirty="0"/>
              <a:t> Le slam devient ainsi un moyen de présenter la personne choisie sans prétendre parler à la place de celle-ci, mais en s’appuyant sur des éléments existants et documentés.</a:t>
            </a:r>
          </a:p>
        </p:txBody>
      </p:sp>
      <p:pic>
        <p:nvPicPr>
          <p:cNvPr id="98" name="Google Shape;98;p2">
            <a:extLst>
              <a:ext uri="{FF2B5EF4-FFF2-40B4-BE49-F238E27FC236}">
                <a16:creationId xmlns:a16="http://schemas.microsoft.com/office/drawing/2014/main" id="{0114B084-B7EE-93BF-D92B-9A026DE0C09E}"/>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
        <p:nvSpPr>
          <p:cNvPr id="4" name="ZoneTexte 3">
            <a:extLst>
              <a:ext uri="{FF2B5EF4-FFF2-40B4-BE49-F238E27FC236}">
                <a16:creationId xmlns:a16="http://schemas.microsoft.com/office/drawing/2014/main" id="{1C7C0458-788E-0664-18FC-C64BA00A563A}"/>
              </a:ext>
            </a:extLst>
          </p:cNvPr>
          <p:cNvSpPr txBox="1"/>
          <p:nvPr/>
        </p:nvSpPr>
        <p:spPr>
          <a:xfrm>
            <a:off x="6096000" y="5057093"/>
            <a:ext cx="6096000" cy="246221"/>
          </a:xfrm>
          <a:prstGeom prst="rect">
            <a:avLst/>
          </a:prstGeom>
          <a:noFill/>
        </p:spPr>
        <p:txBody>
          <a:bodyPr wrap="square">
            <a:spAutoFit/>
          </a:bodyPr>
          <a:lstStyle/>
          <a:p>
            <a:r>
              <a:rPr lang="fr-FR" sz="1000" dirty="0">
                <a:hlinkClick r:id="rId4"/>
              </a:rPr>
              <a:t>https://www.youtube.com/watch?v=1soTvOXf9WU</a:t>
            </a:r>
            <a:r>
              <a:rPr lang="fr-FR" sz="1000" dirty="0"/>
              <a:t> </a:t>
            </a:r>
          </a:p>
        </p:txBody>
      </p:sp>
      <p:pic>
        <p:nvPicPr>
          <p:cNvPr id="5122" name="Picture 2" descr="2e Génération">
            <a:extLst>
              <a:ext uri="{FF2B5EF4-FFF2-40B4-BE49-F238E27FC236}">
                <a16:creationId xmlns:a16="http://schemas.microsoft.com/office/drawing/2014/main" id="{0560635C-EBAE-F6F2-1D0C-EE0AC23BA0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6711" y="1094337"/>
            <a:ext cx="6238094" cy="3912471"/>
          </a:xfrm>
          <a:prstGeom prst="rect">
            <a:avLst/>
          </a:prstGeom>
          <a:noFill/>
          <a:effectLst>
            <a:softEdge rad="213108"/>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9138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5">
          <a:extLst>
            <a:ext uri="{FF2B5EF4-FFF2-40B4-BE49-F238E27FC236}">
              <a16:creationId xmlns:a16="http://schemas.microsoft.com/office/drawing/2014/main" id="{39DAE993-5DC0-5E32-5CE3-113B90DDC946}"/>
            </a:ext>
          </a:extLst>
        </p:cNvPr>
        <p:cNvGrpSpPr/>
        <p:nvPr/>
      </p:nvGrpSpPr>
      <p:grpSpPr>
        <a:xfrm>
          <a:off x="0" y="0"/>
          <a:ext cx="0" cy="0"/>
          <a:chOff x="0" y="0"/>
          <a:chExt cx="0" cy="0"/>
        </a:xfrm>
      </p:grpSpPr>
      <p:sp useBgFill="1">
        <p:nvSpPr>
          <p:cNvPr id="3088" name="Rectangle 3087">
            <a:extLst>
              <a:ext uri="{FF2B5EF4-FFF2-40B4-BE49-F238E27FC236}">
                <a16:creationId xmlns:a16="http://schemas.microsoft.com/office/drawing/2014/main" id="{144D0932-A7A2-07D1-1DAE-5DED7ABFF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Google Shape;96;p2">
            <a:extLst>
              <a:ext uri="{FF2B5EF4-FFF2-40B4-BE49-F238E27FC236}">
                <a16:creationId xmlns:a16="http://schemas.microsoft.com/office/drawing/2014/main" id="{9ACAB114-A54C-907E-C054-FBCB00F6BBF9}"/>
              </a:ext>
            </a:extLst>
          </p:cNvPr>
          <p:cNvSpPr txBox="1">
            <a:spLocks noGrp="1"/>
          </p:cNvSpPr>
          <p:nvPr>
            <p:ph type="title"/>
          </p:nvPr>
        </p:nvSpPr>
        <p:spPr>
          <a:xfrm>
            <a:off x="640080" y="325369"/>
            <a:ext cx="4368602" cy="1956841"/>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rgbClr val="00B0F0"/>
              </a:buClr>
              <a:buSzPts val="4400"/>
            </a:pPr>
            <a:r>
              <a:rPr lang="en-US" sz="3400" b="1" kern="1200" dirty="0" err="1">
                <a:solidFill>
                  <a:schemeClr val="tx1"/>
                </a:solidFill>
                <a:latin typeface="+mj-lt"/>
                <a:ea typeface="+mj-ea"/>
                <a:cs typeface="+mj-cs"/>
                <a:sym typeface="Noto Sans Bamum"/>
              </a:rPr>
              <a:t>Créer</a:t>
            </a:r>
            <a:r>
              <a:rPr lang="en-US" sz="3400" b="1" kern="1200" dirty="0">
                <a:solidFill>
                  <a:schemeClr val="tx1"/>
                </a:solidFill>
                <a:latin typeface="+mj-lt"/>
                <a:ea typeface="+mj-ea"/>
                <a:cs typeface="+mj-cs"/>
                <a:sym typeface="Noto Sans Bamum"/>
              </a:rPr>
              <a:t> un livre numérique !</a:t>
            </a:r>
            <a:endParaRPr lang="en-US" sz="3400" kern="1200" dirty="0">
              <a:solidFill>
                <a:schemeClr val="tx1"/>
              </a:solidFill>
              <a:latin typeface="+mj-lt"/>
              <a:ea typeface="+mj-ea"/>
              <a:cs typeface="+mj-cs"/>
            </a:endParaRPr>
          </a:p>
        </p:txBody>
      </p:sp>
      <p:sp>
        <p:nvSpPr>
          <p:cNvPr id="3090" name="sketchy line">
            <a:extLst>
              <a:ext uri="{FF2B5EF4-FFF2-40B4-BE49-F238E27FC236}">
                <a16:creationId xmlns:a16="http://schemas.microsoft.com/office/drawing/2014/main" id="{D2CB2CB9-F6C3-24BA-3BAF-16A664A40B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97;p2">
            <a:extLst>
              <a:ext uri="{FF2B5EF4-FFF2-40B4-BE49-F238E27FC236}">
                <a16:creationId xmlns:a16="http://schemas.microsoft.com/office/drawing/2014/main" id="{965E2172-64C0-2A1B-8B14-B7650F3D88A9}"/>
              </a:ext>
            </a:extLst>
          </p:cNvPr>
          <p:cNvSpPr txBox="1">
            <a:spLocks/>
          </p:cNvSpPr>
          <p:nvPr/>
        </p:nvSpPr>
        <p:spPr>
          <a:xfrm>
            <a:off x="470423" y="2756853"/>
            <a:ext cx="4243589" cy="3320668"/>
          </a:xfrm>
          <a:prstGeom prst="rect">
            <a:avLst/>
          </a:prstGeom>
        </p:spPr>
        <p:txBody>
          <a:bodyPr spcFirstLastPara="1" vert="horz" lIns="91440" tIns="45720" rIns="91440" bIns="45720" rtlCol="0"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CA" sz="2000" dirty="0"/>
              <a:t>Ce permet soit de rassembler le travail de chacune et chacun dans un livre numérique commun, soit de créer son propre livre numérique. Il favorise la créativité, le développement des compétences numériques et permet d’intégrer différents médias, comme des liens, de la musique ou des vidéos, selon le projet de chacun.</a:t>
            </a:r>
          </a:p>
        </p:txBody>
      </p:sp>
      <p:pic>
        <p:nvPicPr>
          <p:cNvPr id="3074" name="Picture 2">
            <a:extLst>
              <a:ext uri="{FF2B5EF4-FFF2-40B4-BE49-F238E27FC236}">
                <a16:creationId xmlns:a16="http://schemas.microsoft.com/office/drawing/2014/main" id="{802A7F94-1B8D-0FD2-97BE-1E8979A28ECF}"/>
              </a:ext>
            </a:extLst>
          </p:cNvPr>
          <p:cNvPicPr>
            <a:picLocks noChangeAspect="1" noChangeArrowheads="1"/>
          </p:cNvPicPr>
          <p:nvPr/>
        </p:nvPicPr>
        <p:blipFill>
          <a:blip r:embed="rId3"/>
          <a:srcRect l="13019" r="13019"/>
          <a:stretch/>
        </p:blipFill>
        <p:spPr bwMode="auto">
          <a:xfrm>
            <a:off x="5313225" y="597522"/>
            <a:ext cx="6878775" cy="516827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pic>
        <p:nvPicPr>
          <p:cNvPr id="98" name="Google Shape;98;p2">
            <a:extLst>
              <a:ext uri="{FF2B5EF4-FFF2-40B4-BE49-F238E27FC236}">
                <a16:creationId xmlns:a16="http://schemas.microsoft.com/office/drawing/2014/main" id="{73A3DAD8-5B89-C4D2-F658-C77D473AD52E}"/>
              </a:ext>
            </a:extLst>
          </p:cNvPr>
          <p:cNvPicPr preferRelativeResize="0"/>
          <p:nvPr/>
        </p:nvPicPr>
        <p:blipFill rotWithShape="1">
          <a:blip r:embed="rId4">
            <a:alphaModFix/>
          </a:blip>
          <a:srcRect/>
          <a:stretch/>
        </p:blipFill>
        <p:spPr>
          <a:xfrm>
            <a:off x="11039399" y="5831300"/>
            <a:ext cx="961200" cy="961200"/>
          </a:xfrm>
          <a:prstGeom prst="rect">
            <a:avLst/>
          </a:prstGeom>
          <a:noFill/>
          <a:ln>
            <a:noFill/>
          </a:ln>
        </p:spPr>
      </p:pic>
      <p:sp>
        <p:nvSpPr>
          <p:cNvPr id="4" name="ZoneTexte 3">
            <a:extLst>
              <a:ext uri="{FF2B5EF4-FFF2-40B4-BE49-F238E27FC236}">
                <a16:creationId xmlns:a16="http://schemas.microsoft.com/office/drawing/2014/main" id="{45B4D641-D7C5-7E85-5E6D-1B0175790033}"/>
              </a:ext>
            </a:extLst>
          </p:cNvPr>
          <p:cNvSpPr txBox="1"/>
          <p:nvPr/>
        </p:nvSpPr>
        <p:spPr>
          <a:xfrm>
            <a:off x="5904599" y="5831300"/>
            <a:ext cx="6096000" cy="246221"/>
          </a:xfrm>
          <a:prstGeom prst="rect">
            <a:avLst/>
          </a:prstGeom>
          <a:noFill/>
        </p:spPr>
        <p:txBody>
          <a:bodyPr wrap="square">
            <a:spAutoFit/>
          </a:bodyPr>
          <a:lstStyle/>
          <a:p>
            <a:r>
              <a:rPr lang="fr-FR" sz="1000" dirty="0">
                <a:hlinkClick r:id="rId5"/>
              </a:rPr>
              <a:t>https://recit.clr.csdc.qc.ca/applications/livrenumerique</a:t>
            </a:r>
            <a:r>
              <a:rPr lang="fr-FR" sz="1000" dirty="0"/>
              <a:t> </a:t>
            </a:r>
          </a:p>
        </p:txBody>
      </p:sp>
    </p:spTree>
    <p:extLst>
      <p:ext uri="{BB962C8B-B14F-4D97-AF65-F5344CB8AC3E}">
        <p14:creationId xmlns:p14="http://schemas.microsoft.com/office/powerpoint/2010/main" val="2088837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1D0CBDF-9D09-81E4-35D2-CFFD1A7622A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A294126-5B61-FEAE-7642-EAEE85D6119C}"/>
              </a:ext>
            </a:extLst>
          </p:cNvPr>
          <p:cNvSpPr txBox="1">
            <a:spLocks noGrp="1"/>
          </p:cNvSpPr>
          <p:nvPr>
            <p:ph type="title"/>
          </p:nvPr>
        </p:nvSpPr>
        <p:spPr>
          <a:xfrm>
            <a:off x="638629" y="2129291"/>
            <a:ext cx="1119414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F0"/>
              </a:buClr>
              <a:buSzPts val="4400"/>
              <a:buFont typeface="Noto Sans Bamum"/>
              <a:buNone/>
            </a:pPr>
            <a:r>
              <a:rPr lang="fr-FR" b="1" dirty="0">
                <a:solidFill>
                  <a:srgbClr val="00B0F0"/>
                </a:solidFill>
                <a:latin typeface="Noto Sans Bamum"/>
                <a:ea typeface="Noto Sans Bamum"/>
                <a:sym typeface="Noto Sans Bamum"/>
              </a:rPr>
              <a:t>«  On ne naît pas raciste, on le devient »</a:t>
            </a:r>
            <a:endParaRPr dirty="0"/>
          </a:p>
        </p:txBody>
      </p:sp>
      <p:pic>
        <p:nvPicPr>
          <p:cNvPr id="98" name="Google Shape;98;p2">
            <a:extLst>
              <a:ext uri="{FF2B5EF4-FFF2-40B4-BE49-F238E27FC236}">
                <a16:creationId xmlns:a16="http://schemas.microsoft.com/office/drawing/2014/main" id="{76D9EBC1-9A65-D2BB-D4D4-4F9CB15808A6}"/>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2675486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7A0A8AB-B332-4FAB-1477-131CF47EE79E}"/>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A853FC2D-7A5B-0AEC-AD3F-B75D1DAE20B7}"/>
              </a:ext>
            </a:extLst>
          </p:cNvPr>
          <p:cNvSpPr txBox="1">
            <a:spLocks noGrp="1"/>
          </p:cNvSpPr>
          <p:nvPr>
            <p:ph type="body" idx="1"/>
          </p:nvPr>
        </p:nvSpPr>
        <p:spPr>
          <a:xfrm>
            <a:off x="838200" y="367960"/>
            <a:ext cx="10515600" cy="4351338"/>
          </a:xfrm>
          <a:prstGeom prst="rect">
            <a:avLst/>
          </a:prstGeom>
          <a:noFill/>
          <a:ln>
            <a:noFill/>
          </a:ln>
        </p:spPr>
        <p:txBody>
          <a:bodyPr spcFirstLastPara="1" wrap="square" lIns="91425" tIns="45700" rIns="91425" bIns="45700" anchor="t" anchorCtr="0">
            <a:normAutofit/>
          </a:bodyPr>
          <a:lstStyle/>
          <a:p>
            <a:pPr lvl="0"/>
            <a:r>
              <a:rPr lang="fr-CA" sz="3200" i="1" dirty="0"/>
              <a:t>Selon le contenu de votre carte, comment les discriminations et/ou le racisme se manifestent-t-elles, se manifeste-t-il ? </a:t>
            </a:r>
            <a:br>
              <a:rPr lang="fr-CA" sz="3200" i="1" dirty="0"/>
            </a:br>
            <a:r>
              <a:rPr lang="fr-CA" sz="3200" i="1" dirty="0"/>
              <a:t> </a:t>
            </a:r>
            <a:endParaRPr lang="fr-CA" sz="3200" dirty="0"/>
          </a:p>
          <a:p>
            <a:pPr lvl="0"/>
            <a:r>
              <a:rPr lang="fr-CA" sz="3200" i="1" dirty="0"/>
              <a:t>Qu’est-ce qu’il permet de faire ou de maintenir dans ces contextes ?</a:t>
            </a:r>
            <a:endParaRPr lang="fr-CA" sz="3200" dirty="0"/>
          </a:p>
          <a:p>
            <a:pPr marL="0" lvl="0" indent="0" algn="l" rtl="0">
              <a:lnSpc>
                <a:spcPct val="90000"/>
              </a:lnSpc>
              <a:spcBef>
                <a:spcPts val="0"/>
              </a:spcBef>
              <a:spcAft>
                <a:spcPts val="0"/>
              </a:spcAft>
              <a:buClr>
                <a:schemeClr val="dk1"/>
              </a:buClr>
              <a:buSzPts val="2800"/>
              <a:buNone/>
            </a:pPr>
            <a:endParaRPr lang="fr-CA" dirty="0"/>
          </a:p>
          <a:p>
            <a:pPr marL="0" lvl="0" indent="0" algn="l" rtl="0">
              <a:lnSpc>
                <a:spcPct val="90000"/>
              </a:lnSpc>
              <a:spcBef>
                <a:spcPts val="0"/>
              </a:spcBef>
              <a:spcAft>
                <a:spcPts val="0"/>
              </a:spcAft>
              <a:buClr>
                <a:schemeClr val="dk1"/>
              </a:buClr>
              <a:buSzPts val="2800"/>
              <a:buNone/>
            </a:pPr>
            <a:endParaRPr lang="fr-CA" dirty="0"/>
          </a:p>
          <a:p>
            <a:pPr marL="0" lvl="0" indent="0" algn="l" rtl="0">
              <a:lnSpc>
                <a:spcPct val="90000"/>
              </a:lnSpc>
              <a:spcBef>
                <a:spcPts val="0"/>
              </a:spcBef>
              <a:spcAft>
                <a:spcPts val="0"/>
              </a:spcAft>
              <a:buClr>
                <a:schemeClr val="dk1"/>
              </a:buClr>
              <a:buSzPts val="2800"/>
              <a:buNone/>
            </a:pPr>
            <a:endParaRPr dirty="0"/>
          </a:p>
        </p:txBody>
      </p:sp>
      <p:sp>
        <p:nvSpPr>
          <p:cNvPr id="2" name="ZoneTexte 1">
            <a:extLst>
              <a:ext uri="{FF2B5EF4-FFF2-40B4-BE49-F238E27FC236}">
                <a16:creationId xmlns:a16="http://schemas.microsoft.com/office/drawing/2014/main" id="{2E911AC5-56E3-8312-038D-FF68668BFB6A}"/>
              </a:ext>
            </a:extLst>
          </p:cNvPr>
          <p:cNvSpPr txBox="1"/>
          <p:nvPr/>
        </p:nvSpPr>
        <p:spPr>
          <a:xfrm>
            <a:off x="1844316" y="3605395"/>
            <a:ext cx="8984343" cy="2677656"/>
          </a:xfrm>
          <a:prstGeom prst="rect">
            <a:avLst/>
          </a:prstGeom>
          <a:noFill/>
        </p:spPr>
        <p:txBody>
          <a:bodyPr wrap="square" rtlCol="0">
            <a:spAutoFit/>
          </a:bodyPr>
          <a:lstStyle/>
          <a:p>
            <a:pPr marL="342900" lvl="0" indent="-342900" algn="just">
              <a:buFont typeface="Wingdings" pitchFamily="2" charset="2"/>
              <a:buChar char="Ø"/>
            </a:pPr>
            <a:r>
              <a:rPr lang="fr-CA" sz="2400" dirty="0">
                <a:latin typeface="Calibri" panose="020F0502020204030204" pitchFamily="34" charset="0"/>
                <a:cs typeface="Calibri" panose="020F0502020204030204" pitchFamily="34" charset="0"/>
              </a:rPr>
              <a:t>Colonialisme </a:t>
            </a:r>
          </a:p>
          <a:p>
            <a:pPr marL="342900" lvl="0" indent="-342900" algn="just">
              <a:buFont typeface="Wingdings" pitchFamily="2" charset="2"/>
              <a:buChar char="Ø"/>
            </a:pPr>
            <a:r>
              <a:rPr lang="fr-CA" sz="2400" dirty="0">
                <a:latin typeface="Calibri" panose="020F0502020204030204" pitchFamily="34" charset="0"/>
                <a:cs typeface="Calibri" panose="020F0502020204030204" pitchFamily="34" charset="0"/>
              </a:rPr>
              <a:t>Capitalisme </a:t>
            </a:r>
          </a:p>
          <a:p>
            <a:pPr marL="342900" lvl="0" indent="-342900" algn="just">
              <a:buFont typeface="Wingdings" pitchFamily="2" charset="2"/>
              <a:buChar char="Ø"/>
            </a:pPr>
            <a:r>
              <a:rPr lang="fr-CA" sz="2400" dirty="0">
                <a:latin typeface="Calibri" panose="020F0502020204030204" pitchFamily="34" charset="0"/>
                <a:cs typeface="Calibri" panose="020F0502020204030204" pitchFamily="34" charset="0"/>
              </a:rPr>
              <a:t>Extraction de la force de travail </a:t>
            </a:r>
          </a:p>
          <a:p>
            <a:pPr marL="342900" lvl="0" indent="-342900" algn="just">
              <a:buFont typeface="Wingdings" pitchFamily="2" charset="2"/>
              <a:buChar char="Ø"/>
            </a:pPr>
            <a:r>
              <a:rPr lang="fr-CA" sz="2400" dirty="0">
                <a:latin typeface="Calibri" panose="020F0502020204030204" pitchFamily="34" charset="0"/>
                <a:cs typeface="Calibri" panose="020F0502020204030204" pitchFamily="34" charset="0"/>
              </a:rPr>
              <a:t> Accaparement des richesses </a:t>
            </a:r>
          </a:p>
          <a:p>
            <a:pPr marL="342900" lvl="0" indent="-342900" algn="just">
              <a:buFont typeface="Wingdings" pitchFamily="2" charset="2"/>
              <a:buChar char="Ø"/>
            </a:pPr>
            <a:r>
              <a:rPr lang="fr-CA" sz="2400" dirty="0">
                <a:latin typeface="Calibri" panose="020F0502020204030204" pitchFamily="34" charset="0"/>
                <a:cs typeface="Calibri" panose="020F0502020204030204" pitchFamily="34" charset="0"/>
              </a:rPr>
              <a:t>Contrôle des populations </a:t>
            </a:r>
          </a:p>
          <a:p>
            <a:pPr marL="342900" lvl="0" indent="-342900" algn="just">
              <a:buFont typeface="Wingdings" pitchFamily="2" charset="2"/>
              <a:buChar char="Ø"/>
            </a:pPr>
            <a:r>
              <a:rPr lang="fr-CA" sz="2400" dirty="0">
                <a:latin typeface="Calibri" panose="020F0502020204030204" pitchFamily="34" charset="0"/>
                <a:cs typeface="Calibri" panose="020F0502020204030204" pitchFamily="34" charset="0"/>
              </a:rPr>
              <a:t>Maintien des privilèges </a:t>
            </a:r>
          </a:p>
          <a:p>
            <a:pPr marL="342900" lvl="0" indent="-342900" algn="just">
              <a:buFont typeface="Wingdings" pitchFamily="2" charset="2"/>
              <a:buChar char="Ø"/>
            </a:pPr>
            <a:r>
              <a:rPr lang="fr-CA" sz="2400" dirty="0">
                <a:latin typeface="Calibri" panose="020F0502020204030204" pitchFamily="34" charset="0"/>
                <a:cs typeface="Calibri" panose="020F0502020204030204" pitchFamily="34" charset="0"/>
              </a:rPr>
              <a:t>Justification des inégalités </a:t>
            </a:r>
          </a:p>
        </p:txBody>
      </p:sp>
      <p:pic>
        <p:nvPicPr>
          <p:cNvPr id="3" name="Google Shape;98;p2">
            <a:extLst>
              <a:ext uri="{FF2B5EF4-FFF2-40B4-BE49-F238E27FC236}">
                <a16:creationId xmlns:a16="http://schemas.microsoft.com/office/drawing/2014/main" id="{E8C6CA3C-0524-0647-228D-FED6F3EB594A}"/>
              </a:ext>
            </a:extLst>
          </p:cNvPr>
          <p:cNvPicPr preferRelativeResize="0"/>
          <p:nvPr/>
        </p:nvPicPr>
        <p:blipFill rotWithShape="1">
          <a:blip r:embed="rId3">
            <a:alphaModFix/>
          </a:blip>
          <a:srcRect/>
          <a:stretch/>
        </p:blipFill>
        <p:spPr>
          <a:xfrm>
            <a:off x="10873575" y="5689410"/>
            <a:ext cx="961200" cy="961200"/>
          </a:xfrm>
          <a:prstGeom prst="rect">
            <a:avLst/>
          </a:prstGeom>
          <a:noFill/>
          <a:ln>
            <a:noFill/>
          </a:ln>
        </p:spPr>
      </p:pic>
    </p:spTree>
    <p:extLst>
      <p:ext uri="{BB962C8B-B14F-4D97-AF65-F5344CB8AC3E}">
        <p14:creationId xmlns:p14="http://schemas.microsoft.com/office/powerpoint/2010/main" val="1985061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07E0715-9476-DBCE-1E12-1BAF99F3EB9C}"/>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ECAB1EC8-2F0B-AB1A-35DF-A83A272E04CE}"/>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114300" indent="0">
              <a:buNone/>
            </a:pPr>
            <a:r>
              <a:rPr lang="fr-CA" sz="3200" dirty="0">
                <a:solidFill>
                  <a:schemeClr val="tx1"/>
                </a:solidFill>
              </a:rPr>
              <a:t>Question sociologique : </a:t>
            </a:r>
          </a:p>
          <a:p>
            <a:pPr marL="114300" indent="0">
              <a:buNone/>
            </a:pPr>
            <a:r>
              <a:rPr lang="fr-CA" sz="3200" b="1" i="1" dirty="0">
                <a:solidFill>
                  <a:srgbClr val="92D050"/>
                </a:solidFill>
              </a:rPr>
              <a:t>Comment et pourquoi le racisme continue-t-il de se manifester aujourd’hui dans la société québécoise ?</a:t>
            </a:r>
            <a:endParaRPr lang="fr-CA" sz="3200" b="1" dirty="0">
              <a:solidFill>
                <a:srgbClr val="92D050"/>
              </a:solidFill>
            </a:endParaRPr>
          </a:p>
          <a:p>
            <a:pPr marL="0" lvl="0" indent="0" algn="l" rtl="0">
              <a:lnSpc>
                <a:spcPct val="90000"/>
              </a:lnSpc>
              <a:spcBef>
                <a:spcPts val="0"/>
              </a:spcBef>
              <a:spcAft>
                <a:spcPts val="0"/>
              </a:spcAft>
              <a:buClr>
                <a:schemeClr val="dk1"/>
              </a:buClr>
              <a:buSzPts val="2800"/>
              <a:buNone/>
            </a:pPr>
            <a:endParaRPr dirty="0"/>
          </a:p>
        </p:txBody>
      </p:sp>
      <p:pic>
        <p:nvPicPr>
          <p:cNvPr id="2" name="Google Shape;98;p2">
            <a:extLst>
              <a:ext uri="{FF2B5EF4-FFF2-40B4-BE49-F238E27FC236}">
                <a16:creationId xmlns:a16="http://schemas.microsoft.com/office/drawing/2014/main" id="{02D2F8BC-EB02-AD7C-794E-2F7A7DD84459}"/>
              </a:ext>
            </a:extLst>
          </p:cNvPr>
          <p:cNvPicPr preferRelativeResize="0"/>
          <p:nvPr/>
        </p:nvPicPr>
        <p:blipFill rotWithShape="1">
          <a:blip r:embed="rId3">
            <a:alphaModFix/>
          </a:blip>
          <a:srcRect/>
          <a:stretch/>
        </p:blipFill>
        <p:spPr>
          <a:xfrm>
            <a:off x="10873200" y="5642114"/>
            <a:ext cx="961200" cy="961200"/>
          </a:xfrm>
          <a:prstGeom prst="rect">
            <a:avLst/>
          </a:prstGeom>
          <a:noFill/>
          <a:ln>
            <a:noFill/>
          </a:ln>
        </p:spPr>
      </p:pic>
    </p:spTree>
    <p:extLst>
      <p:ext uri="{BB962C8B-B14F-4D97-AF65-F5344CB8AC3E}">
        <p14:creationId xmlns:p14="http://schemas.microsoft.com/office/powerpoint/2010/main" val="455365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0907920-F8C8-6820-6B11-0E5A0FB9DE74}"/>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EDFCD440-64E4-2746-77E3-C8A3961350D7}"/>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114300" indent="0">
              <a:buNone/>
            </a:pPr>
            <a:r>
              <a:rPr lang="fr-FR" sz="3200" b="1" dirty="0">
                <a:solidFill>
                  <a:srgbClr val="00B0F0"/>
                </a:solidFill>
                <a:latin typeface="Calibri" panose="020F0502020204030204" pitchFamily="34" charset="0"/>
                <a:ea typeface="Calibri" panose="020F0502020204030204" pitchFamily="34" charset="0"/>
                <a:cs typeface="Calibri" panose="020F0502020204030204" pitchFamily="34" charset="0"/>
                <a:sym typeface="Noto Sans Bamum"/>
              </a:rPr>
              <a:t>VRAI OU FAUX !</a:t>
            </a:r>
            <a:endParaRPr lang="fr-CA" sz="3200" dirty="0">
              <a:latin typeface="Calibri" panose="020F0502020204030204" pitchFamily="34" charset="0"/>
              <a:ea typeface="Calibri" panose="020F0502020204030204" pitchFamily="34" charset="0"/>
              <a:cs typeface="Calibri" panose="020F0502020204030204" pitchFamily="34" charset="0"/>
            </a:endParaRPr>
          </a:p>
          <a:p>
            <a:pPr marL="114300" indent="0">
              <a:buNone/>
            </a:pPr>
            <a:r>
              <a:rPr lang="fr-CA" sz="3200" dirty="0"/>
              <a:t> </a:t>
            </a:r>
            <a:endParaRPr lang="fr-CA" dirty="0"/>
          </a:p>
          <a:p>
            <a:pPr marL="0" lvl="0" indent="0" algn="l" rtl="0">
              <a:lnSpc>
                <a:spcPct val="90000"/>
              </a:lnSpc>
              <a:spcBef>
                <a:spcPts val="0"/>
              </a:spcBef>
              <a:spcAft>
                <a:spcPts val="0"/>
              </a:spcAft>
              <a:buClr>
                <a:schemeClr val="dk1"/>
              </a:buClr>
              <a:buSzPts val="2800"/>
              <a:buNone/>
            </a:pPr>
            <a:endParaRPr dirty="0"/>
          </a:p>
        </p:txBody>
      </p:sp>
      <p:sp>
        <p:nvSpPr>
          <p:cNvPr id="2" name="ZoneTexte 1">
            <a:extLst>
              <a:ext uri="{FF2B5EF4-FFF2-40B4-BE49-F238E27FC236}">
                <a16:creationId xmlns:a16="http://schemas.microsoft.com/office/drawing/2014/main" id="{79CC7C7B-2ED5-ABC3-B268-BF7AF031B1BD}"/>
              </a:ext>
            </a:extLst>
          </p:cNvPr>
          <p:cNvSpPr txBox="1"/>
          <p:nvPr/>
        </p:nvSpPr>
        <p:spPr>
          <a:xfrm>
            <a:off x="838200" y="2363191"/>
            <a:ext cx="10515600" cy="2893100"/>
          </a:xfrm>
          <a:prstGeom prst="rect">
            <a:avLst/>
          </a:prstGeom>
          <a:noFill/>
        </p:spPr>
        <p:txBody>
          <a:bodyPr wrap="square" rtlCol="0">
            <a:spAutoFit/>
          </a:bodyPr>
          <a:lstStyle/>
          <a:p>
            <a:r>
              <a:rPr lang="fr-CA" sz="2800" dirty="0">
                <a:latin typeface="Calibri" panose="020F0502020204030204" pitchFamily="34" charset="0"/>
                <a:ea typeface="Calibri" panose="020F0502020204030204" pitchFamily="34" charset="0"/>
                <a:cs typeface="Calibri" panose="020F0502020204030204" pitchFamily="34" charset="0"/>
              </a:rPr>
              <a:t>En équipe ou individuellement, vous devez indiquer si chaque énoncé est vrai ou faux.</a:t>
            </a:r>
          </a:p>
          <a:p>
            <a:endParaRPr lang="fr-CA" sz="2800" dirty="0">
              <a:latin typeface="Calibri" panose="020F0502020204030204" pitchFamily="34" charset="0"/>
              <a:ea typeface="Calibri" panose="020F0502020204030204" pitchFamily="34" charset="0"/>
              <a:cs typeface="Calibri" panose="020F0502020204030204" pitchFamily="34" charset="0"/>
            </a:endParaRPr>
          </a:p>
          <a:p>
            <a:br>
              <a:rPr lang="fr-CA" sz="2800" dirty="0">
                <a:latin typeface="Calibri" panose="020F0502020204030204" pitchFamily="34" charset="0"/>
                <a:ea typeface="Calibri" panose="020F0502020204030204" pitchFamily="34" charset="0"/>
                <a:cs typeface="Calibri" panose="020F0502020204030204" pitchFamily="34" charset="0"/>
              </a:rPr>
            </a:br>
            <a:r>
              <a:rPr lang="fr-CA" sz="2800" dirty="0">
                <a:latin typeface="Calibri" panose="020F0502020204030204" pitchFamily="34" charset="0"/>
                <a:ea typeface="Calibri" panose="020F0502020204030204" pitchFamily="34" charset="0"/>
                <a:cs typeface="Calibri" panose="020F0502020204030204" pitchFamily="34" charset="0"/>
              </a:rPr>
              <a:t>– Poing fermé : l’énoncé est jugé</a:t>
            </a:r>
            <a:r>
              <a:rPr lang="fr-CA" sz="2800" b="1" dirty="0">
                <a:latin typeface="Calibri" panose="020F0502020204030204" pitchFamily="34" charset="0"/>
                <a:ea typeface="Calibri" panose="020F0502020204030204" pitchFamily="34" charset="0"/>
                <a:cs typeface="Calibri" panose="020F0502020204030204" pitchFamily="34" charset="0"/>
              </a:rPr>
              <a:t> faux</a:t>
            </a:r>
            <a:r>
              <a:rPr lang="fr-CA" sz="2800" dirty="0">
                <a:latin typeface="Calibri" panose="020F0502020204030204" pitchFamily="34" charset="0"/>
                <a:ea typeface="Calibri" panose="020F0502020204030204" pitchFamily="34" charset="0"/>
                <a:cs typeface="Calibri" panose="020F0502020204030204" pitchFamily="34" charset="0"/>
              </a:rPr>
              <a:t>.</a:t>
            </a:r>
            <a:br>
              <a:rPr lang="fr-CA" sz="2800" dirty="0">
                <a:latin typeface="Calibri" panose="020F0502020204030204" pitchFamily="34" charset="0"/>
                <a:ea typeface="Calibri" panose="020F0502020204030204" pitchFamily="34" charset="0"/>
                <a:cs typeface="Calibri" panose="020F0502020204030204" pitchFamily="34" charset="0"/>
              </a:rPr>
            </a:br>
            <a:r>
              <a:rPr lang="fr-CA" sz="2800" dirty="0">
                <a:latin typeface="Calibri" panose="020F0502020204030204" pitchFamily="34" charset="0"/>
                <a:ea typeface="Calibri" panose="020F0502020204030204" pitchFamily="34" charset="0"/>
                <a:cs typeface="Calibri" panose="020F0502020204030204" pitchFamily="34" charset="0"/>
              </a:rPr>
              <a:t>– Main ouverte : l’énoncé est jugé </a:t>
            </a:r>
            <a:r>
              <a:rPr lang="fr-CA" sz="2800" b="1" dirty="0">
                <a:latin typeface="Calibri" panose="020F0502020204030204" pitchFamily="34" charset="0"/>
                <a:ea typeface="Calibri" panose="020F0502020204030204" pitchFamily="34" charset="0"/>
                <a:cs typeface="Calibri" panose="020F0502020204030204" pitchFamily="34" charset="0"/>
              </a:rPr>
              <a:t>vrai</a:t>
            </a:r>
            <a:r>
              <a:rPr lang="fr-CA" sz="2800" dirty="0">
                <a:latin typeface="Calibri" panose="020F0502020204030204" pitchFamily="34" charset="0"/>
                <a:ea typeface="Calibri" panose="020F0502020204030204" pitchFamily="34" charset="0"/>
                <a:cs typeface="Calibri" panose="020F0502020204030204" pitchFamily="34" charset="0"/>
              </a:rPr>
              <a:t>.</a:t>
            </a:r>
          </a:p>
          <a:p>
            <a:endParaRPr lang="fr-CA" dirty="0"/>
          </a:p>
        </p:txBody>
      </p:sp>
      <p:pic>
        <p:nvPicPr>
          <p:cNvPr id="3" name="Google Shape;98;p2">
            <a:extLst>
              <a:ext uri="{FF2B5EF4-FFF2-40B4-BE49-F238E27FC236}">
                <a16:creationId xmlns:a16="http://schemas.microsoft.com/office/drawing/2014/main" id="{E508EEE5-3A2E-113D-DB62-AC576FC064F7}"/>
              </a:ext>
            </a:extLst>
          </p:cNvPr>
          <p:cNvPicPr preferRelativeResize="0"/>
          <p:nvPr/>
        </p:nvPicPr>
        <p:blipFill rotWithShape="1">
          <a:blip r:embed="rId3">
            <a:alphaModFix/>
          </a:blip>
          <a:srcRect/>
          <a:stretch/>
        </p:blipFill>
        <p:spPr>
          <a:xfrm>
            <a:off x="11086696" y="5732182"/>
            <a:ext cx="961200" cy="961200"/>
          </a:xfrm>
          <a:prstGeom prst="rect">
            <a:avLst/>
          </a:prstGeom>
          <a:noFill/>
          <a:ln>
            <a:noFill/>
          </a:ln>
        </p:spPr>
      </p:pic>
    </p:spTree>
    <p:extLst>
      <p:ext uri="{BB962C8B-B14F-4D97-AF65-F5344CB8AC3E}">
        <p14:creationId xmlns:p14="http://schemas.microsoft.com/office/powerpoint/2010/main" val="511671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51D756F-2BAF-8EB0-2D7E-F55C0DDB0EFF}"/>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D1C57DE8-2E84-B0CF-CB8A-F32EF21FC93D}"/>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114300" indent="0">
              <a:buNone/>
            </a:pPr>
            <a:r>
              <a:rPr lang="fr-CA" sz="3200" dirty="0"/>
              <a:t>1)  </a:t>
            </a:r>
            <a:r>
              <a:rPr lang="fr-CA" sz="3200" i="1" dirty="0"/>
              <a:t>Le racisme, c’est juger des gens en lien avec leur couleur de peau </a:t>
            </a:r>
          </a:p>
          <a:p>
            <a:pPr marL="114300" indent="0">
              <a:buNone/>
            </a:pPr>
            <a:endParaRPr lang="fr-CA" sz="3200" dirty="0"/>
          </a:p>
          <a:p>
            <a:pPr marL="114300" indent="0">
              <a:buNone/>
            </a:pPr>
            <a:r>
              <a:rPr lang="fr-CA" sz="3200" dirty="0"/>
              <a:t> </a:t>
            </a:r>
          </a:p>
          <a:p>
            <a:pPr marL="0" lvl="0" indent="0" algn="l" rtl="0">
              <a:lnSpc>
                <a:spcPct val="90000"/>
              </a:lnSpc>
              <a:spcBef>
                <a:spcPts val="0"/>
              </a:spcBef>
              <a:spcAft>
                <a:spcPts val="0"/>
              </a:spcAft>
              <a:buClr>
                <a:schemeClr val="dk1"/>
              </a:buClr>
              <a:buSzPts val="2800"/>
              <a:buNone/>
            </a:pPr>
            <a:endParaRPr sz="3200" dirty="0"/>
          </a:p>
        </p:txBody>
      </p:sp>
      <p:pic>
        <p:nvPicPr>
          <p:cNvPr id="2" name="Google Shape;98;p2">
            <a:extLst>
              <a:ext uri="{FF2B5EF4-FFF2-40B4-BE49-F238E27FC236}">
                <a16:creationId xmlns:a16="http://schemas.microsoft.com/office/drawing/2014/main" id="{6D2A2B01-ABAB-34B4-1E9E-27018BD16F2A}"/>
              </a:ext>
            </a:extLst>
          </p:cNvPr>
          <p:cNvPicPr preferRelativeResize="0"/>
          <p:nvPr/>
        </p:nvPicPr>
        <p:blipFill rotWithShape="1">
          <a:blip r:embed="rId3">
            <a:alphaModFix/>
          </a:blip>
          <a:srcRect/>
          <a:stretch/>
        </p:blipFill>
        <p:spPr>
          <a:xfrm>
            <a:off x="10873200" y="5673031"/>
            <a:ext cx="961200" cy="961200"/>
          </a:xfrm>
          <a:prstGeom prst="rect">
            <a:avLst/>
          </a:prstGeom>
          <a:noFill/>
          <a:ln>
            <a:noFill/>
          </a:ln>
        </p:spPr>
      </p:pic>
    </p:spTree>
    <p:extLst>
      <p:ext uri="{BB962C8B-B14F-4D97-AF65-F5344CB8AC3E}">
        <p14:creationId xmlns:p14="http://schemas.microsoft.com/office/powerpoint/2010/main" val="2962122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3EEC20A-303B-9A79-0984-91F36DBD3B53}"/>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79FD8A83-EADB-21CA-37B1-DBAE22303B18}"/>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114300" indent="0">
              <a:buNone/>
            </a:pPr>
            <a:r>
              <a:rPr lang="fr-CA" b="1" dirty="0"/>
              <a:t>Pas seulement !</a:t>
            </a:r>
            <a:br>
              <a:rPr lang="fr-CA" sz="3200" dirty="0"/>
            </a:br>
            <a:endParaRPr lang="fr-CA" sz="3200" dirty="0"/>
          </a:p>
          <a:p>
            <a:r>
              <a:rPr lang="fr-CA" dirty="0"/>
              <a:t>Le racisme repose sur un processus d’essentialisation : certaines différences (culture, religion, langue, origine, traits visibles) sont figées, généralisées et présentées comme naturelles afin de classer et hiérarchiser les groupes.</a:t>
            </a:r>
          </a:p>
          <a:p>
            <a:endParaRPr lang="fr-CA" sz="2000" dirty="0"/>
          </a:p>
          <a:p>
            <a:pPr marL="114300" indent="0">
              <a:buNone/>
            </a:pPr>
            <a:endParaRPr lang="fr-CA" sz="2000" dirty="0"/>
          </a:p>
        </p:txBody>
      </p:sp>
      <p:pic>
        <p:nvPicPr>
          <p:cNvPr id="98" name="Google Shape;98;p2">
            <a:extLst>
              <a:ext uri="{FF2B5EF4-FFF2-40B4-BE49-F238E27FC236}">
                <a16:creationId xmlns:a16="http://schemas.microsoft.com/office/drawing/2014/main" id="{18E6C9F7-2D5D-DA07-F2C4-011D327A0552}"/>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3172809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20B26320-3A19-586F-BFCF-4367B70C451F}"/>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39739194-7754-543A-0A83-97A8B43523F3}"/>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114300" indent="0">
              <a:buNone/>
            </a:pPr>
            <a:r>
              <a:rPr lang="fr-CA" sz="3200" dirty="0"/>
              <a:t>2) </a:t>
            </a:r>
            <a:r>
              <a:rPr lang="fr-CA" sz="3200" b="1" dirty="0"/>
              <a:t> </a:t>
            </a:r>
            <a:r>
              <a:rPr lang="fr-CA" sz="3200" i="1" dirty="0"/>
              <a:t>Il existe cinq races humaines (caucasienne, mongole, noire, indienne d’Amérique, etc.)</a:t>
            </a:r>
            <a:endParaRPr lang="fr-CA" sz="3200" dirty="0"/>
          </a:p>
          <a:p>
            <a:pPr marL="114300" indent="0">
              <a:buNone/>
            </a:pPr>
            <a:endParaRPr lang="fr-CA" sz="3200" dirty="0"/>
          </a:p>
          <a:p>
            <a:pPr marL="114300" indent="0">
              <a:buNone/>
            </a:pPr>
            <a:r>
              <a:rPr lang="fr-CA" sz="3200" dirty="0"/>
              <a:t> </a:t>
            </a:r>
            <a:endParaRPr lang="fr-CA" dirty="0"/>
          </a:p>
          <a:p>
            <a:pPr marL="0" lvl="0" indent="0" algn="l" rtl="0">
              <a:lnSpc>
                <a:spcPct val="90000"/>
              </a:lnSpc>
              <a:spcBef>
                <a:spcPts val="0"/>
              </a:spcBef>
              <a:spcAft>
                <a:spcPts val="0"/>
              </a:spcAft>
              <a:buClr>
                <a:schemeClr val="dk1"/>
              </a:buClr>
              <a:buSzPts val="2800"/>
              <a:buNone/>
            </a:pPr>
            <a:endParaRPr dirty="0"/>
          </a:p>
        </p:txBody>
      </p:sp>
      <p:pic>
        <p:nvPicPr>
          <p:cNvPr id="98" name="Google Shape;98;p2">
            <a:extLst>
              <a:ext uri="{FF2B5EF4-FFF2-40B4-BE49-F238E27FC236}">
                <a16:creationId xmlns:a16="http://schemas.microsoft.com/office/drawing/2014/main" id="{9F677795-4408-8FB6-DC24-97E4D42356B7}"/>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3522472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603745FB-996D-79E9-6A6A-2591E0B21443}"/>
            </a:ext>
          </a:extLst>
        </p:cNvPr>
        <p:cNvGrpSpPr/>
        <p:nvPr/>
      </p:nvGrpSpPr>
      <p:grpSpPr>
        <a:xfrm>
          <a:off x="0" y="0"/>
          <a:ext cx="0" cy="0"/>
          <a:chOff x="0" y="0"/>
          <a:chExt cx="0" cy="0"/>
        </a:xfrm>
      </p:grpSpPr>
      <p:sp>
        <p:nvSpPr>
          <p:cNvPr id="97" name="Google Shape;97;p2">
            <a:extLst>
              <a:ext uri="{FF2B5EF4-FFF2-40B4-BE49-F238E27FC236}">
                <a16:creationId xmlns:a16="http://schemas.microsoft.com/office/drawing/2014/main" id="{92E37A88-8EEB-96AB-E0CD-C2B299814C5F}"/>
              </a:ext>
            </a:extLst>
          </p:cNvPr>
          <p:cNvSpPr txBox="1">
            <a:spLocks noGrp="1"/>
          </p:cNvSpPr>
          <p:nvPr>
            <p:ph type="body" idx="1"/>
          </p:nvPr>
        </p:nvSpPr>
        <p:spPr>
          <a:xfrm>
            <a:off x="838200" y="926100"/>
            <a:ext cx="10515600" cy="4351338"/>
          </a:xfrm>
          <a:prstGeom prst="rect">
            <a:avLst/>
          </a:prstGeom>
          <a:noFill/>
          <a:ln>
            <a:noFill/>
          </a:ln>
        </p:spPr>
        <p:txBody>
          <a:bodyPr spcFirstLastPara="1" wrap="square" lIns="91425" tIns="45700" rIns="91425" bIns="45700" anchor="t" anchorCtr="0">
            <a:normAutofit/>
          </a:bodyPr>
          <a:lstStyle/>
          <a:p>
            <a:pPr marL="114300" indent="0">
              <a:buNone/>
            </a:pPr>
            <a:r>
              <a:rPr lang="fr-CA" b="1" dirty="0"/>
              <a:t>Faux</a:t>
            </a:r>
            <a:r>
              <a:rPr lang="fr-CA" dirty="0"/>
              <a:t> ❌</a:t>
            </a:r>
            <a:br>
              <a:rPr lang="fr-CA" dirty="0"/>
            </a:br>
            <a:br>
              <a:rPr lang="fr-CA" dirty="0"/>
            </a:br>
            <a:r>
              <a:rPr lang="fr-CA" dirty="0"/>
              <a:t>Il n’existe qu’une race : la race humaine ! Comme le montre la </a:t>
            </a:r>
            <a:r>
              <a:rPr lang="fr-CA" b="1" dirty="0"/>
              <a:t>carte 3</a:t>
            </a:r>
            <a:r>
              <a:rPr lang="fr-CA" dirty="0"/>
              <a:t>, le concept de « race » commence à apparaître autour du 16</a:t>
            </a:r>
            <a:r>
              <a:rPr lang="fr-CA" baseline="30000" dirty="0"/>
              <a:t>e</a:t>
            </a:r>
            <a:r>
              <a:rPr lang="fr-CA" dirty="0"/>
              <a:t> siècle, et c’est surtout autour du 19e siècle que des penseurs européens commencent à classer les êtres humains en races. Comme l’a montré la </a:t>
            </a:r>
            <a:r>
              <a:rPr lang="fr-CA" b="1" dirty="0"/>
              <a:t>carte 5</a:t>
            </a:r>
            <a:r>
              <a:rPr lang="fr-CA" dirty="0"/>
              <a:t>, ce classement servait à justifier la colonisation, l’esclavage et les inégalités, en donnant une apparence scientifique à des rapports de domination. Aujourd’hui, la science montre qu’il n’existe qu’une seule humanité.    </a:t>
            </a:r>
          </a:p>
          <a:p>
            <a:pPr marL="114300" indent="0">
              <a:buNone/>
            </a:pPr>
            <a:endParaRPr lang="fr-CA" dirty="0"/>
          </a:p>
          <a:p>
            <a:pPr marL="0" lvl="0" indent="0" algn="l" rtl="0">
              <a:lnSpc>
                <a:spcPct val="90000"/>
              </a:lnSpc>
              <a:spcBef>
                <a:spcPts val="0"/>
              </a:spcBef>
              <a:spcAft>
                <a:spcPts val="0"/>
              </a:spcAft>
              <a:buClr>
                <a:schemeClr val="dk1"/>
              </a:buClr>
              <a:buSzPts val="2800"/>
              <a:buNone/>
            </a:pPr>
            <a:endParaRPr dirty="0"/>
          </a:p>
        </p:txBody>
      </p:sp>
      <p:pic>
        <p:nvPicPr>
          <p:cNvPr id="98" name="Google Shape;98;p2">
            <a:extLst>
              <a:ext uri="{FF2B5EF4-FFF2-40B4-BE49-F238E27FC236}">
                <a16:creationId xmlns:a16="http://schemas.microsoft.com/office/drawing/2014/main" id="{FC627043-405F-0FA9-50D8-CFFD39F796A7}"/>
              </a:ext>
            </a:extLst>
          </p:cNvPr>
          <p:cNvPicPr preferRelativeResize="0"/>
          <p:nvPr/>
        </p:nvPicPr>
        <p:blipFill rotWithShape="1">
          <a:blip r:embed="rId3">
            <a:alphaModFix/>
          </a:blip>
          <a:srcRect/>
          <a:stretch/>
        </p:blipFill>
        <p:spPr>
          <a:xfrm>
            <a:off x="11039399" y="5831300"/>
            <a:ext cx="961200" cy="961200"/>
          </a:xfrm>
          <a:prstGeom prst="rect">
            <a:avLst/>
          </a:prstGeom>
          <a:noFill/>
          <a:ln>
            <a:noFill/>
          </a:ln>
        </p:spPr>
      </p:pic>
    </p:spTree>
    <p:extLst>
      <p:ext uri="{BB962C8B-B14F-4D97-AF65-F5344CB8AC3E}">
        <p14:creationId xmlns:p14="http://schemas.microsoft.com/office/powerpoint/2010/main" val="839451566"/>
      </p:ext>
    </p:extLst>
  </p:cSld>
  <p:clrMapOvr>
    <a:masterClrMapping/>
  </p:clrMapOvr>
</p:sld>
</file>

<file path=ppt/theme/theme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691</TotalTime>
  <Words>1263</Words>
  <Application>Microsoft Office PowerPoint</Application>
  <PresentationFormat>Grand écran</PresentationFormat>
  <Paragraphs>79</Paragraphs>
  <Slides>25</Slides>
  <Notes>25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25</vt:i4>
      </vt:variant>
    </vt:vector>
  </HeadingPairs>
  <TitlesOfParts>
    <vt:vector size="30" baseType="lpstr">
      <vt:lpstr>Calibri</vt:lpstr>
      <vt:lpstr>Wingdings</vt:lpstr>
      <vt:lpstr>Noto Sans Bamum</vt:lpstr>
      <vt:lpstr>Arial</vt:lpstr>
      <vt:lpstr>Thème Office</vt:lpstr>
      <vt:lpstr>L’ADN colonial du racisme  SAE pour le 5e secondaire Culture et citoyenneté québécoise </vt:lpstr>
      <vt:lpstr>«  On ne naît pas raciste, on le devient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danger d’une histoire unique </vt:lpstr>
      <vt:lpstr>Faire un Caligramme, comme celui de Webster !</vt:lpstr>
      <vt:lpstr>Faire un zine !</vt:lpstr>
      <vt:lpstr>Faire un Slam !</vt:lpstr>
      <vt:lpstr>Créer un livre numérique !</vt:lpstr>
      <vt:lpstr>«  On ne naît pas raciste, on le devient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Camille René</dc:creator>
  <cp:lastModifiedBy>Perrine Curé</cp:lastModifiedBy>
  <cp:revision>5</cp:revision>
  <dcterms:created xsi:type="dcterms:W3CDTF">2025-08-18T18:59:01Z</dcterms:created>
  <dcterms:modified xsi:type="dcterms:W3CDTF">2026-02-02T18:37:34Z</dcterms:modified>
</cp:coreProperties>
</file>