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6"/>
  </p:notesMasterIdLst>
  <p:sldIdLst>
    <p:sldId id="256" r:id="rId3"/>
    <p:sldId id="257" r:id="rId4"/>
    <p:sldId id="258" r:id="rId5"/>
  </p:sldIdLst>
  <p:sldSz cx="10058400" cy="7772400"/>
  <p:notesSz cx="6858000" cy="9144000"/>
  <p:embeddedFontLst>
    <p:embeddedFont>
      <p:font typeface="Figtree" panose="020B0604020202020204" charset="0"/>
      <p:regular r:id="rId7"/>
      <p:bold r:id="rId8"/>
      <p:italic r:id="rId9"/>
      <p:boldItalic r:id="rId10"/>
    </p:embeddedFont>
    <p:embeddedFont>
      <p:font typeface="Open Sans" panose="020B0606030504020204" pitchFamily="34" charset="0"/>
      <p:regular r:id="rId11"/>
      <p:bold r:id="rId12"/>
      <p:italic r:id="rId13"/>
      <p:boldItalic r:id="rId14"/>
    </p:embeddedFont>
    <p:embeddedFont>
      <p:font typeface="Open Sans ExtraBold" panose="020B0906030804020204" pitchFamily="34" charset="0"/>
      <p:bold r:id="rId15"/>
      <p:italic r:id="rId16"/>
      <p:boldItalic r:id="rId17"/>
    </p:embeddedFont>
    <p:embeddedFont>
      <p:font typeface="Open Sans Medium" panose="020B0604020202020204" charset="0"/>
      <p:regular r:id="rId18"/>
      <p:bold r:id="rId19"/>
      <p:italic r:id="rId20"/>
      <p:boldItalic r:id="rId21"/>
    </p:embeddedFont>
    <p:embeddedFont>
      <p:font typeface="Open Sans SemiBold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02">
          <p15:clr>
            <a:srgbClr val="747775"/>
          </p15:clr>
        </p15:guide>
        <p15:guide id="2" pos="316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903A50-BD75-4BF6-D4D6-120D18EE2932}" name="Camille René" initials="CR" userId="e5b516187f4fdb3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05797A-C622-49DC-9948-C931205A119E}" v="1" dt="2026-02-02T01:04:57.774"/>
  </p1510:revLst>
</p1510:revInfo>
</file>

<file path=ppt/tableStyles.xml><?xml version="1.0" encoding="utf-8"?>
<a:tblStyleLst xmlns:a="http://schemas.openxmlformats.org/drawingml/2006/main" def="{56242B9A-B58F-4670-B06C-B936D670D843}">
  <a:tblStyle styleId="{56242B9A-B58F-4670-B06C-B936D670D84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94681"/>
  </p:normalViewPr>
  <p:slideViewPr>
    <p:cSldViewPr snapToGrid="0">
      <p:cViewPr varScale="1">
        <p:scale>
          <a:sx n="72" d="100"/>
          <a:sy n="72" d="100"/>
        </p:scale>
        <p:origin x="570" y="78"/>
      </p:cViewPr>
      <p:guideLst>
        <p:guide orient="horz" pos="502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font" Target="fonts/font18.fntdata"/><Relationship Id="rId5" Type="http://schemas.openxmlformats.org/officeDocument/2006/relationships/slide" Target="slides/slide3.xml"/><Relationship Id="rId15" Type="http://schemas.openxmlformats.org/officeDocument/2006/relationships/font" Target="fonts/font9.fntdata"/><Relationship Id="rId23" Type="http://schemas.openxmlformats.org/officeDocument/2006/relationships/font" Target="fonts/font17.fntdata"/><Relationship Id="rId28" Type="http://schemas.openxmlformats.org/officeDocument/2006/relationships/theme" Target="theme/theme1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31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10545" y="685800"/>
            <a:ext cx="4437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e9cf60a83e_0_6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e9cf60a83e_0_6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175998cb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175998cb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b3fa9aa39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b3fa9aa392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42879" y="1125136"/>
            <a:ext cx="9372600" cy="31017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42870" y="4282678"/>
            <a:ext cx="9372600" cy="1197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e en page personnalisée 4">
  <p:cSld name="CUSTOM_3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6236751" y="3130078"/>
            <a:ext cx="4729200" cy="6804900"/>
          </a:xfrm>
          <a:prstGeom prst="ellipse">
            <a:avLst/>
          </a:prstGeom>
          <a:solidFill>
            <a:srgbClr val="2966FF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 txBox="1"/>
          <p:nvPr/>
        </p:nvSpPr>
        <p:spPr>
          <a:xfrm>
            <a:off x="444318" y="1384971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53" name="Google Shape;5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7375" y="7161155"/>
            <a:ext cx="376943" cy="378674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523215" y="554767"/>
            <a:ext cx="9155100" cy="8853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Font typeface="Figtree"/>
              <a:buNone/>
              <a:defRPr sz="3100" b="1">
                <a:latin typeface="Figtree"/>
                <a:ea typeface="Figtree"/>
                <a:cs typeface="Figtree"/>
                <a:sym typeface="Figtre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e en page personnalisée 2">
  <p:cSld name="CUSTOM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/>
          <p:nvPr/>
        </p:nvSpPr>
        <p:spPr>
          <a:xfrm rot="10800000">
            <a:off x="36" y="6122376"/>
            <a:ext cx="10058364" cy="1650024"/>
          </a:xfrm>
          <a:prstGeom prst="flowChartDocument">
            <a:avLst/>
          </a:prstGeom>
          <a:solidFill>
            <a:srgbClr val="2966FF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" name="Google Shape;5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7375" y="7161155"/>
            <a:ext cx="376943" cy="37867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444317" y="482573"/>
            <a:ext cx="5510700" cy="18198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400"/>
              <a:buFont typeface="Figtree"/>
              <a:buNone/>
              <a:defRPr sz="5400" b="1">
                <a:latin typeface="Figtree"/>
                <a:ea typeface="Figtree"/>
                <a:cs typeface="Figtree"/>
                <a:sym typeface="Figtre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e en page personnalisée 2 1">
  <p:cSld name="CUSTOM_1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/>
          <p:nvPr/>
        </p:nvSpPr>
        <p:spPr>
          <a:xfrm>
            <a:off x="0" y="0"/>
            <a:ext cx="10058364" cy="2016036"/>
          </a:xfrm>
          <a:prstGeom prst="flowChartDocument">
            <a:avLst/>
          </a:prstGeom>
          <a:solidFill>
            <a:srgbClr val="2966FF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" name="Google Shape;6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7375" y="7161155"/>
            <a:ext cx="376943" cy="37867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445816" y="98166"/>
            <a:ext cx="9166800" cy="18198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Figtree"/>
              <a:buNone/>
              <a:defRPr sz="4300" b="1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body" idx="2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1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3"/>
          <p:cNvSpPr txBox="1">
            <a:spLocks noGrp="1"/>
          </p:cNvSpPr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6" name="Google Shape;96;p24"/>
          <p:cNvSpPr txBox="1">
            <a:spLocks noGrp="1"/>
          </p:cNvSpPr>
          <p:nvPr>
            <p:ph type="subTitle" idx="1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97" name="Google Shape;97;p24"/>
          <p:cNvSpPr txBox="1">
            <a:spLocks noGrp="1"/>
          </p:cNvSpPr>
          <p:nvPr>
            <p:ph type="body" idx="2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body" idx="1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 txBox="1">
            <a:spLocks noGrp="1"/>
          </p:cNvSpPr>
          <p:nvPr>
            <p:ph type="title" hasCustomPrompt="1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104" name="Google Shape;104;p26"/>
          <p:cNvSpPr txBox="1">
            <a:spLocks noGrp="1"/>
          </p:cNvSpPr>
          <p:nvPr>
            <p:ph type="body" idx="1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7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e en page personnalisée 4">
  <p:cSld name="CUSTOM_3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8"/>
          <p:cNvSpPr/>
          <p:nvPr/>
        </p:nvSpPr>
        <p:spPr>
          <a:xfrm>
            <a:off x="6236751" y="3130078"/>
            <a:ext cx="4729200" cy="6804900"/>
          </a:xfrm>
          <a:prstGeom prst="ellipse">
            <a:avLst/>
          </a:prstGeom>
          <a:solidFill>
            <a:srgbClr val="2966FF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8"/>
          <p:cNvSpPr txBox="1"/>
          <p:nvPr/>
        </p:nvSpPr>
        <p:spPr>
          <a:xfrm>
            <a:off x="444318" y="1384971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111" name="Google Shape;111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7375" y="7161155"/>
            <a:ext cx="376943" cy="37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523215" y="554767"/>
            <a:ext cx="9155100" cy="8853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Font typeface="Figtree"/>
              <a:buNone/>
              <a:defRPr sz="3100" b="1">
                <a:latin typeface="Figtree"/>
                <a:ea typeface="Figtree"/>
                <a:cs typeface="Figtree"/>
                <a:sym typeface="Figtre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marL="914400" lvl="1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marL="1371600" lvl="2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marL="1828800" lvl="3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marL="2286000" lvl="4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marL="2743200" lvl="5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marL="3200400" lvl="6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marL="3657600" lvl="7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marL="4114800" lvl="8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pen Sans ExtraBold"/>
              <a:buNone/>
              <a:defRPr sz="35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 ExtraBold"/>
              <a:buChar char="●"/>
              <a:defRPr sz="22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Open Sans Medium"/>
              <a:buChar char="○"/>
              <a:defRPr sz="1700">
                <a:latin typeface="Open Sans Medium"/>
                <a:ea typeface="Open Sans Medium"/>
                <a:cs typeface="Open Sans Medium"/>
                <a:sym typeface="Open Sans Medium"/>
              </a:defRPr>
            </a:lvl2pPr>
            <a:lvl3pPr marL="1371600" lvl="2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■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●"/>
              <a:def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marL="2743200" lvl="5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marL="3200400" lvl="6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marL="3657600" lvl="7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marL="4114800" lvl="8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9"/>
          <p:cNvSpPr txBox="1"/>
          <p:nvPr/>
        </p:nvSpPr>
        <p:spPr>
          <a:xfrm>
            <a:off x="363925" y="159125"/>
            <a:ext cx="40314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500">
                <a:latin typeface="Open Sans ExtraBold"/>
                <a:ea typeface="Open Sans ExtraBold"/>
                <a:cs typeface="Open Sans ExtraBold"/>
                <a:sym typeface="Open Sans ExtraBold"/>
              </a:rPr>
              <a:t>DÉMARCHE</a:t>
            </a:r>
            <a:endParaRPr sz="35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Open Sans SemiBold"/>
                <a:ea typeface="Open Sans SemiBold"/>
                <a:cs typeface="Open Sans SemiBold"/>
                <a:sym typeface="Open Sans SemiBold"/>
              </a:rPr>
              <a:t>Compétence </a:t>
            </a:r>
            <a:r>
              <a:rPr lang="fr-CA" sz="1800" i="1">
                <a:latin typeface="Open Sans SemiBold"/>
                <a:ea typeface="Open Sans SemiBold"/>
                <a:cs typeface="Open Sans SemiBold"/>
                <a:sym typeface="Open Sans SemiBold"/>
              </a:rPr>
              <a:t>Étudier des réalités culturelles</a:t>
            </a: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18" name="Google Shape;118;p29"/>
          <p:cNvSpPr/>
          <p:nvPr/>
        </p:nvSpPr>
        <p:spPr>
          <a:xfrm>
            <a:off x="4626300" y="250675"/>
            <a:ext cx="2753100" cy="4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Open Sans Medium"/>
                <a:ea typeface="Open Sans Medium"/>
                <a:cs typeface="Open Sans Medium"/>
                <a:sym typeface="Open Sans Medium"/>
              </a:rPr>
              <a:t>Nom de l’élève</a:t>
            </a:r>
            <a:endParaRPr sz="1200"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19" name="Google Shape;119;p29"/>
          <p:cNvSpPr/>
          <p:nvPr/>
        </p:nvSpPr>
        <p:spPr>
          <a:xfrm>
            <a:off x="158240" y="6190468"/>
            <a:ext cx="2650871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dirty="0">
                <a:latin typeface="Open Sans ExtraBold"/>
                <a:ea typeface="Open Sans ExtraBold"/>
                <a:cs typeface="Open Sans ExtraBold"/>
                <a:sym typeface="Open Sans ExtraBold"/>
              </a:rPr>
              <a:t>RÉALITÉ CULTURELLE</a:t>
            </a:r>
            <a:endParaRPr sz="1200" dirty="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20" name="Google Shape;120;p29"/>
          <p:cNvSpPr/>
          <p:nvPr/>
        </p:nvSpPr>
        <p:spPr>
          <a:xfrm>
            <a:off x="2942669" y="6216219"/>
            <a:ext cx="3784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dirty="0">
                <a:latin typeface="Open Sans ExtraBold"/>
                <a:ea typeface="Open Sans ExtraBold"/>
                <a:cs typeface="Open Sans ExtraBold"/>
                <a:sym typeface="Open Sans ExtraBold"/>
              </a:rPr>
              <a:t>CONCEPT(S) LIÉ(S) À LA RÉALITÉ CULTURELLE</a:t>
            </a:r>
            <a:endParaRPr sz="1200" dirty="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21" name="Google Shape;121;p29"/>
          <p:cNvSpPr/>
          <p:nvPr/>
        </p:nvSpPr>
        <p:spPr>
          <a:xfrm>
            <a:off x="8292050" y="250675"/>
            <a:ext cx="1500600" cy="4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Open Sans Medium"/>
                <a:ea typeface="Open Sans Medium"/>
                <a:cs typeface="Open Sans Medium"/>
                <a:sym typeface="Open Sans Medium"/>
              </a:rPr>
              <a:t>Groupe</a:t>
            </a:r>
            <a:endParaRPr sz="1200"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22" name="Google Shape;122;p29"/>
          <p:cNvSpPr/>
          <p:nvPr/>
        </p:nvSpPr>
        <p:spPr>
          <a:xfrm>
            <a:off x="802689" y="2275174"/>
            <a:ext cx="823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 dirty="0">
                <a:latin typeface="Open Sans"/>
                <a:ea typeface="Open Sans"/>
                <a:cs typeface="Open Sans"/>
                <a:sym typeface="Open Sans"/>
              </a:rPr>
              <a:t>L</a:t>
            </a:r>
            <a:r>
              <a:rPr lang="fr-CA" sz="11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fr-CA" sz="11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question</a:t>
            </a:r>
            <a:r>
              <a:rPr lang="fr-CA" sz="11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qui orientera mon étude est la suivante :</a:t>
            </a:r>
            <a:endParaRPr sz="11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3" name="Google Shape;123;p29" descr="À moins d'indications contraires, cette présentation  est mise  à disposition selon les termes de la Licence Creative Commons:  Attribution - Pas d’Utilisation Commerciale - Partage dans les Mêmes Conditions 4.0 International.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03525" y="1322952"/>
            <a:ext cx="672025" cy="182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9" descr="Boîte de réponse"/>
          <p:cNvSpPr txBox="1"/>
          <p:nvPr/>
        </p:nvSpPr>
        <p:spPr>
          <a:xfrm>
            <a:off x="4626300" y="622250"/>
            <a:ext cx="3279000" cy="647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✏️</a:t>
            </a:r>
            <a:endParaRPr sz="12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5" name="Google Shape;125;p29" descr="Boîte de réponse"/>
          <p:cNvSpPr txBox="1"/>
          <p:nvPr/>
        </p:nvSpPr>
        <p:spPr>
          <a:xfrm>
            <a:off x="8136350" y="622250"/>
            <a:ext cx="1695300" cy="647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✏️</a:t>
            </a:r>
            <a:endParaRPr sz="12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" name="Google Shape;126;p29" descr="Boîte de réponse"/>
          <p:cNvSpPr txBox="1"/>
          <p:nvPr/>
        </p:nvSpPr>
        <p:spPr>
          <a:xfrm>
            <a:off x="158240" y="6568520"/>
            <a:ext cx="2529883" cy="61417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lvl="0" algn="ctr"/>
            <a:r>
              <a:rPr lang="fr-CA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Groupes sociaux et rapports de pouvoirs</a:t>
            </a:r>
            <a:endParaRPr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 ExtraBold"/>
            </a:endParaRPr>
          </a:p>
        </p:txBody>
      </p:sp>
      <p:sp>
        <p:nvSpPr>
          <p:cNvPr id="127" name="Google Shape;127;p29" descr="Boîte de réponse"/>
          <p:cNvSpPr txBox="1"/>
          <p:nvPr/>
        </p:nvSpPr>
        <p:spPr>
          <a:xfrm>
            <a:off x="3110508" y="6554919"/>
            <a:ext cx="3616961" cy="595231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/>
            <a:r>
              <a:rPr lang="fr-CA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Inégalités sociales : Racisme et colonialisme </a:t>
            </a:r>
            <a:endParaRPr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28" name="Google Shape;128;p29" descr="Boîte de réponse"/>
          <p:cNvSpPr txBox="1"/>
          <p:nvPr/>
        </p:nvSpPr>
        <p:spPr>
          <a:xfrm>
            <a:off x="158240" y="2853589"/>
            <a:ext cx="9676500" cy="1555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lvl="0" algn="ctr"/>
            <a:r>
              <a:rPr lang="fr-CA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fr-CA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CA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Comment et pourquoi le racisme continue-t-il de se manifester aujourd’hui dans la société québécoise ? »</a:t>
            </a:r>
            <a:endParaRPr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pic>
        <p:nvPicPr>
          <p:cNvPr id="129" name="Google Shape;129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951" y="7368309"/>
            <a:ext cx="309267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9"/>
          <p:cNvPicPr preferRelativeResize="0"/>
          <p:nvPr/>
        </p:nvPicPr>
        <p:blipFill rotWithShape="1">
          <a:blip r:embed="rId7">
            <a:alphaModFix/>
          </a:blip>
          <a:srcRect t="33874" b="26367"/>
          <a:stretch/>
        </p:blipFill>
        <p:spPr>
          <a:xfrm>
            <a:off x="473693" y="7391399"/>
            <a:ext cx="657992" cy="26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0"/>
          <p:cNvSpPr txBox="1"/>
          <p:nvPr/>
        </p:nvSpPr>
        <p:spPr>
          <a:xfrm>
            <a:off x="263925" y="1290538"/>
            <a:ext cx="8942100" cy="11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 b="1" dirty="0">
                <a:latin typeface="Open Sans"/>
                <a:ea typeface="Open Sans"/>
                <a:cs typeface="Open Sans"/>
                <a:sym typeface="Open Sans"/>
              </a:rPr>
              <a:t>Pendant que tu regardes les ressources, </a:t>
            </a:r>
            <a:r>
              <a:rPr lang="fr-CA" sz="1100" dirty="0">
                <a:solidFill>
                  <a:schemeClr val="accent4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note</a:t>
            </a:r>
            <a:r>
              <a:rPr lang="fr-CA" sz="1100" dirty="0">
                <a:latin typeface="Open Sans"/>
                <a:ea typeface="Open Sans"/>
                <a:cs typeface="Open Sans"/>
                <a:sym typeface="Open Sans"/>
              </a:rPr>
              <a:t> :</a:t>
            </a:r>
            <a:br>
              <a:rPr lang="fr-CA" sz="1100" b="1" dirty="0">
                <a:latin typeface="Open Sans"/>
                <a:ea typeface="Open Sans"/>
                <a:cs typeface="Open Sans"/>
                <a:sym typeface="Open Sans"/>
              </a:rPr>
            </a:br>
            <a:endParaRPr sz="11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 est concerné par la situation présentée ?</a:t>
            </a:r>
            <a:br>
              <a:rPr lang="fr-CA" sz="1100" b="1" dirty="0">
                <a:solidFill>
                  <a:schemeClr val="dk1"/>
                </a:solidFill>
              </a:rPr>
            </a:br>
            <a:r>
              <a:rPr lang="fr-CA" sz="11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(personnes, groupes, institutions, milieu)</a:t>
            </a:r>
            <a:br>
              <a:rPr lang="fr-CA" sz="11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fr-CA" sz="11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fr-CA" sz="11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quoi parle-t-on ?</a:t>
            </a:r>
            <a:br>
              <a:rPr lang="fr-CA" sz="11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sz="1100" b="1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 sz="11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Dans quel contexte cela se passe-t-il ?</a:t>
            </a:r>
            <a:br>
              <a:rPr lang="fr-CA" sz="11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fr-CA" sz="11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(lieu, moment, situation : école, travail, médias, police, logement, internet, etc.)</a:t>
            </a:r>
            <a:br>
              <a:rPr lang="fr-CA" sz="1100" dirty="0">
                <a:solidFill>
                  <a:schemeClr val="dk1"/>
                </a:solidFill>
              </a:rPr>
            </a:b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sz="9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" name="Google Shape;137;p30"/>
          <p:cNvSpPr txBox="1"/>
          <p:nvPr/>
        </p:nvSpPr>
        <p:spPr>
          <a:xfrm>
            <a:off x="7960660" y="323075"/>
            <a:ext cx="2097740" cy="47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000" dirty="0">
                <a:solidFill>
                  <a:srgbClr val="006CBD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Recueillir des données primaires et/ou secondaires</a:t>
            </a:r>
            <a:endParaRPr sz="1000" dirty="0">
              <a:solidFill>
                <a:srgbClr val="006CBD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38" name="Google Shape;138;p30"/>
          <p:cNvSpPr txBox="1"/>
          <p:nvPr/>
        </p:nvSpPr>
        <p:spPr>
          <a:xfrm>
            <a:off x="7584141" y="148925"/>
            <a:ext cx="2352309" cy="2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575" tIns="75575" rIns="75575" bIns="755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CA" sz="1100" dirty="0">
                <a:solidFill>
                  <a:srgbClr val="006CB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CIRCONSCRIRE L’OBJET D’ÉTUDE</a:t>
            </a:r>
            <a:endParaRPr sz="1100" dirty="0">
              <a:solidFill>
                <a:srgbClr val="006CB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39" name="Google Shape;139;p30"/>
          <p:cNvSpPr/>
          <p:nvPr/>
        </p:nvSpPr>
        <p:spPr>
          <a:xfrm>
            <a:off x="-532900" y="148925"/>
            <a:ext cx="3808800" cy="358800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fr-CA" sz="1200">
                <a:latin typeface="Open Sans ExtraBold"/>
                <a:ea typeface="Open Sans ExtraBold"/>
                <a:cs typeface="Open Sans ExtraBold"/>
                <a:sym typeface="Open Sans ExtraBold"/>
              </a:rPr>
              <a:t>DÉMARCHE</a:t>
            </a:r>
            <a:endParaRPr sz="12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marL="0" lvl="0" indent="0" algn="r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fr-CA" sz="800">
                <a:latin typeface="Open Sans ExtraBold"/>
                <a:ea typeface="Open Sans ExtraBold"/>
                <a:cs typeface="Open Sans ExtraBold"/>
                <a:sym typeface="Open Sans ExtraBold"/>
              </a:rPr>
              <a:t>CUEILLETTE D’INFO</a:t>
            </a:r>
            <a:endParaRPr sz="8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40" name="Google Shape;14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62010">
            <a:off x="-110948" y="239560"/>
            <a:ext cx="1455946" cy="30985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1" name="Google Shape;141;p30"/>
          <p:cNvGraphicFramePr/>
          <p:nvPr/>
        </p:nvGraphicFramePr>
        <p:xfrm>
          <a:off x="78838" y="7191200"/>
          <a:ext cx="9738750" cy="391160"/>
        </p:xfrm>
        <a:graphic>
          <a:graphicData uri="http://schemas.openxmlformats.org/drawingml/2006/table">
            <a:tbl>
              <a:tblPr>
                <a:noFill/>
                <a:tableStyleId>{56242B9A-B58F-4670-B06C-B936D670D843}</a:tableStyleId>
              </a:tblPr>
              <a:tblGrid>
                <a:gridCol w="212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4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1150">
                <a:tc>
                  <a:txBody>
                    <a:bodyPr/>
                    <a:lstStyle/>
                    <a:p>
                      <a:pPr marL="89999" marR="110578" lvl="0" indent="0" algn="r" rtl="0"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8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Cr. 2  &gt; </a:t>
                      </a:r>
                      <a:r>
                        <a:rPr lang="fr-CA" sz="800" b="1" i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Qualité de la démarche</a:t>
                      </a:r>
                      <a:r>
                        <a:rPr lang="fr-CA" sz="800" i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endParaRPr sz="800" i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89999" marR="110578" lvl="0" indent="0" algn="r" rtl="0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800" i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Interrogation de réalités culturelles par la collecte d’informations</a:t>
                      </a:r>
                      <a:endParaRPr sz="800" i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9999" marR="165100" lvl="0" indent="0" algn="r" rtl="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fr-CA" sz="9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Les </a:t>
                      </a:r>
                      <a:r>
                        <a:rPr lang="fr-CA" sz="9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informations collectées</a:t>
                      </a:r>
                      <a:r>
                        <a:rPr lang="fr-CA" sz="9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sont pertinentes au regard de l’objet d’étude/réalité culturelle</a:t>
                      </a:r>
                      <a:endParaRPr sz="9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9999" marR="137996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7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rarement pertinentes</a:t>
                      </a:r>
                      <a:endParaRPr sz="1100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7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généralement pertinentes</a:t>
                      </a:r>
                      <a:endParaRPr sz="1100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7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toujours  pertinentes</a:t>
                      </a:r>
                      <a:endParaRPr sz="1100"/>
                    </a:p>
                  </a:txBody>
                  <a:tcPr marL="63500" marR="63500" marT="63500" marB="635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2" name="Google Shape;142;p30" descr="Boîte de réponse"/>
          <p:cNvSpPr txBox="1"/>
          <p:nvPr/>
        </p:nvSpPr>
        <p:spPr>
          <a:xfrm>
            <a:off x="171313" y="2574251"/>
            <a:ext cx="9553800" cy="4445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✏️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1"/>
          <p:cNvSpPr txBox="1"/>
          <p:nvPr/>
        </p:nvSpPr>
        <p:spPr>
          <a:xfrm>
            <a:off x="667775" y="1439813"/>
            <a:ext cx="7185307" cy="91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Après le visionnement</a:t>
            </a:r>
            <a:r>
              <a:rPr lang="fr-C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, </a:t>
            </a:r>
            <a:r>
              <a:rPr lang="fr-CA" sz="1200" dirty="0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réponds </a:t>
            </a:r>
            <a:r>
              <a:rPr lang="fr-CA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à ces questions : </a:t>
            </a:r>
            <a:br>
              <a:rPr lang="fr-C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</a:br>
            <a:endParaRPr lang="fr-CA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marL="6858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CA" sz="11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Quelle forme de racisme est montrée ici aujourd’hui ?</a:t>
            </a:r>
            <a:br>
              <a:rPr lang="fr-CA" sz="11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fr-CA" sz="11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(exclusion, stéréotype, traitement différent, règle injuste, inégalité d’accès, etc.)</a:t>
            </a:r>
            <a:br>
              <a:rPr lang="fr-CA" sz="11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CA" sz="11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CA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Quand on regarde ces effets, est-ce que tout le monde est touché de la même façon ?</a:t>
            </a:r>
            <a:r>
              <a:rPr lang="fr-CA" sz="11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CA" sz="11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 exemple, </a:t>
            </a:r>
            <a:r>
              <a:rPr lang="fr-CA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certains groupes semblent-ils bénéficier de conditions plus favorables que d’autres dans ce contexte ? À l’inverse, certains groupes semblent-ils davantage désavantagés ?</a:t>
            </a:r>
            <a:br>
              <a:rPr lang="fr-CA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fr-CA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 lvl="0" indent="-228600">
              <a:buFont typeface="+mj-lt"/>
              <a:buAutoNum type="arabicPeriod"/>
            </a:pPr>
            <a:r>
              <a:rPr lang="fr-CA" sz="1100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quoi cette situation crée-t-elle ou maintient-elle une inégalité ? </a:t>
            </a:r>
            <a:r>
              <a:rPr lang="fr-CA" sz="11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(accès à des droits, à des ressources, à des opportunités, à la reconnaissance, etc.)</a:t>
            </a:r>
            <a:endParaRPr sz="110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fr-CA" sz="1100" dirty="0">
                <a:solidFill>
                  <a:schemeClr val="dk1"/>
                </a:solidFill>
              </a:rPr>
            </a:b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sz="900" dirty="0"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151" name="Google Shape;151;p31"/>
          <p:cNvGraphicFramePr/>
          <p:nvPr/>
        </p:nvGraphicFramePr>
        <p:xfrm>
          <a:off x="78838" y="7191200"/>
          <a:ext cx="9738750" cy="391160"/>
        </p:xfrm>
        <a:graphic>
          <a:graphicData uri="http://schemas.openxmlformats.org/drawingml/2006/table">
            <a:tbl>
              <a:tblPr>
                <a:noFill/>
                <a:tableStyleId>{56242B9A-B58F-4670-B06C-B936D670D843}</a:tableStyleId>
              </a:tblPr>
              <a:tblGrid>
                <a:gridCol w="212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4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1150">
                <a:tc>
                  <a:txBody>
                    <a:bodyPr/>
                    <a:lstStyle/>
                    <a:p>
                      <a:pPr marL="89999" marR="110578" lvl="0" indent="0" algn="r" rtl="0"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8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Cr. 2  &gt; </a:t>
                      </a:r>
                      <a:r>
                        <a:rPr lang="fr-CA" sz="800" b="1" i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Qualité de la démarche</a:t>
                      </a:r>
                      <a:r>
                        <a:rPr lang="fr-CA" sz="800" i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endParaRPr sz="800" i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89999" marR="110578" lvl="0" indent="0" algn="r" rtl="0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800" i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Interrogation de réalités culturelles par la collecte d’informations</a:t>
                      </a:r>
                      <a:endParaRPr sz="800" i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9999" marR="165100" lvl="0" indent="0" algn="r" rtl="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fr-CA" sz="9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Les </a:t>
                      </a:r>
                      <a:r>
                        <a:rPr lang="fr-CA" sz="9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informations collectées</a:t>
                      </a:r>
                      <a:r>
                        <a:rPr lang="fr-CA" sz="9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sont pertinentes au regard de l’objet d’étude/réalité culturelle</a:t>
                      </a:r>
                      <a:endParaRPr sz="9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9999" marR="137996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7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rarement pertinentes</a:t>
                      </a:r>
                      <a:endParaRPr sz="1100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7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généralement pertinentes</a:t>
                      </a:r>
                      <a:endParaRPr sz="1100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7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toujours  pertinentes</a:t>
                      </a:r>
                      <a:endParaRPr sz="1100"/>
                    </a:p>
                  </a:txBody>
                  <a:tcPr marL="63500" marR="63500" marT="63500" marB="6350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2" name="Google Shape;152;p31" descr="Boîte de réponse"/>
          <p:cNvSpPr txBox="1"/>
          <p:nvPr/>
        </p:nvSpPr>
        <p:spPr>
          <a:xfrm>
            <a:off x="263925" y="2526325"/>
            <a:ext cx="9553800" cy="4445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✏️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3" name="Google Shape;15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50" y="-19675"/>
            <a:ext cx="829778" cy="72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1"/>
          <p:cNvSpPr/>
          <p:nvPr/>
        </p:nvSpPr>
        <p:spPr>
          <a:xfrm>
            <a:off x="928337" y="41325"/>
            <a:ext cx="2187300" cy="438300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fr-CA" sz="1200" dirty="0">
                <a:latin typeface="Open Sans ExtraBold"/>
                <a:ea typeface="Open Sans ExtraBold"/>
                <a:cs typeface="Open Sans ExtraBold"/>
                <a:sym typeface="Open Sans ExtraBold"/>
              </a:rPr>
              <a:t>DÉMARCHE</a:t>
            </a:r>
            <a:endParaRPr sz="1200" dirty="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marL="0" lvl="0" indent="0" algn="r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fr-CA" sz="800" dirty="0">
                <a:latin typeface="Open Sans ExtraBold"/>
                <a:ea typeface="Open Sans ExtraBold"/>
                <a:cs typeface="Open Sans ExtraBold"/>
                <a:sym typeface="Open Sans ExtraBold"/>
              </a:rPr>
              <a:t>RELATIONS</a:t>
            </a:r>
            <a:endParaRPr sz="800" dirty="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F2066D1-EC02-EB7F-AC3C-ECF3B7C8B0BD}"/>
              </a:ext>
            </a:extLst>
          </p:cNvPr>
          <p:cNvSpPr txBox="1"/>
          <p:nvPr/>
        </p:nvSpPr>
        <p:spPr>
          <a:xfrm>
            <a:off x="6962476" y="123725"/>
            <a:ext cx="301707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100" b="1" i="0" u="none" strike="noStrike" dirty="0">
                <a:solidFill>
                  <a:srgbClr val="DB8480"/>
                </a:solidFill>
                <a:effectLst/>
                <a:latin typeface="Open Sans" panose="020B0606030504020204" pitchFamily="34" charset="0"/>
              </a:rPr>
              <a:t>ANALYSER DES RELATIONS SOCIALES </a:t>
            </a:r>
            <a:br>
              <a:rPr lang="fr-CA" sz="1100" b="1" i="0" u="none" strike="noStrike" dirty="0">
                <a:solidFill>
                  <a:srgbClr val="DB8480"/>
                </a:solidFill>
                <a:effectLst/>
                <a:latin typeface="Open Sans" panose="020B0606030504020204" pitchFamily="34" charset="0"/>
              </a:rPr>
            </a:br>
            <a:br>
              <a:rPr lang="fr-CA" sz="1100" dirty="0"/>
            </a:br>
            <a:endParaRPr lang="fr-FR" sz="12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B9E1E58-B5ED-4FB3-7F59-9CACD3988C09}"/>
              </a:ext>
            </a:extLst>
          </p:cNvPr>
          <p:cNvSpPr txBox="1"/>
          <p:nvPr/>
        </p:nvSpPr>
        <p:spPr>
          <a:xfrm>
            <a:off x="6962474" y="574332"/>
            <a:ext cx="27833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1430" rtl="0">
              <a:buNone/>
            </a:pPr>
            <a:r>
              <a:rPr lang="fr-CA" sz="800" b="0" i="0" u="none" strike="noStrike" dirty="0">
                <a:solidFill>
                  <a:srgbClr val="DB8480"/>
                </a:solidFill>
                <a:effectLst/>
                <a:latin typeface="Open Sans" panose="020B0606030504020204" pitchFamily="34" charset="0"/>
              </a:rPr>
              <a:t>Caractériser des relations entre des personnes, des groupes et des institutions</a:t>
            </a:r>
            <a:endParaRPr lang="fr-CA" b="0" dirty="0">
              <a:effectLst/>
            </a:endParaRPr>
          </a:p>
          <a:p>
            <a:pPr>
              <a:buNone/>
            </a:pPr>
            <a:br>
              <a:rPr lang="fr-CA" dirty="0"/>
            </a:b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4E1F24A-9535-40D0-425C-B939E0028AA9}"/>
              </a:ext>
            </a:extLst>
          </p:cNvPr>
          <p:cNvSpPr txBox="1"/>
          <p:nvPr/>
        </p:nvSpPr>
        <p:spPr>
          <a:xfrm>
            <a:off x="6982185" y="342875"/>
            <a:ext cx="2743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fr-CA" sz="800" b="0" i="0" u="none" strike="noStrike" dirty="0">
                <a:solidFill>
                  <a:srgbClr val="DB8480"/>
                </a:solidFill>
                <a:effectLst/>
                <a:latin typeface="Open Sans" panose="020B0606030504020204" pitchFamily="34" charset="0"/>
              </a:rPr>
              <a:t>Situer les relations dans le temps et dans l’espace</a:t>
            </a:r>
            <a:endParaRPr lang="fr-CA" b="0" dirty="0">
              <a:effectLst/>
            </a:endParaRPr>
          </a:p>
          <a:p>
            <a:pPr>
              <a:buNone/>
            </a:pPr>
            <a:br>
              <a:rPr lang="fr-CA" dirty="0"/>
            </a:b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361</Words>
  <Application>Microsoft Office PowerPoint</Application>
  <PresentationFormat>Personnalisé</PresentationFormat>
  <Paragraphs>45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</vt:i4>
      </vt:variant>
    </vt:vector>
  </HeadingPairs>
  <TitlesOfParts>
    <vt:vector size="12" baseType="lpstr">
      <vt:lpstr>Open Sans</vt:lpstr>
      <vt:lpstr>Calibri</vt:lpstr>
      <vt:lpstr>Figtree</vt:lpstr>
      <vt:lpstr>Open Sans ExtraBold</vt:lpstr>
      <vt:lpstr>Open Sans SemiBold</vt:lpstr>
      <vt:lpstr>Arial</vt:lpstr>
      <vt:lpstr>Open Sans Medium</vt:lpstr>
      <vt:lpstr>Simple Light</vt:lpstr>
      <vt:lpstr>Simple Light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Marie BG</dc:creator>
  <cp:lastModifiedBy>Perrine Curé</cp:lastModifiedBy>
  <cp:revision>6</cp:revision>
  <dcterms:modified xsi:type="dcterms:W3CDTF">2026-02-02T18:24:29Z</dcterms:modified>
</cp:coreProperties>
</file>