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5240000" cy="8572500"/>
  <p:notesSz cx="6858000" cy="9144000"/>
  <p:embeddedFontLst>
    <p:embeddedFont>
      <p:font typeface="Montserrat" panose="00000500000000000000" pitchFamily="2" charset="0"/>
      <p:regular r:id="rId10"/>
      <p:bold r:id="rId11"/>
      <p:italic r:id="rId12"/>
      <p:boldItalic r:id="rId13"/>
    </p:embeddedFont>
    <p:embeddedFont>
      <p:font typeface="Montserrat Bold" panose="00000800000000000000" pitchFamily="2" charset="0"/>
      <p:regular r:id="rId14"/>
      <p:bold r:id="rId15"/>
    </p:embeddedFont>
    <p:embeddedFont>
      <p:font typeface="Montserrat Italics" panose="020B0604020202020204" charset="0"/>
      <p:regular r:id="rId16"/>
      <p:italic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05" autoAdjust="0"/>
  </p:normalViewPr>
  <p:slideViewPr>
    <p:cSldViewPr>
      <p:cViewPr varScale="1">
        <p:scale>
          <a:sx n="66" d="100"/>
          <a:sy n="66" d="100"/>
        </p:scale>
        <p:origin x="43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5240000" cy="1408865"/>
            <a:chOff x="0" y="0"/>
            <a:chExt cx="6186311" cy="571895"/>
          </a:xfrm>
        </p:grpSpPr>
        <p:sp>
          <p:nvSpPr>
            <p:cNvPr id="3" name="Freeform 3"/>
            <p:cNvSpPr/>
            <p:nvPr/>
          </p:nvSpPr>
          <p:spPr>
            <a:xfrm>
              <a:off x="0" y="0"/>
              <a:ext cx="6186311" cy="571895"/>
            </a:xfrm>
            <a:custGeom>
              <a:avLst/>
              <a:gdLst/>
              <a:ahLst/>
              <a:cxnLst/>
              <a:rect l="l" t="t" r="r" b="b"/>
              <a:pathLst>
                <a:path w="6186311" h="571895">
                  <a:moveTo>
                    <a:pt x="0" y="0"/>
                  </a:moveTo>
                  <a:lnTo>
                    <a:pt x="6186311" y="0"/>
                  </a:lnTo>
                  <a:lnTo>
                    <a:pt x="6186311" y="571895"/>
                  </a:lnTo>
                  <a:lnTo>
                    <a:pt x="0" y="571895"/>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sp>
        <p:nvSpPr>
          <p:cNvPr id="6" name="Freeform 6"/>
          <p:cNvSpPr/>
          <p:nvPr/>
        </p:nvSpPr>
        <p:spPr>
          <a:xfrm>
            <a:off x="269290" y="234681"/>
            <a:ext cx="729782" cy="857707"/>
          </a:xfrm>
          <a:custGeom>
            <a:avLst/>
            <a:gdLst/>
            <a:ahLst/>
            <a:cxnLst/>
            <a:rect l="l" t="t" r="r" b="b"/>
            <a:pathLst>
              <a:path w="729782" h="857707">
                <a:moveTo>
                  <a:pt x="0" y="0"/>
                </a:moveTo>
                <a:lnTo>
                  <a:pt x="729782" y="0"/>
                </a:lnTo>
                <a:lnTo>
                  <a:pt x="729782" y="857707"/>
                </a:lnTo>
                <a:lnTo>
                  <a:pt x="0" y="857707"/>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7" name="TextBox 7"/>
          <p:cNvSpPr txBox="1"/>
          <p:nvPr/>
        </p:nvSpPr>
        <p:spPr>
          <a:xfrm>
            <a:off x="999072" y="430112"/>
            <a:ext cx="8093424" cy="274320"/>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PRÉSENTATION DE L’ACTIVITÉ POUR LA PERSONNE ENSEIGNANTE </a:t>
            </a:r>
          </a:p>
        </p:txBody>
      </p:sp>
      <p:grpSp>
        <p:nvGrpSpPr>
          <p:cNvPr id="8" name="Group 8"/>
          <p:cNvGrpSpPr/>
          <p:nvPr/>
        </p:nvGrpSpPr>
        <p:grpSpPr>
          <a:xfrm>
            <a:off x="698331" y="1527484"/>
            <a:ext cx="13890541" cy="5871498"/>
            <a:chOff x="0" y="-47625"/>
            <a:chExt cx="18520722" cy="7828665"/>
          </a:xfrm>
        </p:grpSpPr>
        <p:sp>
          <p:nvSpPr>
            <p:cNvPr id="9" name="TextBox 9"/>
            <p:cNvSpPr txBox="1"/>
            <p:nvPr/>
          </p:nvSpPr>
          <p:spPr>
            <a:xfrm>
              <a:off x="2041727" y="-47625"/>
              <a:ext cx="10869860" cy="612593"/>
            </a:xfrm>
            <a:prstGeom prst="rect">
              <a:avLst/>
            </a:prstGeom>
          </p:spPr>
          <p:txBody>
            <a:bodyPr lIns="0" tIns="0" rIns="0" bIns="0" rtlCol="0" anchor="t">
              <a:spAutoFit/>
            </a:bodyPr>
            <a:lstStyle/>
            <a:p>
              <a:pPr algn="l">
                <a:lnSpc>
                  <a:spcPts val="3945"/>
                </a:lnSpc>
              </a:pPr>
              <a:endParaRPr/>
            </a:p>
          </p:txBody>
        </p:sp>
        <p:sp>
          <p:nvSpPr>
            <p:cNvPr id="10" name="TextBox 10"/>
            <p:cNvSpPr txBox="1"/>
            <p:nvPr/>
          </p:nvSpPr>
          <p:spPr>
            <a:xfrm>
              <a:off x="0" y="726117"/>
              <a:ext cx="18520722" cy="7054923"/>
            </a:xfrm>
            <a:prstGeom prst="rect">
              <a:avLst/>
            </a:prstGeom>
          </p:spPr>
          <p:txBody>
            <a:bodyPr lIns="0" tIns="0" rIns="0" bIns="0" rtlCol="0" anchor="t">
              <a:spAutoFit/>
            </a:bodyPr>
            <a:lstStyle/>
            <a:p>
              <a:pPr algn="l">
                <a:lnSpc>
                  <a:spcPts val="1757"/>
                </a:lnSpc>
              </a:pPr>
              <a:r>
                <a:rPr lang="en-US" sz="1255" dirty="0">
                  <a:solidFill>
                    <a:srgbClr val="494F56"/>
                  </a:solidFill>
                  <a:latin typeface="Montserrat"/>
                  <a:ea typeface="Montserrat"/>
                  <a:cs typeface="Montserrat"/>
                  <a:sym typeface="Montserrat"/>
                </a:rPr>
                <a:t>Cette </a:t>
              </a:r>
              <a:r>
                <a:rPr lang="en-US" sz="1255" dirty="0" err="1">
                  <a:solidFill>
                    <a:srgbClr val="494F56"/>
                  </a:solidFill>
                  <a:latin typeface="Montserrat"/>
                  <a:ea typeface="Montserrat"/>
                  <a:cs typeface="Montserrat"/>
                  <a:sym typeface="Montserrat"/>
                </a:rPr>
                <a:t>activité</a:t>
              </a:r>
              <a:r>
                <a:rPr lang="en-US" sz="1255" dirty="0">
                  <a:solidFill>
                    <a:srgbClr val="494F56"/>
                  </a:solidFill>
                  <a:latin typeface="Montserrat"/>
                  <a:ea typeface="Montserrat"/>
                  <a:cs typeface="Montserrat"/>
                  <a:sym typeface="Montserrat"/>
                </a:rPr>
                <a:t> des </a:t>
              </a:r>
              <a:r>
                <a:rPr lang="en-US" sz="1255" dirty="0" err="1">
                  <a:solidFill>
                    <a:srgbClr val="494F56"/>
                  </a:solidFill>
                  <a:latin typeface="Montserrat"/>
                  <a:ea typeface="Montserrat"/>
                  <a:cs typeface="Montserrat"/>
                  <a:sym typeface="Montserrat"/>
                </a:rPr>
                <a:t>cartes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s’inscrit</a:t>
              </a:r>
              <a:r>
                <a:rPr lang="en-US" sz="1255" dirty="0">
                  <a:solidFill>
                    <a:srgbClr val="494F56"/>
                  </a:solidFill>
                  <a:latin typeface="Montserrat"/>
                  <a:ea typeface="Montserrat"/>
                  <a:cs typeface="Montserrat"/>
                  <a:sym typeface="Montserrat"/>
                </a:rPr>
                <a:t> dans la phase </a:t>
              </a:r>
              <a:r>
                <a:rPr lang="en-US" sz="1255" dirty="0" err="1">
                  <a:solidFill>
                    <a:srgbClr val="494F56"/>
                  </a:solidFill>
                  <a:latin typeface="Montserrat"/>
                  <a:ea typeface="Montserrat"/>
                  <a:cs typeface="Montserrat"/>
                  <a:sym typeface="Montserrat"/>
                </a:rPr>
                <a:t>d’amorce</a:t>
              </a:r>
              <a:r>
                <a:rPr lang="en-US" sz="1255" dirty="0">
                  <a:solidFill>
                    <a:srgbClr val="494F56"/>
                  </a:solidFill>
                  <a:latin typeface="Montserrat"/>
                  <a:ea typeface="Montserrat"/>
                  <a:cs typeface="Montserrat"/>
                  <a:sym typeface="Montserrat"/>
                </a:rPr>
                <a:t> et de </a:t>
              </a:r>
              <a:r>
                <a:rPr lang="en-US" sz="1255" dirty="0" err="1">
                  <a:solidFill>
                    <a:srgbClr val="494F56"/>
                  </a:solidFill>
                  <a:latin typeface="Montserrat"/>
                  <a:ea typeface="Montserrat"/>
                  <a:cs typeface="Montserrat"/>
                  <a:sym typeface="Montserrat"/>
                </a:rPr>
                <a:t>préparation</a:t>
              </a:r>
              <a:r>
                <a:rPr lang="en-US" sz="1255" dirty="0">
                  <a:solidFill>
                    <a:srgbClr val="494F56"/>
                  </a:solidFill>
                  <a:latin typeface="Montserrat"/>
                  <a:ea typeface="Montserrat"/>
                  <a:cs typeface="Montserrat"/>
                  <a:sym typeface="Montserrat"/>
                </a:rPr>
                <a:t> de la situation </a:t>
              </a:r>
              <a:r>
                <a:rPr lang="en-US" sz="1255" dirty="0" err="1">
                  <a:solidFill>
                    <a:srgbClr val="494F56"/>
                  </a:solidFill>
                  <a:latin typeface="Montserrat"/>
                  <a:ea typeface="Montserrat"/>
                  <a:cs typeface="Montserrat"/>
                  <a:sym typeface="Montserrat"/>
                </a:rPr>
                <a:t>d’apprentissage</a:t>
              </a:r>
              <a:r>
                <a:rPr lang="en-US" sz="1255" dirty="0">
                  <a:solidFill>
                    <a:srgbClr val="494F56"/>
                  </a:solidFill>
                  <a:latin typeface="Montserrat"/>
                  <a:ea typeface="Montserrat"/>
                  <a:cs typeface="Montserrat"/>
                  <a:sym typeface="Montserrat"/>
                </a:rPr>
                <a:t>. Elle vise à </a:t>
              </a:r>
              <a:r>
                <a:rPr lang="en-US" sz="1255" dirty="0" err="1">
                  <a:solidFill>
                    <a:srgbClr val="494F56"/>
                  </a:solidFill>
                  <a:latin typeface="Montserrat"/>
                  <a:ea typeface="Montserrat"/>
                  <a:cs typeface="Montserrat"/>
                  <a:sym typeface="Montserrat"/>
                </a:rPr>
                <a:t>amener</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progressivement</a:t>
              </a:r>
              <a:r>
                <a:rPr lang="en-US" sz="1255" dirty="0">
                  <a:solidFill>
                    <a:srgbClr val="494F56"/>
                  </a:solidFill>
                  <a:latin typeface="Montserrat"/>
                  <a:ea typeface="Montserrat"/>
                  <a:cs typeface="Montserrat"/>
                  <a:sym typeface="Montserrat"/>
                </a:rPr>
                <a:t> les </a:t>
              </a:r>
              <a:r>
                <a:rPr lang="en-US" sz="1255" dirty="0" err="1">
                  <a:solidFill>
                    <a:srgbClr val="494F56"/>
                  </a:solidFill>
                  <a:latin typeface="Montserrat"/>
                  <a:ea typeface="Montserrat"/>
                  <a:cs typeface="Montserrat"/>
                  <a:sym typeface="Montserrat"/>
                </a:rPr>
                <a:t>élèves</a:t>
              </a:r>
              <a:r>
                <a:rPr lang="en-US" sz="1255" dirty="0">
                  <a:solidFill>
                    <a:srgbClr val="494F56"/>
                  </a:solidFill>
                  <a:latin typeface="Montserrat"/>
                  <a:ea typeface="Montserrat"/>
                  <a:cs typeface="Montserrat"/>
                  <a:sym typeface="Montserrat"/>
                </a:rPr>
                <a:t> à </a:t>
              </a:r>
              <a:r>
                <a:rPr lang="en-US" sz="1255" dirty="0" err="1">
                  <a:solidFill>
                    <a:srgbClr val="494F56"/>
                  </a:solidFill>
                  <a:latin typeface="Montserrat"/>
                  <a:ea typeface="Montserrat"/>
                  <a:cs typeface="Montserrat"/>
                  <a:sym typeface="Montserrat"/>
                </a:rPr>
                <a:t>comprendre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que</a:t>
              </a:r>
              <a:r>
                <a:rPr lang="en-US" sz="1255" dirty="0">
                  <a:solidFill>
                    <a:srgbClr val="494F56"/>
                  </a:solidFill>
                  <a:latin typeface="Montserrat"/>
                  <a:ea typeface="Montserrat"/>
                  <a:cs typeface="Montserrat"/>
                  <a:sym typeface="Montserrat"/>
                </a:rPr>
                <a:t> le </a:t>
              </a:r>
              <a:r>
                <a:rPr lang="en-US" sz="1255" dirty="0" err="1">
                  <a:solidFill>
                    <a:srgbClr val="494F56"/>
                  </a:solidFill>
                  <a:latin typeface="Montserrat"/>
                  <a:ea typeface="Montserrat"/>
                  <a:cs typeface="Montserrat"/>
                  <a:sym typeface="Montserrat"/>
                </a:rPr>
                <a:t>racisme</a:t>
              </a:r>
              <a:r>
                <a:rPr lang="en-US" sz="1255" dirty="0">
                  <a:solidFill>
                    <a:srgbClr val="494F56"/>
                  </a:solidFill>
                  <a:latin typeface="Montserrat"/>
                  <a:ea typeface="Montserrat"/>
                  <a:cs typeface="Montserrat"/>
                  <a:sym typeface="Montserrat"/>
                </a:rPr>
                <a:t> est un </a:t>
              </a:r>
              <a:r>
                <a:rPr lang="en-US" sz="1255" dirty="0" err="1">
                  <a:solidFill>
                    <a:srgbClr val="494F56"/>
                  </a:solidFill>
                  <a:latin typeface="Montserrat"/>
                  <a:ea typeface="Montserrat"/>
                  <a:cs typeface="Montserrat"/>
                  <a:sym typeface="Montserrat"/>
                </a:rPr>
                <a:t>construit</a:t>
              </a:r>
              <a:r>
                <a:rPr lang="en-US" sz="1255" dirty="0">
                  <a:solidFill>
                    <a:srgbClr val="494F56"/>
                  </a:solidFill>
                  <a:latin typeface="Montserrat"/>
                  <a:ea typeface="Montserrat"/>
                  <a:cs typeface="Montserrat"/>
                  <a:sym typeface="Montserrat"/>
                </a:rPr>
                <a:t> social </a:t>
              </a:r>
              <a:r>
                <a:rPr lang="en-US" sz="1255" dirty="0" err="1">
                  <a:solidFill>
                    <a:srgbClr val="494F56"/>
                  </a:solidFill>
                  <a:latin typeface="Montserrat"/>
                  <a:ea typeface="Montserrat"/>
                  <a:cs typeface="Montserrat"/>
                  <a:sym typeface="Montserrat"/>
                </a:rPr>
                <a:t>historiquement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situé</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relativement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récent</a:t>
              </a:r>
              <a:r>
                <a:rPr lang="en-US" sz="1255" dirty="0">
                  <a:solidFill>
                    <a:srgbClr val="494F56"/>
                  </a:solidFill>
                  <a:latin typeface="Montserrat"/>
                  <a:ea typeface="Montserrat"/>
                  <a:cs typeface="Montserrat"/>
                  <a:sym typeface="Montserrat"/>
                </a:rPr>
                <a:t> dans </a:t>
              </a:r>
              <a:r>
                <a:rPr lang="en-US" sz="1255" dirty="0" err="1">
                  <a:solidFill>
                    <a:srgbClr val="494F56"/>
                  </a:solidFill>
                  <a:latin typeface="Montserrat"/>
                  <a:ea typeface="Montserrat"/>
                  <a:cs typeface="Montserrat"/>
                  <a:sym typeface="Montserrat"/>
                </a:rPr>
                <a:t>l’histoire</a:t>
              </a:r>
              <a:r>
                <a:rPr lang="en-US" sz="1255" dirty="0">
                  <a:solidFill>
                    <a:srgbClr val="494F56"/>
                  </a:solidFill>
                  <a:latin typeface="Montserrat"/>
                  <a:ea typeface="Montserrat"/>
                  <a:cs typeface="Montserrat"/>
                  <a:sym typeface="Montserrat"/>
                </a:rPr>
                <a:t> de </a:t>
              </a:r>
              <a:r>
                <a:rPr lang="en-US" sz="1255" dirty="0" err="1">
                  <a:solidFill>
                    <a:srgbClr val="494F56"/>
                  </a:solidFill>
                  <a:latin typeface="Montserrat"/>
                  <a:ea typeface="Montserrat"/>
                  <a:cs typeface="Montserrat"/>
                  <a:sym typeface="Montserrat"/>
                </a:rPr>
                <a:t>l’humanité</a:t>
              </a:r>
              <a:r>
                <a:rPr lang="en-US" sz="1255" dirty="0">
                  <a:solidFill>
                    <a:srgbClr val="494F56"/>
                  </a:solidFill>
                  <a:latin typeface="Montserrat"/>
                  <a:ea typeface="Montserrat"/>
                  <a:cs typeface="Montserrat"/>
                  <a:sym typeface="Montserrat"/>
                </a:rPr>
                <a:t>, et </a:t>
              </a:r>
              <a:r>
                <a:rPr lang="en-US" sz="1255" dirty="0" err="1">
                  <a:solidFill>
                    <a:srgbClr val="494F56"/>
                  </a:solidFill>
                  <a:latin typeface="Montserrat"/>
                  <a:ea typeface="Montserrat"/>
                  <a:cs typeface="Montserrat"/>
                  <a:sym typeface="Montserrat"/>
                </a:rPr>
                <a:t>étroitement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lié</a:t>
              </a:r>
              <a:r>
                <a:rPr lang="en-US" sz="1255" dirty="0">
                  <a:solidFill>
                    <a:srgbClr val="494F56"/>
                  </a:solidFill>
                  <a:latin typeface="Montserrat"/>
                  <a:ea typeface="Montserrat"/>
                  <a:cs typeface="Montserrat"/>
                  <a:sym typeface="Montserrat"/>
                </a:rPr>
                <a:t> à </a:t>
              </a:r>
              <a:r>
                <a:rPr lang="en-US" sz="1255" dirty="0" err="1">
                  <a:solidFill>
                    <a:srgbClr val="494F56"/>
                  </a:solidFill>
                  <a:latin typeface="Montserrat"/>
                  <a:ea typeface="Montserrat"/>
                  <a:cs typeface="Montserrat"/>
                  <a:sym typeface="Montserrat"/>
                </a:rPr>
                <a:t>l’expansion</a:t>
              </a:r>
              <a:r>
                <a:rPr lang="en-US" sz="1255" dirty="0">
                  <a:solidFill>
                    <a:srgbClr val="494F56"/>
                  </a:solidFill>
                  <a:latin typeface="Montserrat"/>
                  <a:ea typeface="Montserrat"/>
                  <a:cs typeface="Montserrat"/>
                  <a:sym typeface="Montserrat"/>
                </a:rPr>
                <a:t> du </a:t>
              </a:r>
              <a:r>
                <a:rPr lang="en-US" sz="1255" dirty="0" err="1">
                  <a:solidFill>
                    <a:srgbClr val="494F56"/>
                  </a:solidFill>
                  <a:latin typeface="Montserrat"/>
                  <a:ea typeface="Montserrat"/>
                  <a:cs typeface="Montserrat"/>
                  <a:sym typeface="Montserrat"/>
                </a:rPr>
                <a:t>colonialisme</a:t>
              </a:r>
              <a:r>
                <a:rPr lang="en-US" sz="1255" dirty="0">
                  <a:solidFill>
                    <a:srgbClr val="494F56"/>
                  </a:solidFill>
                  <a:latin typeface="Montserrat"/>
                  <a:ea typeface="Montserrat"/>
                  <a:cs typeface="Montserrat"/>
                  <a:sym typeface="Montserrat"/>
                </a:rPr>
                <a:t> (carte 3).</a:t>
              </a:r>
            </a:p>
            <a:p>
              <a:pPr algn="l">
                <a:lnSpc>
                  <a:spcPts val="1757"/>
                </a:lnSpc>
              </a:pPr>
              <a:r>
                <a:rPr lang="en-US" sz="1255" dirty="0">
                  <a:solidFill>
                    <a:srgbClr val="494F56"/>
                  </a:solidFill>
                  <a:latin typeface="Montserrat"/>
                  <a:ea typeface="Montserrat"/>
                  <a:cs typeface="Montserrat"/>
                  <a:sym typeface="Montserrat"/>
                </a:rPr>
                <a:t>Les </a:t>
              </a:r>
              <a:r>
                <a:rPr lang="en-US" sz="1255" dirty="0" err="1">
                  <a:solidFill>
                    <a:srgbClr val="494F56"/>
                  </a:solidFill>
                  <a:latin typeface="Montserrat"/>
                  <a:ea typeface="Montserrat"/>
                  <a:cs typeface="Montserrat"/>
                  <a:sym typeface="Montserrat"/>
                </a:rPr>
                <a:t>élèves</a:t>
              </a:r>
              <a:r>
                <a:rPr lang="en-US" sz="1255" dirty="0">
                  <a:solidFill>
                    <a:srgbClr val="494F56"/>
                  </a:solidFill>
                  <a:latin typeface="Montserrat"/>
                  <a:ea typeface="Montserrat"/>
                  <a:cs typeface="Montserrat"/>
                  <a:sym typeface="Montserrat"/>
                </a:rPr>
                <a:t> ne </a:t>
              </a:r>
              <a:r>
                <a:rPr lang="en-US" sz="1255" dirty="0" err="1">
                  <a:solidFill>
                    <a:srgbClr val="494F56"/>
                  </a:solidFill>
                  <a:latin typeface="Montserrat"/>
                  <a:ea typeface="Montserrat"/>
                  <a:cs typeface="Montserrat"/>
                  <a:sym typeface="Montserrat"/>
                </a:rPr>
                <a:t>disposent</a:t>
              </a:r>
              <a:r>
                <a:rPr lang="en-US" sz="1255" dirty="0">
                  <a:solidFill>
                    <a:srgbClr val="494F56"/>
                  </a:solidFill>
                  <a:latin typeface="Montserrat"/>
                  <a:ea typeface="Montserrat"/>
                  <a:cs typeface="Montserrat"/>
                  <a:sym typeface="Montserrat"/>
                </a:rPr>
                <a:t> pas </a:t>
              </a:r>
              <a:r>
                <a:rPr lang="en-US" sz="1255" dirty="0" err="1">
                  <a:solidFill>
                    <a:srgbClr val="494F56"/>
                  </a:solidFill>
                  <a:latin typeface="Montserrat"/>
                  <a:ea typeface="Montserrat"/>
                  <a:cs typeface="Montserrat"/>
                  <a:sym typeface="Montserrat"/>
                </a:rPr>
                <a:t>nécessairement</a:t>
              </a:r>
              <a:r>
                <a:rPr lang="en-US" sz="1255" dirty="0">
                  <a:solidFill>
                    <a:srgbClr val="494F56"/>
                  </a:solidFill>
                  <a:latin typeface="Montserrat"/>
                  <a:ea typeface="Montserrat"/>
                  <a:cs typeface="Montserrat"/>
                  <a:sym typeface="Montserrat"/>
                </a:rPr>
                <a:t> de </a:t>
              </a:r>
              <a:r>
                <a:rPr lang="en-US" sz="1255" dirty="0" err="1">
                  <a:solidFill>
                    <a:srgbClr val="494F56"/>
                  </a:solidFill>
                  <a:latin typeface="Montserrat"/>
                  <a:ea typeface="Montserrat"/>
                  <a:cs typeface="Montserrat"/>
                  <a:sym typeface="Montserrat"/>
                </a:rPr>
                <a:t>ces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repères</a:t>
              </a:r>
              <a:r>
                <a:rPr lang="en-US" sz="1255" dirty="0">
                  <a:solidFill>
                    <a:srgbClr val="494F56"/>
                  </a:solidFill>
                  <a:latin typeface="Montserrat"/>
                  <a:ea typeface="Montserrat"/>
                  <a:cs typeface="Montserrat"/>
                  <a:sym typeface="Montserrat"/>
                </a:rPr>
                <a:t> au </a:t>
              </a:r>
              <a:r>
                <a:rPr lang="en-US" sz="1255" dirty="0" err="1">
                  <a:solidFill>
                    <a:srgbClr val="494F56"/>
                  </a:solidFill>
                  <a:latin typeface="Montserrat"/>
                  <a:ea typeface="Montserrat"/>
                  <a:cs typeface="Montserrat"/>
                  <a:sym typeface="Montserrat"/>
                </a:rPr>
                <a:t>départ</a:t>
              </a:r>
              <a:r>
                <a:rPr lang="en-US" sz="1255" dirty="0">
                  <a:solidFill>
                    <a:srgbClr val="494F56"/>
                  </a:solidFill>
                  <a:latin typeface="Montserrat"/>
                  <a:ea typeface="Montserrat"/>
                  <a:cs typeface="Montserrat"/>
                  <a:sym typeface="Montserrat"/>
                </a:rPr>
                <a:t>. Cette </a:t>
              </a:r>
              <a:r>
                <a:rPr lang="en-US" sz="1255" dirty="0" err="1">
                  <a:solidFill>
                    <a:srgbClr val="494F56"/>
                  </a:solidFill>
                  <a:latin typeface="Montserrat"/>
                  <a:ea typeface="Montserrat"/>
                  <a:cs typeface="Montserrat"/>
                  <a:sym typeface="Montserrat"/>
                </a:rPr>
                <a:t>activité</a:t>
              </a:r>
              <a:r>
                <a:rPr lang="en-US" sz="1255" dirty="0">
                  <a:solidFill>
                    <a:srgbClr val="494F56"/>
                  </a:solidFill>
                  <a:latin typeface="Montserrat"/>
                  <a:ea typeface="Montserrat"/>
                  <a:cs typeface="Montserrat"/>
                  <a:sym typeface="Montserrat"/>
                </a:rPr>
                <a:t> est </a:t>
              </a:r>
              <a:r>
                <a:rPr lang="en-US" sz="1255" dirty="0" err="1">
                  <a:solidFill>
                    <a:srgbClr val="494F56"/>
                  </a:solidFill>
                  <a:latin typeface="Montserrat"/>
                  <a:ea typeface="Montserrat"/>
                  <a:cs typeface="Montserrat"/>
                  <a:sym typeface="Montserrat"/>
                </a:rPr>
                <a:t>donc</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conçue</a:t>
              </a:r>
              <a:r>
                <a:rPr lang="en-US" sz="1255" dirty="0">
                  <a:solidFill>
                    <a:srgbClr val="494F56"/>
                  </a:solidFill>
                  <a:latin typeface="Montserrat"/>
                  <a:ea typeface="Montserrat"/>
                  <a:cs typeface="Montserrat"/>
                  <a:sym typeface="Montserrat"/>
                </a:rPr>
                <a:t> pour </a:t>
              </a:r>
              <a:r>
                <a:rPr lang="en-US" sz="1255" dirty="0" err="1">
                  <a:solidFill>
                    <a:srgbClr val="494F56"/>
                  </a:solidFill>
                  <a:latin typeface="Montserrat"/>
                  <a:ea typeface="Montserrat"/>
                  <a:cs typeface="Montserrat"/>
                  <a:sym typeface="Montserrat"/>
                </a:rPr>
                <a:t>introduire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cette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réflexion</a:t>
              </a:r>
              <a:r>
                <a:rPr lang="en-US" sz="1255" dirty="0">
                  <a:solidFill>
                    <a:srgbClr val="494F56"/>
                  </a:solidFill>
                  <a:latin typeface="Montserrat"/>
                  <a:ea typeface="Montserrat"/>
                  <a:cs typeface="Montserrat"/>
                  <a:sym typeface="Montserrat"/>
                </a:rPr>
                <a:t>.</a:t>
              </a:r>
            </a:p>
            <a:p>
              <a:pPr algn="l">
                <a:lnSpc>
                  <a:spcPts val="1757"/>
                </a:lnSpc>
              </a:pPr>
              <a:r>
                <a:rPr lang="en-US" sz="1255" dirty="0">
                  <a:solidFill>
                    <a:srgbClr val="494F56"/>
                  </a:solidFill>
                  <a:latin typeface="Montserrat"/>
                  <a:ea typeface="Montserrat"/>
                  <a:cs typeface="Montserrat"/>
                  <a:sym typeface="Montserrat"/>
                </a:rPr>
                <a:t>Ce </a:t>
              </a:r>
              <a:r>
                <a:rPr lang="en-US" sz="1255" dirty="0" err="1">
                  <a:solidFill>
                    <a:srgbClr val="494F56"/>
                  </a:solidFill>
                  <a:latin typeface="Montserrat"/>
                  <a:ea typeface="Montserrat"/>
                  <a:cs typeface="Montserrat"/>
                  <a:sym typeface="Montserrat"/>
                </a:rPr>
                <a:t>que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l’on</a:t>
              </a:r>
              <a:r>
                <a:rPr lang="en-US" sz="1255" dirty="0">
                  <a:solidFill>
                    <a:srgbClr val="494F56"/>
                  </a:solidFill>
                  <a:latin typeface="Montserrat"/>
                  <a:ea typeface="Montserrat"/>
                  <a:cs typeface="Montserrat"/>
                  <a:sym typeface="Montserrat"/>
                </a:rPr>
                <a:t> observe à travers les </a:t>
              </a:r>
              <a:r>
                <a:rPr lang="en-US" sz="1255" dirty="0" err="1">
                  <a:solidFill>
                    <a:srgbClr val="494F56"/>
                  </a:solidFill>
                  <a:latin typeface="Montserrat"/>
                  <a:ea typeface="Montserrat"/>
                  <a:cs typeface="Montserrat"/>
                  <a:sym typeface="Montserrat"/>
                </a:rPr>
                <a:t>cartes</a:t>
              </a:r>
              <a:r>
                <a:rPr lang="en-US" sz="1255" dirty="0">
                  <a:solidFill>
                    <a:srgbClr val="494F56"/>
                  </a:solidFill>
                  <a:latin typeface="Montserrat"/>
                  <a:ea typeface="Montserrat"/>
                  <a:cs typeface="Montserrat"/>
                  <a:sym typeface="Montserrat"/>
                </a:rPr>
                <a:t> 1 et 2, </a:t>
              </a:r>
              <a:r>
                <a:rPr lang="en-US" sz="1255" dirty="0" err="1">
                  <a:solidFill>
                    <a:srgbClr val="494F56"/>
                  </a:solidFill>
                  <a:latin typeface="Montserrat"/>
                  <a:ea typeface="Montserrat"/>
                  <a:cs typeface="Montserrat"/>
                  <a:sym typeface="Montserrat"/>
                </a:rPr>
                <a:t>c’est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que</a:t>
              </a:r>
              <a:r>
                <a:rPr lang="en-US" sz="1255" dirty="0">
                  <a:solidFill>
                    <a:srgbClr val="494F56"/>
                  </a:solidFill>
                  <a:latin typeface="Montserrat"/>
                  <a:ea typeface="Montserrat"/>
                  <a:cs typeface="Montserrat"/>
                  <a:sym typeface="Montserrat"/>
                </a:rPr>
                <a:t> des </a:t>
              </a:r>
              <a:r>
                <a:rPr lang="en-US" sz="1255" dirty="0" err="1">
                  <a:solidFill>
                    <a:srgbClr val="494F56"/>
                  </a:solidFill>
                  <a:latin typeface="Montserrat"/>
                  <a:ea typeface="Montserrat"/>
                  <a:cs typeface="Montserrat"/>
                  <a:sym typeface="Montserrat"/>
                </a:rPr>
                <a:t>formes</a:t>
              </a:r>
              <a:r>
                <a:rPr lang="en-US" sz="1255" dirty="0">
                  <a:solidFill>
                    <a:srgbClr val="494F56"/>
                  </a:solidFill>
                  <a:latin typeface="Montserrat"/>
                  <a:ea typeface="Montserrat"/>
                  <a:cs typeface="Montserrat"/>
                  <a:sym typeface="Montserrat"/>
                </a:rPr>
                <a:t> de discrimination, de domination </a:t>
              </a:r>
              <a:r>
                <a:rPr lang="en-US" sz="1255" dirty="0" err="1">
                  <a:solidFill>
                    <a:srgbClr val="494F56"/>
                  </a:solidFill>
                  <a:latin typeface="Montserrat"/>
                  <a:ea typeface="Montserrat"/>
                  <a:cs typeface="Montserrat"/>
                  <a:sym typeface="Montserrat"/>
                </a:rPr>
                <a:t>ou</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d’exclusion</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existaient</a:t>
              </a:r>
              <a:r>
                <a:rPr lang="en-US" sz="1255" dirty="0">
                  <a:solidFill>
                    <a:srgbClr val="494F56"/>
                  </a:solidFill>
                  <a:latin typeface="Montserrat"/>
                  <a:ea typeface="Montserrat"/>
                  <a:cs typeface="Montserrat"/>
                  <a:sym typeface="Montserrat"/>
                </a:rPr>
                <a:t> déjà, </a:t>
              </a:r>
              <a:r>
                <a:rPr lang="en-US" sz="1255" dirty="0" err="1">
                  <a:solidFill>
                    <a:srgbClr val="494F56"/>
                  </a:solidFill>
                  <a:latin typeface="Montserrat"/>
                  <a:ea typeface="Montserrat"/>
                  <a:cs typeface="Montserrat"/>
                  <a:sym typeface="Montserrat"/>
                </a:rPr>
                <a:t>mais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qu’elles</a:t>
              </a:r>
              <a:r>
                <a:rPr lang="en-US" sz="1255" dirty="0">
                  <a:solidFill>
                    <a:srgbClr val="494F56"/>
                  </a:solidFill>
                  <a:latin typeface="Montserrat"/>
                  <a:ea typeface="Montserrat"/>
                  <a:cs typeface="Montserrat"/>
                  <a:sym typeface="Montserrat"/>
                </a:rPr>
                <a:t> ne </a:t>
              </a:r>
              <a:r>
                <a:rPr lang="en-US" sz="1255" dirty="0" err="1">
                  <a:solidFill>
                    <a:srgbClr val="494F56"/>
                  </a:solidFill>
                  <a:latin typeface="Montserrat"/>
                  <a:ea typeface="Montserrat"/>
                  <a:cs typeface="Montserrat"/>
                  <a:sym typeface="Montserrat"/>
                </a:rPr>
                <a:t>reposaient</a:t>
              </a:r>
              <a:r>
                <a:rPr lang="en-US" sz="1255" dirty="0">
                  <a:solidFill>
                    <a:srgbClr val="494F56"/>
                  </a:solidFill>
                  <a:latin typeface="Montserrat"/>
                  <a:ea typeface="Montserrat"/>
                  <a:cs typeface="Montserrat"/>
                  <a:sym typeface="Montserrat"/>
                </a:rPr>
                <a:t> pas encore sur </a:t>
              </a:r>
              <a:r>
                <a:rPr lang="en-US" sz="1255" dirty="0" err="1">
                  <a:solidFill>
                    <a:srgbClr val="494F56"/>
                  </a:solidFill>
                  <a:latin typeface="Montserrat"/>
                  <a:ea typeface="Montserrat"/>
                  <a:cs typeface="Montserrat"/>
                  <a:sym typeface="Montserrat"/>
                </a:rPr>
                <a:t>une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idéologie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raciale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structurée</a:t>
              </a:r>
              <a:r>
                <a:rPr lang="en-US" sz="1255" dirty="0">
                  <a:solidFill>
                    <a:srgbClr val="494F56"/>
                  </a:solidFill>
                  <a:latin typeface="Montserrat"/>
                  <a:ea typeface="Montserrat"/>
                  <a:cs typeface="Montserrat"/>
                  <a:sym typeface="Montserrat"/>
                </a:rPr>
                <a:t>. Le concept </a:t>
              </a:r>
              <a:r>
                <a:rPr lang="en-US" sz="1255" dirty="0" err="1">
                  <a:solidFill>
                    <a:srgbClr val="494F56"/>
                  </a:solidFill>
                  <a:latin typeface="Montserrat"/>
                  <a:ea typeface="Montserrat"/>
                  <a:cs typeface="Montserrat"/>
                  <a:sym typeface="Montserrat"/>
                </a:rPr>
                <a:t>moderne</a:t>
              </a:r>
              <a:r>
                <a:rPr lang="en-US" sz="1255" dirty="0">
                  <a:solidFill>
                    <a:srgbClr val="494F56"/>
                  </a:solidFill>
                  <a:latin typeface="Montserrat"/>
                  <a:ea typeface="Montserrat"/>
                  <a:cs typeface="Montserrat"/>
                  <a:sym typeface="Montserrat"/>
                </a:rPr>
                <a:t> de « race », </a:t>
              </a:r>
              <a:r>
                <a:rPr lang="en-US" sz="1255" dirty="0" err="1">
                  <a:solidFill>
                    <a:srgbClr val="494F56"/>
                  </a:solidFill>
                  <a:latin typeface="Montserrat"/>
                  <a:ea typeface="Montserrat"/>
                  <a:cs typeface="Montserrat"/>
                  <a:sym typeface="Montserrat"/>
                </a:rPr>
                <a:t>tel</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qu’il</a:t>
              </a:r>
              <a:r>
                <a:rPr lang="en-US" sz="1255" dirty="0">
                  <a:solidFill>
                    <a:srgbClr val="494F56"/>
                  </a:solidFill>
                  <a:latin typeface="Montserrat"/>
                  <a:ea typeface="Montserrat"/>
                  <a:cs typeface="Montserrat"/>
                  <a:sym typeface="Montserrat"/>
                </a:rPr>
                <a:t> est </a:t>
              </a:r>
              <a:r>
                <a:rPr lang="en-US" sz="1255" dirty="0" err="1">
                  <a:solidFill>
                    <a:srgbClr val="494F56"/>
                  </a:solidFill>
                  <a:latin typeface="Montserrat"/>
                  <a:ea typeface="Montserrat"/>
                  <a:cs typeface="Montserrat"/>
                  <a:sym typeface="Montserrat"/>
                </a:rPr>
                <a:t>mobilisé</a:t>
              </a:r>
              <a:r>
                <a:rPr lang="en-US" sz="1255" dirty="0">
                  <a:solidFill>
                    <a:srgbClr val="494F56"/>
                  </a:solidFill>
                  <a:latin typeface="Montserrat"/>
                  <a:ea typeface="Montserrat"/>
                  <a:cs typeface="Montserrat"/>
                  <a:sym typeface="Montserrat"/>
                </a:rPr>
                <a:t> pour </a:t>
              </a:r>
              <a:r>
                <a:rPr lang="en-US" sz="1255" dirty="0" err="1">
                  <a:solidFill>
                    <a:srgbClr val="494F56"/>
                  </a:solidFill>
                  <a:latin typeface="Montserrat"/>
                  <a:ea typeface="Montserrat"/>
                  <a:cs typeface="Montserrat"/>
                  <a:sym typeface="Montserrat"/>
                </a:rPr>
                <a:t>hiérarchiser</a:t>
              </a:r>
              <a:r>
                <a:rPr lang="en-US" sz="1255" dirty="0">
                  <a:solidFill>
                    <a:srgbClr val="494F56"/>
                  </a:solidFill>
                  <a:latin typeface="Montserrat"/>
                  <a:ea typeface="Montserrat"/>
                  <a:cs typeface="Montserrat"/>
                  <a:sym typeface="Montserrat"/>
                </a:rPr>
                <a:t> les </a:t>
              </a:r>
              <a:r>
                <a:rPr lang="en-US" sz="1255" dirty="0" err="1">
                  <a:solidFill>
                    <a:srgbClr val="494F56"/>
                  </a:solidFill>
                  <a:latin typeface="Montserrat"/>
                  <a:ea typeface="Montserrat"/>
                  <a:cs typeface="Montserrat"/>
                  <a:sym typeface="Montserrat"/>
                </a:rPr>
                <a:t>groupes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humains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apparaît</a:t>
              </a:r>
              <a:r>
                <a:rPr lang="en-US" sz="1255" dirty="0">
                  <a:solidFill>
                    <a:srgbClr val="494F56"/>
                  </a:solidFill>
                  <a:latin typeface="Montserrat"/>
                  <a:ea typeface="Montserrat"/>
                  <a:cs typeface="Montserrat"/>
                  <a:sym typeface="Montserrat"/>
                </a:rPr>
                <a:t> plus tard, dans des </a:t>
              </a:r>
              <a:r>
                <a:rPr lang="en-US" sz="1255" dirty="0" err="1">
                  <a:solidFill>
                    <a:srgbClr val="494F56"/>
                  </a:solidFill>
                  <a:latin typeface="Montserrat"/>
                  <a:ea typeface="Montserrat"/>
                  <a:cs typeface="Montserrat"/>
                  <a:sym typeface="Montserrat"/>
                </a:rPr>
                <a:t>contextes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historiques</a:t>
              </a:r>
              <a:r>
                <a:rPr lang="en-US" sz="1255" dirty="0">
                  <a:solidFill>
                    <a:srgbClr val="494F56"/>
                  </a:solidFill>
                  <a:latin typeface="Montserrat"/>
                  <a:ea typeface="Montserrat"/>
                  <a:cs typeface="Montserrat"/>
                  <a:sym typeface="Montserrat"/>
                </a:rPr>
                <a:t> précis.</a:t>
              </a:r>
            </a:p>
            <a:p>
              <a:pPr algn="l">
                <a:lnSpc>
                  <a:spcPts val="1757"/>
                </a:lnSpc>
              </a:pPr>
              <a:r>
                <a:rPr lang="en-US" sz="1255" dirty="0">
                  <a:solidFill>
                    <a:srgbClr val="494F56"/>
                  </a:solidFill>
                  <a:latin typeface="Montserrat"/>
                  <a:ea typeface="Montserrat"/>
                  <a:cs typeface="Montserrat"/>
                  <a:sym typeface="Montserrat"/>
                </a:rPr>
                <a:t>Cette </a:t>
              </a:r>
              <a:r>
                <a:rPr lang="en-US" sz="1255" dirty="0" err="1">
                  <a:solidFill>
                    <a:srgbClr val="494F56"/>
                  </a:solidFill>
                  <a:latin typeface="Montserrat"/>
                  <a:ea typeface="Montserrat"/>
                  <a:cs typeface="Montserrat"/>
                  <a:sym typeface="Montserrat"/>
                </a:rPr>
                <a:t>approche</a:t>
              </a:r>
              <a:r>
                <a:rPr lang="en-US" sz="1255" dirty="0">
                  <a:solidFill>
                    <a:srgbClr val="494F56"/>
                  </a:solidFill>
                  <a:latin typeface="Montserrat"/>
                  <a:ea typeface="Montserrat"/>
                  <a:cs typeface="Montserrat"/>
                  <a:sym typeface="Montserrat"/>
                </a:rPr>
                <a:t> est </a:t>
              </a:r>
              <a:r>
                <a:rPr lang="en-US" sz="1255" dirty="0" err="1">
                  <a:solidFill>
                    <a:srgbClr val="494F56"/>
                  </a:solidFill>
                  <a:latin typeface="Montserrat"/>
                  <a:ea typeface="Montserrat"/>
                  <a:cs typeface="Montserrat"/>
                  <a:sym typeface="Montserrat"/>
                </a:rPr>
                <a:t>cohérente</a:t>
              </a:r>
              <a:r>
                <a:rPr lang="en-US" sz="1255" dirty="0">
                  <a:solidFill>
                    <a:srgbClr val="494F56"/>
                  </a:solidFill>
                  <a:latin typeface="Montserrat"/>
                  <a:ea typeface="Montserrat"/>
                  <a:cs typeface="Montserrat"/>
                  <a:sym typeface="Montserrat"/>
                </a:rPr>
                <a:t> avec le </a:t>
              </a:r>
              <a:r>
                <a:rPr lang="en-US" sz="1255" dirty="0" err="1">
                  <a:solidFill>
                    <a:srgbClr val="494F56"/>
                  </a:solidFill>
                  <a:latin typeface="Montserrat"/>
                  <a:ea typeface="Montserrat"/>
                  <a:cs typeface="Montserrat"/>
                  <a:sym typeface="Montserrat"/>
                </a:rPr>
                <a:t>programme</a:t>
              </a:r>
              <a:r>
                <a:rPr lang="en-US" sz="1255" dirty="0">
                  <a:solidFill>
                    <a:srgbClr val="494F56"/>
                  </a:solidFill>
                  <a:latin typeface="Montserrat"/>
                  <a:ea typeface="Montserrat"/>
                  <a:cs typeface="Montserrat"/>
                  <a:sym typeface="Montserrat"/>
                </a:rPr>
                <a:t> </a:t>
              </a:r>
              <a:r>
                <a:rPr lang="en-US" sz="1255" i="1" dirty="0">
                  <a:solidFill>
                    <a:srgbClr val="494F56"/>
                  </a:solidFill>
                  <a:latin typeface="Montserrat"/>
                  <a:ea typeface="Montserrat"/>
                  <a:cs typeface="Montserrat"/>
                  <a:sym typeface="Montserrat"/>
                </a:rPr>
                <a:t>Culture et </a:t>
              </a:r>
              <a:r>
                <a:rPr lang="en-US" sz="1255" i="1" dirty="0" err="1">
                  <a:solidFill>
                    <a:srgbClr val="494F56"/>
                  </a:solidFill>
                  <a:latin typeface="Montserrat"/>
                  <a:ea typeface="Montserrat"/>
                  <a:cs typeface="Montserrat"/>
                  <a:sym typeface="Montserrat"/>
                </a:rPr>
                <a:t>citoyenneté</a:t>
              </a:r>
              <a:r>
                <a:rPr lang="en-US" sz="1255" i="1" dirty="0">
                  <a:solidFill>
                    <a:srgbClr val="494F56"/>
                  </a:solidFill>
                  <a:latin typeface="Montserrat"/>
                  <a:ea typeface="Montserrat"/>
                  <a:cs typeface="Montserrat"/>
                  <a:sym typeface="Montserrat"/>
                </a:rPr>
                <a:t> </a:t>
              </a:r>
              <a:r>
                <a:rPr lang="en-US" sz="1255" i="1" dirty="0" err="1">
                  <a:solidFill>
                    <a:srgbClr val="494F56"/>
                  </a:solidFill>
                  <a:latin typeface="Montserrat"/>
                  <a:ea typeface="Montserrat"/>
                  <a:cs typeface="Montserrat"/>
                  <a:sym typeface="Montserrat"/>
                </a:rPr>
                <a:t>québécoise</a:t>
              </a:r>
              <a:r>
                <a:rPr lang="en-US" sz="1255" i="1" dirty="0">
                  <a:solidFill>
                    <a:srgbClr val="494F56"/>
                  </a:solidFill>
                  <a:latin typeface="Montserrat"/>
                  <a:ea typeface="Montserrat"/>
                  <a:cs typeface="Montserrat"/>
                  <a:sym typeface="Montserrat"/>
                </a:rPr>
                <a:t> </a:t>
              </a:r>
              <a:r>
                <a:rPr lang="en-US" sz="1255" dirty="0">
                  <a:solidFill>
                    <a:srgbClr val="494F56"/>
                  </a:solidFill>
                  <a:latin typeface="Montserrat"/>
                  <a:ea typeface="Montserrat"/>
                  <a:cs typeface="Montserrat"/>
                  <a:sym typeface="Montserrat"/>
                </a:rPr>
                <a:t>(5e </a:t>
              </a:r>
              <a:r>
                <a:rPr lang="en-US" sz="1255" dirty="0" err="1">
                  <a:solidFill>
                    <a:srgbClr val="494F56"/>
                  </a:solidFill>
                  <a:latin typeface="Montserrat"/>
                  <a:ea typeface="Montserrat"/>
                  <a:cs typeface="Montserrat"/>
                  <a:sym typeface="Montserrat"/>
                </a:rPr>
                <a:t>secondaire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notamment</a:t>
              </a:r>
              <a:r>
                <a:rPr lang="en-US" sz="1255" dirty="0">
                  <a:solidFill>
                    <a:srgbClr val="494F56"/>
                  </a:solidFill>
                  <a:latin typeface="Montserrat"/>
                  <a:ea typeface="Montserrat"/>
                  <a:cs typeface="Montserrat"/>
                  <a:sym typeface="Montserrat"/>
                </a:rPr>
                <a:t> le </a:t>
              </a:r>
              <a:r>
                <a:rPr lang="en-US" sz="1255" dirty="0" err="1">
                  <a:solidFill>
                    <a:srgbClr val="494F56"/>
                  </a:solidFill>
                  <a:latin typeface="Montserrat"/>
                  <a:ea typeface="Montserrat"/>
                  <a:cs typeface="Montserrat"/>
                  <a:sym typeface="Montserrat"/>
                </a:rPr>
                <a:t>thème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Groupes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sociaux</a:t>
              </a:r>
              <a:r>
                <a:rPr lang="en-US" sz="1255" dirty="0">
                  <a:solidFill>
                    <a:srgbClr val="494F56"/>
                  </a:solidFill>
                  <a:latin typeface="Montserrat"/>
                  <a:ea typeface="Montserrat"/>
                  <a:cs typeface="Montserrat"/>
                  <a:sym typeface="Montserrat"/>
                </a:rPr>
                <a:t> et rapports de </a:t>
              </a:r>
              <a:r>
                <a:rPr lang="en-US" sz="1255" dirty="0" err="1">
                  <a:solidFill>
                    <a:srgbClr val="494F56"/>
                  </a:solidFill>
                  <a:latin typeface="Montserrat"/>
                  <a:ea typeface="Montserrat"/>
                  <a:cs typeface="Montserrat"/>
                  <a:sym typeface="Montserrat"/>
                </a:rPr>
                <a:t>pouvoir</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ainsi</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qu’avec</a:t>
              </a:r>
              <a:r>
                <a:rPr lang="en-US" sz="1255" dirty="0">
                  <a:solidFill>
                    <a:srgbClr val="494F56"/>
                  </a:solidFill>
                  <a:latin typeface="Montserrat"/>
                  <a:ea typeface="Montserrat"/>
                  <a:cs typeface="Montserrat"/>
                  <a:sym typeface="Montserrat"/>
                </a:rPr>
                <a:t> les concepts de </a:t>
              </a:r>
              <a:r>
                <a:rPr lang="en-US" sz="1255" dirty="0" err="1">
                  <a:solidFill>
                    <a:srgbClr val="494F56"/>
                  </a:solidFill>
                  <a:latin typeface="Montserrat"/>
                  <a:ea typeface="Montserrat"/>
                  <a:cs typeface="Montserrat"/>
                  <a:sym typeface="Montserrat"/>
                </a:rPr>
                <a:t>racisme</a:t>
              </a:r>
              <a:r>
                <a:rPr lang="en-US" sz="1255" dirty="0">
                  <a:solidFill>
                    <a:srgbClr val="494F56"/>
                  </a:solidFill>
                  <a:latin typeface="Montserrat"/>
                  <a:ea typeface="Montserrat"/>
                  <a:cs typeface="Montserrat"/>
                  <a:sym typeface="Montserrat"/>
                </a:rPr>
                <a:t> et de </a:t>
              </a:r>
              <a:r>
                <a:rPr lang="en-US" sz="1255" dirty="0" err="1">
                  <a:solidFill>
                    <a:srgbClr val="494F56"/>
                  </a:solidFill>
                  <a:latin typeface="Montserrat"/>
                  <a:ea typeface="Montserrat"/>
                  <a:cs typeface="Montserrat"/>
                  <a:sym typeface="Montserrat"/>
                </a:rPr>
                <a:t>colonialisme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prescrits</a:t>
              </a:r>
              <a:r>
                <a:rPr lang="en-US" sz="1255" dirty="0">
                  <a:solidFill>
                    <a:srgbClr val="494F56"/>
                  </a:solidFill>
                  <a:latin typeface="Montserrat"/>
                  <a:ea typeface="Montserrat"/>
                  <a:cs typeface="Montserrat"/>
                  <a:sym typeface="Montserrat"/>
                </a:rPr>
                <a:t> et </a:t>
              </a:r>
              <a:r>
                <a:rPr lang="en-US" sz="1255" dirty="0" err="1">
                  <a:solidFill>
                    <a:srgbClr val="494F56"/>
                  </a:solidFill>
                  <a:latin typeface="Montserrat"/>
                  <a:ea typeface="Montserrat"/>
                  <a:cs typeface="Montserrat"/>
                  <a:sym typeface="Montserrat"/>
                </a:rPr>
                <a:t>présentés</a:t>
              </a:r>
              <a:r>
                <a:rPr lang="en-US" sz="1255" dirty="0">
                  <a:solidFill>
                    <a:srgbClr val="494F56"/>
                  </a:solidFill>
                  <a:latin typeface="Montserrat"/>
                  <a:ea typeface="Montserrat"/>
                  <a:cs typeface="Montserrat"/>
                  <a:sym typeface="Montserrat"/>
                </a:rPr>
                <a:t> ensemble dans le </a:t>
              </a:r>
              <a:r>
                <a:rPr lang="en-US" sz="1255" dirty="0" err="1">
                  <a:solidFill>
                    <a:srgbClr val="494F56"/>
                  </a:solidFill>
                  <a:latin typeface="Montserrat"/>
                  <a:ea typeface="Montserrat"/>
                  <a:cs typeface="Montserrat"/>
                  <a:sym typeface="Montserrat"/>
                </a:rPr>
                <a:t>programme</a:t>
              </a:r>
              <a:r>
                <a:rPr lang="en-US" sz="1255" dirty="0">
                  <a:solidFill>
                    <a:srgbClr val="494F56"/>
                  </a:solidFill>
                  <a:latin typeface="Montserrat"/>
                  <a:ea typeface="Montserrat"/>
                  <a:cs typeface="Montserrat"/>
                  <a:sym typeface="Montserrat"/>
                </a:rPr>
                <a:t>.</a:t>
              </a:r>
            </a:p>
            <a:p>
              <a:pPr algn="l">
                <a:lnSpc>
                  <a:spcPts val="1757"/>
                </a:lnSpc>
                <a:spcBef>
                  <a:spcPct val="0"/>
                </a:spcBef>
              </a:pPr>
              <a:r>
                <a:rPr lang="en-US" sz="1255" dirty="0">
                  <a:solidFill>
                    <a:srgbClr val="494F56"/>
                  </a:solidFill>
                  <a:latin typeface="Montserrat"/>
                  <a:ea typeface="Montserrat"/>
                  <a:cs typeface="Montserrat"/>
                  <a:sym typeface="Montserrat"/>
                </a:rPr>
                <a:t>Par </a:t>
              </a:r>
              <a:r>
                <a:rPr lang="en-US" sz="1255" dirty="0" err="1">
                  <a:solidFill>
                    <a:srgbClr val="494F56"/>
                  </a:solidFill>
                  <a:latin typeface="Montserrat"/>
                  <a:ea typeface="Montserrat"/>
                  <a:cs typeface="Montserrat"/>
                  <a:sym typeface="Montserrat"/>
                </a:rPr>
                <a:t>ailleurs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cartes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ont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été</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conçues</a:t>
              </a:r>
              <a:r>
                <a:rPr lang="en-US" sz="1255" dirty="0">
                  <a:solidFill>
                    <a:srgbClr val="494F56"/>
                  </a:solidFill>
                  <a:latin typeface="Montserrat"/>
                  <a:ea typeface="Montserrat"/>
                  <a:cs typeface="Montserrat"/>
                  <a:sym typeface="Montserrat"/>
                </a:rPr>
                <a:t> à </a:t>
              </a:r>
              <a:r>
                <a:rPr lang="en-US" sz="1255" dirty="0" err="1">
                  <a:solidFill>
                    <a:srgbClr val="494F56"/>
                  </a:solidFill>
                  <a:latin typeface="Montserrat"/>
                  <a:ea typeface="Montserrat"/>
                  <a:cs typeface="Montserrat"/>
                  <a:sym typeface="Montserrat"/>
                </a:rPr>
                <a:t>partir</a:t>
              </a:r>
              <a:r>
                <a:rPr lang="en-US" sz="1255" dirty="0">
                  <a:solidFill>
                    <a:srgbClr val="494F56"/>
                  </a:solidFill>
                  <a:latin typeface="Montserrat"/>
                  <a:ea typeface="Montserrat"/>
                  <a:cs typeface="Montserrat"/>
                  <a:sym typeface="Montserrat"/>
                </a:rPr>
                <a:t> de travaux et de cadres </a:t>
              </a:r>
              <a:r>
                <a:rPr lang="en-US" sz="1255" dirty="0" err="1">
                  <a:solidFill>
                    <a:srgbClr val="494F56"/>
                  </a:solidFill>
                  <a:latin typeface="Montserrat"/>
                  <a:ea typeface="Montserrat"/>
                  <a:cs typeface="Montserrat"/>
                  <a:sym typeface="Montserrat"/>
                </a:rPr>
                <a:t>d’analyse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largement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reconnus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en</a:t>
              </a:r>
              <a:r>
                <a:rPr lang="en-US" sz="1255" dirty="0">
                  <a:solidFill>
                    <a:srgbClr val="494F56"/>
                  </a:solidFill>
                  <a:latin typeface="Montserrat"/>
                  <a:ea typeface="Montserrat"/>
                  <a:cs typeface="Montserrat"/>
                  <a:sym typeface="Montserrat"/>
                </a:rPr>
                <a:t> sciences </a:t>
              </a:r>
              <a:r>
                <a:rPr lang="en-US" sz="1255" dirty="0" err="1">
                  <a:solidFill>
                    <a:srgbClr val="494F56"/>
                  </a:solidFill>
                  <a:latin typeface="Montserrat"/>
                  <a:ea typeface="Montserrat"/>
                  <a:cs typeface="Montserrat"/>
                  <a:sym typeface="Montserrat"/>
                </a:rPr>
                <a:t>sociales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notamment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en</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sociologie</a:t>
              </a:r>
              <a:r>
                <a:rPr lang="en-US" sz="1255" dirty="0">
                  <a:solidFill>
                    <a:srgbClr val="494F56"/>
                  </a:solidFill>
                  <a:latin typeface="Montserrat"/>
                  <a:ea typeface="Montserrat"/>
                  <a:cs typeface="Montserrat"/>
                  <a:sym typeface="Montserrat"/>
                </a:rPr>
                <a:t> et </a:t>
              </a:r>
              <a:r>
                <a:rPr lang="en-US" sz="1255" dirty="0" err="1">
                  <a:solidFill>
                    <a:srgbClr val="494F56"/>
                  </a:solidFill>
                  <a:latin typeface="Montserrat"/>
                  <a:ea typeface="Montserrat"/>
                  <a:cs typeface="Montserrat"/>
                  <a:sym typeface="Montserrat"/>
                </a:rPr>
                <a:t>en</a:t>
              </a:r>
              <a:r>
                <a:rPr lang="en-US" sz="1255" dirty="0">
                  <a:solidFill>
                    <a:srgbClr val="494F56"/>
                  </a:solidFill>
                  <a:latin typeface="Montserrat"/>
                  <a:ea typeface="Montserrat"/>
                  <a:cs typeface="Montserrat"/>
                  <a:sym typeface="Montserrat"/>
                </a:rPr>
                <a:t> histoire, qui </a:t>
              </a:r>
              <a:r>
                <a:rPr lang="en-US" sz="1255" dirty="0" err="1">
                  <a:solidFill>
                    <a:srgbClr val="494F56"/>
                  </a:solidFill>
                  <a:latin typeface="Montserrat"/>
                  <a:ea typeface="Montserrat"/>
                  <a:cs typeface="Montserrat"/>
                  <a:sym typeface="Montserrat"/>
                </a:rPr>
                <a:t>distinguent</a:t>
              </a:r>
              <a:r>
                <a:rPr lang="en-US" sz="1255" dirty="0">
                  <a:solidFill>
                    <a:srgbClr val="494F56"/>
                  </a:solidFill>
                  <a:latin typeface="Montserrat"/>
                  <a:ea typeface="Montserrat"/>
                  <a:cs typeface="Montserrat"/>
                  <a:sym typeface="Montserrat"/>
                </a:rPr>
                <a:t> les </a:t>
              </a:r>
              <a:r>
                <a:rPr lang="en-US" sz="1255" dirty="0" err="1">
                  <a:solidFill>
                    <a:srgbClr val="494F56"/>
                  </a:solidFill>
                  <a:latin typeface="Montserrat"/>
                  <a:ea typeface="Montserrat"/>
                  <a:cs typeface="Montserrat"/>
                  <a:sym typeface="Montserrat"/>
                </a:rPr>
                <a:t>formes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anciennes</a:t>
              </a:r>
              <a:r>
                <a:rPr lang="en-US" sz="1255" dirty="0">
                  <a:solidFill>
                    <a:srgbClr val="494F56"/>
                  </a:solidFill>
                  <a:latin typeface="Montserrat"/>
                  <a:ea typeface="Montserrat"/>
                  <a:cs typeface="Montserrat"/>
                  <a:sym typeface="Montserrat"/>
                </a:rPr>
                <a:t> de domination du </a:t>
              </a:r>
              <a:r>
                <a:rPr lang="en-US" sz="1255" dirty="0" err="1">
                  <a:solidFill>
                    <a:srgbClr val="494F56"/>
                  </a:solidFill>
                  <a:latin typeface="Montserrat"/>
                  <a:ea typeface="Montserrat"/>
                  <a:cs typeface="Montserrat"/>
                  <a:sym typeface="Montserrat"/>
                </a:rPr>
                <a:t>racisme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moderne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lié</a:t>
              </a:r>
              <a:r>
                <a:rPr lang="en-US" sz="1255" dirty="0">
                  <a:solidFill>
                    <a:srgbClr val="494F56"/>
                  </a:solidFill>
                  <a:latin typeface="Montserrat"/>
                  <a:ea typeface="Montserrat"/>
                  <a:cs typeface="Montserrat"/>
                  <a:sym typeface="Montserrat"/>
                </a:rPr>
                <a:t> à </a:t>
              </a:r>
              <a:r>
                <a:rPr lang="en-US" sz="1255" dirty="0" err="1">
                  <a:solidFill>
                    <a:srgbClr val="494F56"/>
                  </a:solidFill>
                  <a:latin typeface="Montserrat"/>
                  <a:ea typeface="Montserrat"/>
                  <a:cs typeface="Montserrat"/>
                  <a:sym typeface="Montserrat"/>
                </a:rPr>
                <a:t>l’entreprise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coloniale</a:t>
              </a:r>
              <a:r>
                <a:rPr lang="en-US" sz="1255" dirty="0">
                  <a:solidFill>
                    <a:srgbClr val="494F56"/>
                  </a:solidFill>
                  <a:latin typeface="Montserrat"/>
                  <a:ea typeface="Montserrat"/>
                  <a:cs typeface="Montserrat"/>
                  <a:sym typeface="Montserrat"/>
                </a:rPr>
                <a:t>.</a:t>
              </a:r>
            </a:p>
            <a:p>
              <a:pPr algn="l">
                <a:lnSpc>
                  <a:spcPts val="1757"/>
                </a:lnSpc>
                <a:spcBef>
                  <a:spcPct val="0"/>
                </a:spcBef>
              </a:pPr>
              <a:r>
                <a:rPr lang="en-US" sz="1255" dirty="0">
                  <a:solidFill>
                    <a:srgbClr val="494F56"/>
                  </a:solidFill>
                  <a:latin typeface="Montserrat"/>
                  <a:ea typeface="Montserrat"/>
                  <a:cs typeface="Montserrat"/>
                  <a:sym typeface="Montserrat"/>
                </a:rPr>
                <a:t>Si vous </a:t>
              </a:r>
              <a:r>
                <a:rPr lang="en-US" sz="1255" dirty="0" err="1">
                  <a:solidFill>
                    <a:srgbClr val="494F56"/>
                  </a:solidFill>
                  <a:latin typeface="Montserrat"/>
                  <a:ea typeface="Montserrat"/>
                  <a:cs typeface="Montserrat"/>
                  <a:sym typeface="Montserrat"/>
                </a:rPr>
                <a:t>souhaitez</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approfondir</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enjeux</a:t>
              </a:r>
              <a:r>
                <a:rPr lang="en-US" sz="1255" dirty="0">
                  <a:solidFill>
                    <a:srgbClr val="494F56"/>
                  </a:solidFill>
                  <a:latin typeface="Montserrat"/>
                  <a:ea typeface="Montserrat"/>
                  <a:cs typeface="Montserrat"/>
                  <a:sym typeface="Montserrat"/>
                </a:rPr>
                <a:t> avant de </a:t>
              </a:r>
              <a:r>
                <a:rPr lang="en-US" sz="1255" dirty="0" err="1">
                  <a:solidFill>
                    <a:srgbClr val="494F56"/>
                  </a:solidFill>
                  <a:latin typeface="Montserrat"/>
                  <a:ea typeface="Montserrat"/>
                  <a:cs typeface="Montserrat"/>
                  <a:sym typeface="Montserrat"/>
                </a:rPr>
                <a:t>mettre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en</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œuvre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l’activité</a:t>
              </a:r>
              <a:r>
                <a:rPr lang="en-US" sz="1255" dirty="0">
                  <a:solidFill>
                    <a:srgbClr val="494F56"/>
                  </a:solidFill>
                  <a:latin typeface="Montserrat"/>
                  <a:ea typeface="Montserrat"/>
                  <a:cs typeface="Montserrat"/>
                  <a:sym typeface="Montserrat"/>
                </a:rPr>
                <a:t>, nous vous </a:t>
              </a:r>
              <a:r>
                <a:rPr lang="en-US" sz="1255" dirty="0" err="1">
                  <a:solidFill>
                    <a:srgbClr val="494F56"/>
                  </a:solidFill>
                  <a:latin typeface="Montserrat"/>
                  <a:ea typeface="Montserrat"/>
                  <a:cs typeface="Montserrat"/>
                  <a:sym typeface="Montserrat"/>
                </a:rPr>
                <a:t>proposons</a:t>
              </a:r>
              <a:r>
                <a:rPr lang="en-US" sz="1255" dirty="0">
                  <a:solidFill>
                    <a:srgbClr val="494F56"/>
                  </a:solidFill>
                  <a:latin typeface="Montserrat"/>
                  <a:ea typeface="Montserrat"/>
                  <a:cs typeface="Montserrat"/>
                  <a:sym typeface="Montserrat"/>
                </a:rPr>
                <a:t> les </a:t>
              </a:r>
              <a:r>
                <a:rPr lang="en-US" sz="1255" dirty="0" err="1">
                  <a:solidFill>
                    <a:srgbClr val="494F56"/>
                  </a:solidFill>
                  <a:latin typeface="Montserrat"/>
                  <a:ea typeface="Montserrat"/>
                  <a:cs typeface="Montserrat"/>
                  <a:sym typeface="Montserrat"/>
                </a:rPr>
                <a:t>textes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suivants</a:t>
              </a:r>
              <a:r>
                <a:rPr lang="en-US" sz="1255" dirty="0">
                  <a:solidFill>
                    <a:srgbClr val="494F56"/>
                  </a:solidFill>
                  <a:latin typeface="Montserrat"/>
                  <a:ea typeface="Montserrat"/>
                  <a:cs typeface="Montserrat"/>
                  <a:sym typeface="Montserrat"/>
                </a:rPr>
                <a:t> :</a:t>
              </a:r>
            </a:p>
            <a:p>
              <a:pPr algn="l">
                <a:lnSpc>
                  <a:spcPts val="1757"/>
                </a:lnSpc>
                <a:spcBef>
                  <a:spcPct val="0"/>
                </a:spcBef>
              </a:pPr>
              <a:endParaRPr lang="en-US" sz="1255" dirty="0">
                <a:solidFill>
                  <a:srgbClr val="494F56"/>
                </a:solidFill>
                <a:latin typeface="Montserrat"/>
                <a:ea typeface="Montserrat"/>
                <a:cs typeface="Montserrat"/>
                <a:sym typeface="Montserrat"/>
              </a:endParaRPr>
            </a:p>
            <a:p>
              <a:pPr marL="271075" lvl="1" indent="-135538" algn="l">
                <a:lnSpc>
                  <a:spcPts val="1757"/>
                </a:lnSpc>
                <a:buFont typeface="Arial"/>
                <a:buChar char="•"/>
              </a:pPr>
              <a:r>
                <a:rPr lang="en-US" sz="1255" dirty="0">
                  <a:solidFill>
                    <a:srgbClr val="494F56"/>
                  </a:solidFill>
                  <a:latin typeface="Montserrat"/>
                  <a:ea typeface="Montserrat"/>
                  <a:cs typeface="Montserrat"/>
                  <a:sym typeface="Montserrat"/>
                </a:rPr>
                <a:t>Ligue des droits de </a:t>
              </a:r>
              <a:r>
                <a:rPr lang="en-US" sz="1255" dirty="0" err="1">
                  <a:solidFill>
                    <a:srgbClr val="494F56"/>
                  </a:solidFill>
                  <a:latin typeface="Montserrat"/>
                  <a:ea typeface="Montserrat"/>
                  <a:cs typeface="Montserrat"/>
                  <a:sym typeface="Montserrat"/>
                </a:rPr>
                <a:t>l’Homme</a:t>
              </a:r>
              <a:r>
                <a:rPr lang="en-US" sz="1255" dirty="0">
                  <a:solidFill>
                    <a:srgbClr val="494F56"/>
                  </a:solidFill>
                  <a:latin typeface="Montserrat"/>
                  <a:ea typeface="Montserrat"/>
                  <a:cs typeface="Montserrat"/>
                  <a:sym typeface="Montserrat"/>
                </a:rPr>
                <a:t> (LDH). (2016). Le </a:t>
              </a:r>
              <a:r>
                <a:rPr lang="en-US" sz="1255" dirty="0" err="1">
                  <a:solidFill>
                    <a:srgbClr val="494F56"/>
                  </a:solidFill>
                  <a:latin typeface="Montserrat"/>
                  <a:ea typeface="Montserrat"/>
                  <a:cs typeface="Montserrat"/>
                  <a:sym typeface="Montserrat"/>
                </a:rPr>
                <a:t>racisme</a:t>
              </a:r>
              <a:r>
                <a:rPr lang="en-US" sz="1255" dirty="0">
                  <a:solidFill>
                    <a:srgbClr val="494F56"/>
                  </a:solidFill>
                  <a:latin typeface="Montserrat"/>
                  <a:ea typeface="Montserrat"/>
                  <a:cs typeface="Montserrat"/>
                  <a:sym typeface="Montserrat"/>
                </a:rPr>
                <a:t> à travers </a:t>
              </a:r>
              <a:r>
                <a:rPr lang="en-US" sz="1255" dirty="0" err="1">
                  <a:solidFill>
                    <a:srgbClr val="494F56"/>
                  </a:solidFill>
                  <a:latin typeface="Montserrat"/>
                  <a:ea typeface="Montserrat"/>
                  <a:cs typeface="Montserrat"/>
                  <a:sym typeface="Montserrat"/>
                </a:rPr>
                <a:t>l’histoire</a:t>
              </a:r>
              <a:r>
                <a:rPr lang="en-US" sz="1255" dirty="0">
                  <a:solidFill>
                    <a:srgbClr val="494F56"/>
                  </a:solidFill>
                  <a:latin typeface="Montserrat"/>
                  <a:ea typeface="Montserrat"/>
                  <a:cs typeface="Montserrat"/>
                  <a:sym typeface="Montserrat"/>
                </a:rPr>
                <a:t> : choses, mots et </a:t>
              </a:r>
              <a:r>
                <a:rPr lang="en-US" sz="1255" dirty="0" err="1">
                  <a:solidFill>
                    <a:srgbClr val="494F56"/>
                  </a:solidFill>
                  <a:latin typeface="Montserrat"/>
                  <a:ea typeface="Montserrat"/>
                  <a:cs typeface="Montserrat"/>
                  <a:sym typeface="Montserrat"/>
                </a:rPr>
                <a:t>idées</a:t>
              </a:r>
              <a:r>
                <a:rPr lang="en-US" sz="1255" dirty="0">
                  <a:solidFill>
                    <a:srgbClr val="494F56"/>
                  </a:solidFill>
                  <a:latin typeface="Montserrat"/>
                  <a:ea typeface="Montserrat"/>
                  <a:cs typeface="Montserrat"/>
                  <a:sym typeface="Montserrat"/>
                </a:rPr>
                <a:t> (Dossier no 1).</a:t>
              </a:r>
            </a:p>
            <a:p>
              <a:pPr marL="271075" lvl="1" indent="-135538" algn="l">
                <a:lnSpc>
                  <a:spcPts val="1757"/>
                </a:lnSpc>
                <a:buFont typeface="Arial"/>
                <a:buChar char="•"/>
              </a:pPr>
              <a:r>
                <a:rPr lang="en-US" sz="1255" dirty="0">
                  <a:solidFill>
                    <a:srgbClr val="494F56"/>
                  </a:solidFill>
                  <a:latin typeface="Montserrat"/>
                  <a:ea typeface="Montserrat"/>
                  <a:cs typeface="Montserrat"/>
                  <a:sym typeface="Montserrat"/>
                </a:rPr>
                <a:t>Commission des droits de la </a:t>
              </a:r>
              <a:r>
                <a:rPr lang="en-US" sz="1255" dirty="0" err="1">
                  <a:solidFill>
                    <a:srgbClr val="494F56"/>
                  </a:solidFill>
                  <a:latin typeface="Montserrat"/>
                  <a:ea typeface="Montserrat"/>
                  <a:cs typeface="Montserrat"/>
                  <a:sym typeface="Montserrat"/>
                </a:rPr>
                <a:t>personne</a:t>
              </a:r>
              <a:r>
                <a:rPr lang="en-US" sz="1255" dirty="0">
                  <a:solidFill>
                    <a:srgbClr val="494F56"/>
                  </a:solidFill>
                  <a:latin typeface="Montserrat"/>
                  <a:ea typeface="Montserrat"/>
                  <a:cs typeface="Montserrat"/>
                  <a:sym typeface="Montserrat"/>
                </a:rPr>
                <a:t> et des droits de la jeunesse (CDPDJ). (s. d.). Race, science et </a:t>
              </a:r>
              <a:r>
                <a:rPr lang="en-US" sz="1255" dirty="0" err="1">
                  <a:solidFill>
                    <a:srgbClr val="494F56"/>
                  </a:solidFill>
                  <a:latin typeface="Montserrat"/>
                  <a:ea typeface="Montserrat"/>
                  <a:cs typeface="Montserrat"/>
                  <a:sym typeface="Montserrat"/>
                </a:rPr>
                <a:t>imaginaire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raciste</a:t>
              </a:r>
              <a:r>
                <a:rPr lang="en-US" sz="1255" dirty="0">
                  <a:solidFill>
                    <a:srgbClr val="494F56"/>
                  </a:solidFill>
                  <a:latin typeface="Montserrat"/>
                  <a:ea typeface="Montserrat"/>
                  <a:cs typeface="Montserrat"/>
                  <a:sym typeface="Montserrat"/>
                </a:rPr>
                <a:t>.</a:t>
              </a:r>
            </a:p>
            <a:p>
              <a:pPr marL="271075" lvl="1" indent="-135538" algn="l">
                <a:lnSpc>
                  <a:spcPts val="1757"/>
                </a:lnSpc>
                <a:buFont typeface="Arial"/>
                <a:buChar char="•"/>
              </a:pPr>
              <a:r>
                <a:rPr lang="en-US" sz="1255" dirty="0">
                  <a:solidFill>
                    <a:srgbClr val="494F56"/>
                  </a:solidFill>
                  <a:latin typeface="Montserrat"/>
                  <a:ea typeface="Montserrat"/>
                  <a:cs typeface="Montserrat"/>
                  <a:sym typeface="Montserrat"/>
                </a:rPr>
                <a:t>Quijano, A. (2007). </a:t>
              </a:r>
              <a:r>
                <a:rPr lang="en-US" sz="1255" dirty="0" err="1">
                  <a:solidFill>
                    <a:srgbClr val="494F56"/>
                  </a:solidFill>
                  <a:latin typeface="Montserrat"/>
                  <a:ea typeface="Montserrat"/>
                  <a:cs typeface="Montserrat"/>
                  <a:sym typeface="Montserrat"/>
                </a:rPr>
                <a:t>Colonialité</a:t>
              </a:r>
              <a:r>
                <a:rPr lang="en-US" sz="1255" dirty="0">
                  <a:solidFill>
                    <a:srgbClr val="494F56"/>
                  </a:solidFill>
                  <a:latin typeface="Montserrat"/>
                  <a:ea typeface="Montserrat"/>
                  <a:cs typeface="Montserrat"/>
                  <a:sym typeface="Montserrat"/>
                </a:rPr>
                <a:t> du </a:t>
              </a:r>
              <a:r>
                <a:rPr lang="en-US" sz="1255" dirty="0" err="1">
                  <a:solidFill>
                    <a:srgbClr val="494F56"/>
                  </a:solidFill>
                  <a:latin typeface="Montserrat"/>
                  <a:ea typeface="Montserrat"/>
                  <a:cs typeface="Montserrat"/>
                  <a:sym typeface="Montserrat"/>
                </a:rPr>
                <a:t>pouvoir</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eurocentrisme</a:t>
              </a:r>
              <a:r>
                <a:rPr lang="en-US" sz="1255" dirty="0">
                  <a:solidFill>
                    <a:srgbClr val="494F56"/>
                  </a:solidFill>
                  <a:latin typeface="Montserrat"/>
                  <a:ea typeface="Montserrat"/>
                  <a:cs typeface="Montserrat"/>
                  <a:sym typeface="Montserrat"/>
                </a:rPr>
                <a:t> et sciences </a:t>
              </a:r>
              <a:r>
                <a:rPr lang="en-US" sz="1255" dirty="0" err="1">
                  <a:solidFill>
                    <a:srgbClr val="494F56"/>
                  </a:solidFill>
                  <a:latin typeface="Montserrat"/>
                  <a:ea typeface="Montserrat"/>
                  <a:cs typeface="Montserrat"/>
                  <a:sym typeface="Montserrat"/>
                </a:rPr>
                <a:t>sociales</a:t>
              </a:r>
              <a:r>
                <a:rPr lang="en-US" sz="1255" dirty="0">
                  <a:solidFill>
                    <a:srgbClr val="494F56"/>
                  </a:solidFill>
                  <a:latin typeface="Montserrat"/>
                  <a:ea typeface="Montserrat"/>
                  <a:cs typeface="Montserrat"/>
                  <a:sym typeface="Montserrat"/>
                </a:rPr>
                <a:t> : implications pour </a:t>
              </a:r>
              <a:r>
                <a:rPr lang="en-US" sz="1255" dirty="0" err="1">
                  <a:solidFill>
                    <a:srgbClr val="494F56"/>
                  </a:solidFill>
                  <a:latin typeface="Montserrat"/>
                  <a:ea typeface="Montserrat"/>
                  <a:cs typeface="Montserrat"/>
                  <a:sym typeface="Montserrat"/>
                </a:rPr>
                <a:t>une</a:t>
              </a:r>
              <a:r>
                <a:rPr lang="en-US" sz="1255" dirty="0">
                  <a:solidFill>
                    <a:srgbClr val="494F56"/>
                  </a:solidFill>
                  <a:latin typeface="Montserrat"/>
                  <a:ea typeface="Montserrat"/>
                  <a:cs typeface="Montserrat"/>
                  <a:sym typeface="Montserrat"/>
                </a:rPr>
                <a:t> pensée </a:t>
              </a:r>
              <a:r>
                <a:rPr lang="en-US" sz="1255" dirty="0" err="1">
                  <a:solidFill>
                    <a:srgbClr val="494F56"/>
                  </a:solidFill>
                  <a:latin typeface="Montserrat"/>
                  <a:ea typeface="Montserrat"/>
                  <a:cs typeface="Montserrat"/>
                  <a:sym typeface="Montserrat"/>
                </a:rPr>
                <a:t>décoloniale</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Mouvements</a:t>
              </a:r>
              <a:r>
                <a:rPr lang="en-US" sz="1255" dirty="0">
                  <a:solidFill>
                    <a:srgbClr val="494F56"/>
                  </a:solidFill>
                  <a:latin typeface="Montserrat"/>
                  <a:ea typeface="Montserrat"/>
                  <a:cs typeface="Montserrat"/>
                  <a:sym typeface="Montserrat"/>
                </a:rPr>
                <a:t> : revue des sciences </a:t>
              </a:r>
              <a:r>
                <a:rPr lang="en-US" sz="1255" dirty="0" err="1">
                  <a:solidFill>
                    <a:srgbClr val="494F56"/>
                  </a:solidFill>
                  <a:latin typeface="Montserrat"/>
                  <a:ea typeface="Montserrat"/>
                  <a:cs typeface="Montserrat"/>
                  <a:sym typeface="Montserrat"/>
                </a:rPr>
                <a:t>sociales</a:t>
              </a:r>
              <a:r>
                <a:rPr lang="en-US" sz="1255" dirty="0">
                  <a:solidFill>
                    <a:srgbClr val="494F56"/>
                  </a:solidFill>
                  <a:latin typeface="Montserrat"/>
                  <a:ea typeface="Montserrat"/>
                  <a:cs typeface="Montserrat"/>
                  <a:sym typeface="Montserrat"/>
                </a:rPr>
                <a:t> du politique, (3), 111–118. </a:t>
              </a:r>
            </a:p>
            <a:p>
              <a:pPr algn="l">
                <a:lnSpc>
                  <a:spcPts val="1757"/>
                </a:lnSpc>
                <a:spcBef>
                  <a:spcPct val="0"/>
                </a:spcBef>
              </a:pPr>
              <a:endParaRPr lang="en-US" sz="1255" dirty="0">
                <a:solidFill>
                  <a:srgbClr val="494F56"/>
                </a:solidFill>
                <a:latin typeface="Montserrat"/>
                <a:ea typeface="Montserrat"/>
                <a:cs typeface="Montserrat"/>
                <a:sym typeface="Montserrat"/>
              </a:endParaRPr>
            </a:p>
            <a:p>
              <a:pPr algn="l">
                <a:lnSpc>
                  <a:spcPts val="1757"/>
                </a:lnSpc>
                <a:spcBef>
                  <a:spcPct val="0"/>
                </a:spcBef>
              </a:pPr>
              <a:endParaRPr lang="en-US" sz="1255" dirty="0">
                <a:solidFill>
                  <a:srgbClr val="494F56"/>
                </a:solidFill>
                <a:latin typeface="Montserrat"/>
                <a:ea typeface="Montserrat"/>
                <a:cs typeface="Montserrat"/>
                <a:sym typeface="Montserrat"/>
              </a:endParaRPr>
            </a:p>
            <a:p>
              <a:pPr algn="l">
                <a:lnSpc>
                  <a:spcPts val="1757"/>
                </a:lnSpc>
                <a:spcBef>
                  <a:spcPct val="0"/>
                </a:spcBef>
              </a:pPr>
              <a:r>
                <a:rPr lang="en-US" sz="1255" dirty="0">
                  <a:solidFill>
                    <a:srgbClr val="494F56"/>
                  </a:solidFill>
                  <a:latin typeface="Montserrat"/>
                  <a:ea typeface="Montserrat"/>
                  <a:cs typeface="Montserrat"/>
                  <a:sym typeface="Montserrat"/>
                </a:rPr>
                <a:t>À </a:t>
              </a:r>
              <a:r>
                <a:rPr lang="en-US" sz="1255" dirty="0" err="1">
                  <a:solidFill>
                    <a:srgbClr val="494F56"/>
                  </a:solidFill>
                  <a:latin typeface="Montserrat"/>
                  <a:ea typeface="Montserrat"/>
                  <a:cs typeface="Montserrat"/>
                  <a:sym typeface="Montserrat"/>
                </a:rPr>
                <a:t>défaut</a:t>
              </a:r>
              <a:r>
                <a:rPr lang="en-US" sz="1255" dirty="0">
                  <a:solidFill>
                    <a:srgbClr val="494F56"/>
                  </a:solidFill>
                  <a:latin typeface="Montserrat"/>
                  <a:ea typeface="Montserrat"/>
                  <a:cs typeface="Montserrat"/>
                  <a:sym typeface="Montserrat"/>
                </a:rPr>
                <a:t>, le </a:t>
              </a:r>
              <a:r>
                <a:rPr lang="en-US" sz="1255" dirty="0" err="1">
                  <a:solidFill>
                    <a:srgbClr val="494F56"/>
                  </a:solidFill>
                  <a:latin typeface="Montserrat"/>
                  <a:ea typeface="Montserrat"/>
                  <a:cs typeface="Montserrat"/>
                  <a:sym typeface="Montserrat"/>
                </a:rPr>
                <a:t>gabarit</a:t>
              </a:r>
              <a:r>
                <a:rPr lang="en-US" sz="1255" dirty="0">
                  <a:solidFill>
                    <a:srgbClr val="494F56"/>
                  </a:solidFill>
                  <a:latin typeface="Montserrat"/>
                  <a:ea typeface="Montserrat"/>
                  <a:cs typeface="Montserrat"/>
                  <a:sym typeface="Montserrat"/>
                </a:rPr>
                <a:t> de </a:t>
              </a:r>
              <a:r>
                <a:rPr lang="en-US" sz="1255" dirty="0" err="1">
                  <a:solidFill>
                    <a:srgbClr val="494F56"/>
                  </a:solidFill>
                  <a:latin typeface="Montserrat"/>
                  <a:ea typeface="Montserrat"/>
                  <a:cs typeface="Montserrat"/>
                  <a:sym typeface="Montserrat"/>
                </a:rPr>
                <a:t>déroulement</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contient</a:t>
              </a:r>
              <a:r>
                <a:rPr lang="en-US" sz="1255" dirty="0">
                  <a:solidFill>
                    <a:srgbClr val="494F56"/>
                  </a:solidFill>
                  <a:latin typeface="Montserrat"/>
                  <a:ea typeface="Montserrat"/>
                  <a:cs typeface="Montserrat"/>
                  <a:sym typeface="Montserrat"/>
                </a:rPr>
                <a:t> des indications </a:t>
              </a:r>
              <a:r>
                <a:rPr lang="en-US" sz="1255" dirty="0" err="1">
                  <a:solidFill>
                    <a:srgbClr val="494F56"/>
                  </a:solidFill>
                  <a:latin typeface="Montserrat"/>
                  <a:ea typeface="Montserrat"/>
                  <a:cs typeface="Montserrat"/>
                  <a:sym typeface="Montserrat"/>
                </a:rPr>
                <a:t>détaillées</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ainsi</a:t>
              </a:r>
              <a:r>
                <a:rPr lang="en-US" sz="1255" dirty="0">
                  <a:solidFill>
                    <a:srgbClr val="494F56"/>
                  </a:solidFill>
                  <a:latin typeface="Montserrat"/>
                  <a:ea typeface="Montserrat"/>
                  <a:cs typeface="Montserrat"/>
                  <a:sym typeface="Montserrat"/>
                </a:rPr>
                <a:t> </a:t>
              </a:r>
              <a:r>
                <a:rPr lang="en-US" sz="1255" dirty="0" err="1">
                  <a:solidFill>
                    <a:srgbClr val="494F56"/>
                  </a:solidFill>
                  <a:latin typeface="Montserrat"/>
                  <a:ea typeface="Montserrat"/>
                  <a:cs typeface="Montserrat"/>
                  <a:sym typeface="Montserrat"/>
                </a:rPr>
                <a:t>que</a:t>
              </a:r>
              <a:r>
                <a:rPr lang="en-US" sz="1255" dirty="0">
                  <a:solidFill>
                    <a:srgbClr val="494F56"/>
                  </a:solidFill>
                  <a:latin typeface="Montserrat"/>
                  <a:ea typeface="Montserrat"/>
                  <a:cs typeface="Montserrat"/>
                  <a:sym typeface="Montserrat"/>
                </a:rPr>
                <a:t> des propositions de formulations pour vous </a:t>
              </a:r>
              <a:r>
                <a:rPr lang="en-US" sz="1255" dirty="0" err="1">
                  <a:solidFill>
                    <a:srgbClr val="494F56"/>
                  </a:solidFill>
                  <a:latin typeface="Montserrat"/>
                  <a:ea typeface="Montserrat"/>
                  <a:cs typeface="Montserrat"/>
                  <a:sym typeface="Montserrat"/>
                </a:rPr>
                <a:t>accompagner</a:t>
              </a:r>
              <a:r>
                <a:rPr lang="en-US" sz="1255" dirty="0">
                  <a:solidFill>
                    <a:srgbClr val="494F56"/>
                  </a:solidFill>
                  <a:latin typeface="Montserrat"/>
                  <a:ea typeface="Montserrat"/>
                  <a:cs typeface="Montserrat"/>
                  <a:sym typeface="Montserrat"/>
                </a:rPr>
                <a:t> dans </a:t>
              </a:r>
              <a:r>
                <a:rPr lang="en-US" sz="1255" dirty="0" err="1">
                  <a:solidFill>
                    <a:srgbClr val="494F56"/>
                  </a:solidFill>
                  <a:latin typeface="Montserrat"/>
                  <a:ea typeface="Montserrat"/>
                  <a:cs typeface="Montserrat"/>
                  <a:sym typeface="Montserrat"/>
                </a:rPr>
                <a:t>l’animation</a:t>
              </a:r>
              <a:r>
                <a:rPr lang="en-US" sz="1255" dirty="0">
                  <a:solidFill>
                    <a:srgbClr val="494F56"/>
                  </a:solidFill>
                  <a:latin typeface="Montserrat"/>
                  <a:ea typeface="Montserrat"/>
                  <a:cs typeface="Montserrat"/>
                  <a:sym typeface="Montserrat"/>
                </a:rPr>
                <a:t> de </a:t>
              </a:r>
              <a:r>
                <a:rPr lang="en-US" sz="1255" dirty="0" err="1">
                  <a:solidFill>
                    <a:srgbClr val="494F56"/>
                  </a:solidFill>
                  <a:latin typeface="Montserrat"/>
                  <a:ea typeface="Montserrat"/>
                  <a:cs typeface="Montserrat"/>
                  <a:sym typeface="Montserrat"/>
                </a:rPr>
                <a:t>l’activité</a:t>
              </a:r>
              <a:r>
                <a:rPr lang="en-US" sz="1255" dirty="0">
                  <a:solidFill>
                    <a:srgbClr val="494F56"/>
                  </a:solidFill>
                  <a:latin typeface="Montserrat"/>
                  <a:ea typeface="Montserrat"/>
                  <a:cs typeface="Montserrat"/>
                  <a:sym typeface="Montserrat"/>
                </a:rPr>
                <a:t> et dans </a:t>
              </a:r>
              <a:r>
                <a:rPr lang="en-US" sz="1255" dirty="0" err="1">
                  <a:solidFill>
                    <a:srgbClr val="494F56"/>
                  </a:solidFill>
                  <a:latin typeface="Montserrat"/>
                  <a:ea typeface="Montserrat"/>
                  <a:cs typeface="Montserrat"/>
                  <a:sym typeface="Montserrat"/>
                </a:rPr>
                <a:t>l’accompagnement</a:t>
              </a:r>
              <a:r>
                <a:rPr lang="en-US" sz="1255" dirty="0">
                  <a:solidFill>
                    <a:srgbClr val="494F56"/>
                  </a:solidFill>
                  <a:latin typeface="Montserrat"/>
                  <a:ea typeface="Montserrat"/>
                  <a:cs typeface="Montserrat"/>
                  <a:sym typeface="Montserrat"/>
                </a:rPr>
                <a:t> des </a:t>
              </a:r>
              <a:r>
                <a:rPr lang="en-US" sz="1255" dirty="0" err="1">
                  <a:solidFill>
                    <a:srgbClr val="494F56"/>
                  </a:solidFill>
                  <a:latin typeface="Montserrat"/>
                  <a:ea typeface="Montserrat"/>
                  <a:cs typeface="Montserrat"/>
                  <a:sym typeface="Montserrat"/>
                </a:rPr>
                <a:t>échanges</a:t>
              </a:r>
              <a:r>
                <a:rPr lang="en-US" sz="1255" dirty="0">
                  <a:solidFill>
                    <a:srgbClr val="494F56"/>
                  </a:solidFill>
                  <a:latin typeface="Montserrat"/>
                  <a:ea typeface="Montserrat"/>
                  <a:cs typeface="Montserrat"/>
                  <a:sym typeface="Montserrat"/>
                </a:rPr>
                <a:t> avec les </a:t>
              </a:r>
              <a:r>
                <a:rPr lang="en-US" sz="1255" dirty="0" err="1">
                  <a:solidFill>
                    <a:srgbClr val="494F56"/>
                  </a:solidFill>
                  <a:latin typeface="Montserrat"/>
                  <a:ea typeface="Montserrat"/>
                  <a:cs typeface="Montserrat"/>
                  <a:sym typeface="Montserrat"/>
                </a:rPr>
                <a:t>élèves</a:t>
              </a:r>
              <a:r>
                <a:rPr lang="en-US" sz="1255" dirty="0">
                  <a:solidFill>
                    <a:srgbClr val="494F56"/>
                  </a:solidFill>
                  <a:latin typeface="Montserrat"/>
                  <a:ea typeface="Montserrat"/>
                  <a:cs typeface="Montserrat"/>
                  <a:sym typeface="Montserrat"/>
                </a:rPr>
                <a:t>.</a:t>
              </a:r>
            </a:p>
            <a:p>
              <a:pPr algn="l">
                <a:lnSpc>
                  <a:spcPts val="1757"/>
                </a:lnSpc>
                <a:spcBef>
                  <a:spcPct val="0"/>
                </a:spcBef>
              </a:pPr>
              <a:endParaRPr lang="en-US" sz="1255" dirty="0">
                <a:solidFill>
                  <a:srgbClr val="494F56"/>
                </a:solidFill>
                <a:latin typeface="Montserrat"/>
                <a:ea typeface="Montserrat"/>
                <a:cs typeface="Montserrat"/>
                <a:sym typeface="Montserrat"/>
              </a:endParaRPr>
            </a:p>
            <a:p>
              <a:pPr algn="l">
                <a:lnSpc>
                  <a:spcPts val="1757"/>
                </a:lnSpc>
                <a:spcBef>
                  <a:spcPct val="0"/>
                </a:spcBef>
              </a:pPr>
              <a:r>
                <a:rPr lang="en-US" sz="1255" dirty="0">
                  <a:solidFill>
                    <a:srgbClr val="494F56"/>
                  </a:solidFill>
                  <a:latin typeface="Montserrat"/>
                  <a:ea typeface="Montserrat"/>
                  <a:cs typeface="Montserrat"/>
                  <a:sym typeface="Montserrat"/>
                </a:rPr>
                <a:t>Bonne </a:t>
              </a:r>
              <a:r>
                <a:rPr lang="en-US" sz="1255" dirty="0" err="1">
                  <a:solidFill>
                    <a:srgbClr val="494F56"/>
                  </a:solidFill>
                  <a:latin typeface="Montserrat"/>
                  <a:ea typeface="Montserrat"/>
                  <a:cs typeface="Montserrat"/>
                  <a:sym typeface="Montserrat"/>
                </a:rPr>
                <a:t>activité</a:t>
              </a:r>
              <a:r>
                <a:rPr lang="en-US" sz="1255" dirty="0">
                  <a:solidFill>
                    <a:srgbClr val="494F56"/>
                  </a:solidFill>
                  <a:latin typeface="Montserrat"/>
                  <a:ea typeface="Montserrat"/>
                  <a:cs typeface="Montserrat"/>
                  <a:sym typeface="Montserrat"/>
                </a:rPr>
                <a:t> ! </a:t>
              </a:r>
            </a:p>
            <a:p>
              <a:pPr algn="l">
                <a:lnSpc>
                  <a:spcPts val="1757"/>
                </a:lnSpc>
                <a:spcBef>
                  <a:spcPct val="0"/>
                </a:spcBef>
              </a:pPr>
              <a:endParaRPr lang="en-US" sz="1255" dirty="0">
                <a:solidFill>
                  <a:srgbClr val="494F56"/>
                </a:solidFill>
                <a:latin typeface="Montserrat"/>
                <a:ea typeface="Montserrat"/>
                <a:cs typeface="Montserrat"/>
                <a:sym typeface="Montserrat"/>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5240000" cy="1408865"/>
            <a:chOff x="0" y="0"/>
            <a:chExt cx="6186311" cy="571895"/>
          </a:xfrm>
        </p:grpSpPr>
        <p:sp>
          <p:nvSpPr>
            <p:cNvPr id="3" name="Freeform 3"/>
            <p:cNvSpPr/>
            <p:nvPr/>
          </p:nvSpPr>
          <p:spPr>
            <a:xfrm>
              <a:off x="0" y="0"/>
              <a:ext cx="6186311" cy="571895"/>
            </a:xfrm>
            <a:custGeom>
              <a:avLst/>
              <a:gdLst/>
              <a:ahLst/>
              <a:cxnLst/>
              <a:rect l="l" t="t" r="r" b="b"/>
              <a:pathLst>
                <a:path w="6186311" h="571895">
                  <a:moveTo>
                    <a:pt x="0" y="0"/>
                  </a:moveTo>
                  <a:lnTo>
                    <a:pt x="6186311" y="0"/>
                  </a:lnTo>
                  <a:lnTo>
                    <a:pt x="6186311" y="571895"/>
                  </a:lnTo>
                  <a:lnTo>
                    <a:pt x="0" y="571895"/>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grpSp>
        <p:nvGrpSpPr>
          <p:cNvPr id="6" name="Group 6"/>
          <p:cNvGrpSpPr/>
          <p:nvPr/>
        </p:nvGrpSpPr>
        <p:grpSpPr>
          <a:xfrm>
            <a:off x="8899185" y="6814179"/>
            <a:ext cx="135426" cy="673815"/>
            <a:chOff x="0" y="0"/>
            <a:chExt cx="542497" cy="2699204"/>
          </a:xfrm>
        </p:grpSpPr>
        <p:sp>
          <p:nvSpPr>
            <p:cNvPr id="7" name="Freeform 7"/>
            <p:cNvSpPr/>
            <p:nvPr/>
          </p:nvSpPr>
          <p:spPr>
            <a:xfrm>
              <a:off x="0" y="0"/>
              <a:ext cx="542497" cy="2699204"/>
            </a:xfrm>
            <a:custGeom>
              <a:avLst/>
              <a:gdLst/>
              <a:ahLst/>
              <a:cxnLst/>
              <a:rect l="l" t="t" r="r" b="b"/>
              <a:pathLst>
                <a:path w="542497" h="2699204">
                  <a:moveTo>
                    <a:pt x="0" y="0"/>
                  </a:moveTo>
                  <a:lnTo>
                    <a:pt x="542497" y="0"/>
                  </a:lnTo>
                  <a:lnTo>
                    <a:pt x="542497" y="2699204"/>
                  </a:lnTo>
                  <a:lnTo>
                    <a:pt x="0" y="2699204"/>
                  </a:lnTo>
                  <a:close/>
                </a:path>
              </a:pathLst>
            </a:custGeom>
            <a:solidFill>
              <a:srgbClr val="FD9D24"/>
            </a:solidFill>
          </p:spPr>
          <p:txBody>
            <a:bodyPr/>
            <a:lstStyle/>
            <a:p>
              <a:endParaRPr lang="fr-FR"/>
            </a:p>
          </p:txBody>
        </p:sp>
      </p:grpSp>
      <p:sp>
        <p:nvSpPr>
          <p:cNvPr id="8" name="Freeform 8"/>
          <p:cNvSpPr/>
          <p:nvPr/>
        </p:nvSpPr>
        <p:spPr>
          <a:xfrm>
            <a:off x="130844" y="277563"/>
            <a:ext cx="726406" cy="853739"/>
          </a:xfrm>
          <a:custGeom>
            <a:avLst/>
            <a:gdLst/>
            <a:ahLst/>
            <a:cxnLst/>
            <a:rect l="l" t="t" r="r" b="b"/>
            <a:pathLst>
              <a:path w="726406" h="853739">
                <a:moveTo>
                  <a:pt x="0" y="0"/>
                </a:moveTo>
                <a:lnTo>
                  <a:pt x="726406" y="0"/>
                </a:lnTo>
                <a:lnTo>
                  <a:pt x="726406" y="853739"/>
                </a:lnTo>
                <a:lnTo>
                  <a:pt x="0" y="8537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TextBox 9"/>
          <p:cNvSpPr txBox="1"/>
          <p:nvPr/>
        </p:nvSpPr>
        <p:spPr>
          <a:xfrm>
            <a:off x="1470806" y="590666"/>
            <a:ext cx="8093424" cy="550545"/>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CARTE 1 — ANTIQUITÉ (GRÈCE / ROME)</a:t>
            </a:r>
          </a:p>
          <a:p>
            <a:pPr algn="l">
              <a:lnSpc>
                <a:spcPts val="2204"/>
              </a:lnSpc>
            </a:pPr>
            <a:endParaRPr lang="en-US" sz="1575" b="1">
              <a:solidFill>
                <a:srgbClr val="494F56"/>
              </a:solidFill>
              <a:latin typeface="Montserrat Bold"/>
              <a:ea typeface="Montserrat Bold"/>
              <a:cs typeface="Montserrat Bold"/>
              <a:sym typeface="Montserrat Bold"/>
            </a:endParaRPr>
          </a:p>
        </p:txBody>
      </p:sp>
      <p:grpSp>
        <p:nvGrpSpPr>
          <p:cNvPr id="10" name="Group 10"/>
          <p:cNvGrpSpPr/>
          <p:nvPr/>
        </p:nvGrpSpPr>
        <p:grpSpPr>
          <a:xfrm>
            <a:off x="130844" y="1529686"/>
            <a:ext cx="8152395" cy="795620"/>
            <a:chOff x="0" y="0"/>
            <a:chExt cx="10869860" cy="1060827"/>
          </a:xfrm>
        </p:grpSpPr>
        <p:sp>
          <p:nvSpPr>
            <p:cNvPr id="11" name="TextBox 11"/>
            <p:cNvSpPr txBox="1"/>
            <p:nvPr/>
          </p:nvSpPr>
          <p:spPr>
            <a:xfrm>
              <a:off x="0" y="-47625"/>
              <a:ext cx="10869860" cy="612593"/>
            </a:xfrm>
            <a:prstGeom prst="rect">
              <a:avLst/>
            </a:prstGeom>
          </p:spPr>
          <p:txBody>
            <a:bodyPr lIns="0" tIns="0" rIns="0" bIns="0" rtlCol="0" anchor="t">
              <a:spAutoFit/>
            </a:bodyPr>
            <a:lstStyle/>
            <a:p>
              <a:pPr algn="l">
                <a:lnSpc>
                  <a:spcPts val="3945"/>
                </a:lnSpc>
              </a:pPr>
              <a:r>
                <a:rPr lang="en-US" sz="2817" b="1">
                  <a:solidFill>
                    <a:srgbClr val="494F56"/>
                  </a:solidFill>
                  <a:latin typeface="Montserrat Bold"/>
                  <a:ea typeface="Montserrat Bold"/>
                  <a:cs typeface="Montserrat Bold"/>
                  <a:sym typeface="Montserrat Bold"/>
                </a:rPr>
                <a:t>QUAND / OÙ</a:t>
              </a:r>
            </a:p>
          </p:txBody>
        </p:sp>
        <p:sp>
          <p:nvSpPr>
            <p:cNvPr id="12" name="TextBox 12"/>
            <p:cNvSpPr txBox="1"/>
            <p:nvPr/>
          </p:nvSpPr>
          <p:spPr>
            <a:xfrm>
              <a:off x="0" y="716593"/>
              <a:ext cx="10869860" cy="344234"/>
            </a:xfrm>
            <a:prstGeom prst="rect">
              <a:avLst/>
            </a:prstGeom>
          </p:spPr>
          <p:txBody>
            <a:bodyPr lIns="0" tIns="0" rIns="0" bIns="0" rtlCol="0" anchor="t">
              <a:spAutoFit/>
            </a:bodyPr>
            <a:lstStyle/>
            <a:p>
              <a:pPr algn="l">
                <a:lnSpc>
                  <a:spcPts val="2176"/>
                </a:lnSpc>
                <a:spcBef>
                  <a:spcPct val="0"/>
                </a:spcBef>
              </a:pPr>
              <a:r>
                <a:rPr lang="en-US" sz="1554">
                  <a:solidFill>
                    <a:srgbClr val="494F56"/>
                  </a:solidFill>
                  <a:latin typeface="Montserrat"/>
                  <a:ea typeface="Montserrat"/>
                  <a:cs typeface="Montserrat"/>
                  <a:sym typeface="Montserrat"/>
                </a:rPr>
                <a:t>Antiquité, sociétés grecque et romaine</a:t>
              </a:r>
            </a:p>
          </p:txBody>
        </p:sp>
      </p:grpSp>
      <p:sp>
        <p:nvSpPr>
          <p:cNvPr id="13" name="TextBox 13"/>
          <p:cNvSpPr txBox="1"/>
          <p:nvPr/>
        </p:nvSpPr>
        <p:spPr>
          <a:xfrm>
            <a:off x="9248979" y="6919667"/>
            <a:ext cx="5834376" cy="989722"/>
          </a:xfrm>
          <a:prstGeom prst="rect">
            <a:avLst/>
          </a:prstGeom>
        </p:spPr>
        <p:txBody>
          <a:bodyPr lIns="0" tIns="0" rIns="0" bIns="0" rtlCol="0" anchor="t">
            <a:spAutoFit/>
          </a:bodyPr>
          <a:lstStyle/>
          <a:p>
            <a:pPr algn="l">
              <a:lnSpc>
                <a:spcPts val="1587"/>
              </a:lnSpc>
              <a:spcBef>
                <a:spcPct val="0"/>
              </a:spcBef>
            </a:pPr>
            <a:r>
              <a:rPr lang="en-US" sz="1133">
                <a:solidFill>
                  <a:srgbClr val="000000"/>
                </a:solidFill>
                <a:latin typeface="Montserrat"/>
                <a:ea typeface="Montserrat"/>
                <a:cs typeface="Montserrat"/>
                <a:sym typeface="Montserrat"/>
              </a:rPr>
              <a:t>« Les Grecs se distinguaient soigneusement des “Barbares” qu’ils réduisaient en esclavage. »</a:t>
            </a:r>
          </a:p>
          <a:p>
            <a:pPr algn="l">
              <a:lnSpc>
                <a:spcPts val="1587"/>
              </a:lnSpc>
              <a:spcBef>
                <a:spcPct val="0"/>
              </a:spcBef>
            </a:pPr>
            <a:r>
              <a:rPr lang="en-US" sz="1133">
                <a:solidFill>
                  <a:srgbClr val="000000"/>
                </a:solidFill>
                <a:latin typeface="Montserrat"/>
                <a:ea typeface="Montserrat"/>
                <a:cs typeface="Montserrat"/>
                <a:sym typeface="Montserrat"/>
              </a:rPr>
              <a:t>(Le racisme à travers l’histoire - hommes et libertés 2015)</a:t>
            </a:r>
          </a:p>
          <a:p>
            <a:pPr algn="l">
              <a:lnSpc>
                <a:spcPts val="1587"/>
              </a:lnSpc>
              <a:spcBef>
                <a:spcPct val="0"/>
              </a:spcBef>
            </a:pPr>
            <a:endParaRPr lang="en-US" sz="1133">
              <a:solidFill>
                <a:srgbClr val="000000"/>
              </a:solidFill>
              <a:latin typeface="Montserrat"/>
              <a:ea typeface="Montserrat"/>
              <a:cs typeface="Montserrat"/>
              <a:sym typeface="Montserrat"/>
            </a:endParaRPr>
          </a:p>
          <a:p>
            <a:pPr algn="l">
              <a:lnSpc>
                <a:spcPts val="1587"/>
              </a:lnSpc>
              <a:spcBef>
                <a:spcPct val="0"/>
              </a:spcBef>
            </a:pPr>
            <a:endParaRPr lang="en-US" sz="1133">
              <a:solidFill>
                <a:srgbClr val="000000"/>
              </a:solidFill>
              <a:latin typeface="Montserrat"/>
              <a:ea typeface="Montserrat"/>
              <a:cs typeface="Montserrat"/>
              <a:sym typeface="Montserrat"/>
            </a:endParaRPr>
          </a:p>
        </p:txBody>
      </p:sp>
      <p:grpSp>
        <p:nvGrpSpPr>
          <p:cNvPr id="14" name="Group 14"/>
          <p:cNvGrpSpPr/>
          <p:nvPr/>
        </p:nvGrpSpPr>
        <p:grpSpPr>
          <a:xfrm>
            <a:off x="130844" y="2449131"/>
            <a:ext cx="11666171" cy="3334350"/>
            <a:chOff x="0" y="0"/>
            <a:chExt cx="15554895" cy="4445800"/>
          </a:xfrm>
        </p:grpSpPr>
        <p:sp>
          <p:nvSpPr>
            <p:cNvPr id="15" name="TextBox 15"/>
            <p:cNvSpPr txBox="1"/>
            <p:nvPr/>
          </p:nvSpPr>
          <p:spPr>
            <a:xfrm>
              <a:off x="0" y="-57150"/>
              <a:ext cx="10869860" cy="600105"/>
            </a:xfrm>
            <a:prstGeom prst="rect">
              <a:avLst/>
            </a:prstGeom>
          </p:spPr>
          <p:txBody>
            <a:bodyPr lIns="0" tIns="0" rIns="0" bIns="0" rtlCol="0" anchor="t">
              <a:spAutoFit/>
            </a:bodyPr>
            <a:lstStyle/>
            <a:p>
              <a:pPr algn="l">
                <a:lnSpc>
                  <a:spcPts val="3805"/>
                </a:lnSpc>
              </a:pPr>
              <a:r>
                <a:rPr lang="en-US" sz="2717" b="1">
                  <a:solidFill>
                    <a:srgbClr val="494F56"/>
                  </a:solidFill>
                  <a:latin typeface="Montserrat Bold"/>
                  <a:ea typeface="Montserrat Bold"/>
                  <a:cs typeface="Montserrat Bold"/>
                  <a:sym typeface="Montserrat Bold"/>
                </a:rPr>
                <a:t>COMMENT </a:t>
              </a:r>
            </a:p>
          </p:txBody>
        </p:sp>
        <p:sp>
          <p:nvSpPr>
            <p:cNvPr id="16" name="TextBox 16"/>
            <p:cNvSpPr txBox="1"/>
            <p:nvPr/>
          </p:nvSpPr>
          <p:spPr>
            <a:xfrm>
              <a:off x="0" y="694579"/>
              <a:ext cx="15554895" cy="3751221"/>
            </a:xfrm>
            <a:prstGeom prst="rect">
              <a:avLst/>
            </a:prstGeom>
          </p:spPr>
          <p:txBody>
            <a:bodyPr lIns="0" tIns="0" rIns="0" bIns="0" rtlCol="0" anchor="t">
              <a:spAutoFit/>
            </a:bodyPr>
            <a:lstStyle/>
            <a:p>
              <a:pPr algn="l">
                <a:lnSpc>
                  <a:spcPts val="2036"/>
                </a:lnSpc>
                <a:spcBef>
                  <a:spcPct val="0"/>
                </a:spcBef>
              </a:pPr>
              <a:r>
                <a:rPr lang="en-US" sz="1454">
                  <a:solidFill>
                    <a:srgbClr val="494F56"/>
                  </a:solidFill>
                  <a:latin typeface="Montserrat"/>
                  <a:ea typeface="Montserrat"/>
                  <a:cs typeface="Montserrat"/>
                  <a:sym typeface="Montserrat"/>
                </a:rPr>
                <a:t>Les Grecs (et par extension les Romains) distinguent les peuples « civilisés » des « barbares ». « Barbare » signifiait alors « non grec » : toute personne dont le langage ressemblait à un charabia « bar-bar » (équivalent de « bla-bla-bla »).</a:t>
              </a:r>
            </a:p>
            <a:p>
              <a:pPr algn="l">
                <a:lnSpc>
                  <a:spcPts val="2036"/>
                </a:lnSpc>
                <a:spcBef>
                  <a:spcPct val="0"/>
                </a:spcBef>
              </a:pPr>
              <a:endParaRPr lang="en-US" sz="1454">
                <a:solidFill>
                  <a:srgbClr val="494F56"/>
                </a:solidFill>
                <a:latin typeface="Montserrat"/>
                <a:ea typeface="Montserrat"/>
                <a:cs typeface="Montserrat"/>
                <a:sym typeface="Montserrat"/>
              </a:endParaRPr>
            </a:p>
            <a:p>
              <a:pPr algn="l">
                <a:lnSpc>
                  <a:spcPts val="2036"/>
                </a:lnSpc>
                <a:spcBef>
                  <a:spcPct val="0"/>
                </a:spcBef>
              </a:pPr>
              <a:r>
                <a:rPr lang="en-US" sz="1454">
                  <a:solidFill>
                    <a:srgbClr val="494F56"/>
                  </a:solidFill>
                  <a:latin typeface="Montserrat"/>
                  <a:ea typeface="Montserrat"/>
                  <a:cs typeface="Montserrat"/>
                  <a:sym typeface="Montserrat"/>
                </a:rPr>
                <a:t>Ils sont considérés comme humains, mais jugés étrangers, parfois menaçants ou même incapables de se gouverner eux-mêmes. Des penseurs comme Aristote (philosophe de l’Antiquité) justifient ce jugement en affirmant que certains êtres seraient inférieurs et faits pour obéir.</a:t>
              </a:r>
            </a:p>
            <a:p>
              <a:pPr algn="l">
                <a:lnSpc>
                  <a:spcPts val="2036"/>
                </a:lnSpc>
                <a:spcBef>
                  <a:spcPct val="0"/>
                </a:spcBef>
              </a:pPr>
              <a:endParaRPr lang="en-US" sz="1454">
                <a:solidFill>
                  <a:srgbClr val="494F56"/>
                </a:solidFill>
                <a:latin typeface="Montserrat"/>
                <a:ea typeface="Montserrat"/>
                <a:cs typeface="Montserrat"/>
                <a:sym typeface="Montserrat"/>
              </a:endParaRPr>
            </a:p>
            <a:p>
              <a:pPr algn="l">
                <a:lnSpc>
                  <a:spcPts val="2036"/>
                </a:lnSpc>
                <a:spcBef>
                  <a:spcPct val="0"/>
                </a:spcBef>
              </a:pPr>
              <a:r>
                <a:rPr lang="en-US" sz="1454">
                  <a:solidFill>
                    <a:srgbClr val="494F56"/>
                  </a:solidFill>
                  <a:latin typeface="Montserrat"/>
                  <a:ea typeface="Montserrat"/>
                  <a:cs typeface="Montserrat"/>
                  <a:sym typeface="Montserrat"/>
                </a:rPr>
                <a:t>Toutefois, la discrimination que vivaient les « barbares » n’était pas liée à la race, c’est-à-dire à des caractéristiques biologiques supposées. Les « barbares » étaient plutôt définis à partir de leur langue, de leurs mœurs et de leur organisation politique, ce qui relève d’une discrimination sociale et culturelle.</a:t>
              </a:r>
            </a:p>
            <a:p>
              <a:pPr algn="l">
                <a:lnSpc>
                  <a:spcPts val="2036"/>
                </a:lnSpc>
                <a:spcBef>
                  <a:spcPct val="0"/>
                </a:spcBef>
              </a:pPr>
              <a:endParaRPr lang="en-US" sz="1454">
                <a:solidFill>
                  <a:srgbClr val="494F56"/>
                </a:solidFill>
                <a:latin typeface="Montserrat"/>
                <a:ea typeface="Montserrat"/>
                <a:cs typeface="Montserrat"/>
                <a:sym typeface="Montserrat"/>
              </a:endParaRPr>
            </a:p>
          </p:txBody>
        </p:sp>
      </p:grpSp>
      <p:grpSp>
        <p:nvGrpSpPr>
          <p:cNvPr id="17" name="Group 17"/>
          <p:cNvGrpSpPr/>
          <p:nvPr/>
        </p:nvGrpSpPr>
        <p:grpSpPr>
          <a:xfrm>
            <a:off x="63131" y="5833817"/>
            <a:ext cx="8621687" cy="1654176"/>
            <a:chOff x="0" y="0"/>
            <a:chExt cx="11495583" cy="2205568"/>
          </a:xfrm>
        </p:grpSpPr>
        <p:sp>
          <p:nvSpPr>
            <p:cNvPr id="18" name="TextBox 18"/>
            <p:cNvSpPr txBox="1"/>
            <p:nvPr/>
          </p:nvSpPr>
          <p:spPr>
            <a:xfrm>
              <a:off x="0" y="-47625"/>
              <a:ext cx="10120740" cy="553161"/>
            </a:xfrm>
            <a:prstGeom prst="rect">
              <a:avLst/>
            </a:prstGeom>
          </p:spPr>
          <p:txBody>
            <a:bodyPr lIns="0" tIns="0" rIns="0" bIns="0" rtlCol="0" anchor="t">
              <a:spAutoFit/>
            </a:bodyPr>
            <a:lstStyle/>
            <a:p>
              <a:pPr algn="l">
                <a:lnSpc>
                  <a:spcPts val="3542"/>
                </a:lnSpc>
              </a:pPr>
              <a:r>
                <a:rPr lang="en-US" sz="2530" b="1">
                  <a:solidFill>
                    <a:srgbClr val="494F56"/>
                  </a:solidFill>
                  <a:latin typeface="Montserrat Bold"/>
                  <a:ea typeface="Montserrat Bold"/>
                  <a:cs typeface="Montserrat Bold"/>
                  <a:sym typeface="Montserrat Bold"/>
                </a:rPr>
                <a:t>POURQUOI</a:t>
              </a:r>
            </a:p>
          </p:txBody>
        </p:sp>
        <p:sp>
          <p:nvSpPr>
            <p:cNvPr id="19" name="TextBox 19"/>
            <p:cNvSpPr txBox="1"/>
            <p:nvPr/>
          </p:nvSpPr>
          <p:spPr>
            <a:xfrm>
              <a:off x="0" y="636037"/>
              <a:ext cx="11495583" cy="1569532"/>
            </a:xfrm>
            <a:prstGeom prst="rect">
              <a:avLst/>
            </a:prstGeom>
          </p:spPr>
          <p:txBody>
            <a:bodyPr lIns="0" tIns="0" rIns="0" bIns="0" rtlCol="0" anchor="t">
              <a:spAutoFit/>
            </a:bodyPr>
            <a:lstStyle/>
            <a:p>
              <a:pPr algn="l">
                <a:lnSpc>
                  <a:spcPts val="1895"/>
                </a:lnSpc>
              </a:pPr>
              <a:r>
                <a:rPr lang="en-US" sz="1354">
                  <a:solidFill>
                    <a:srgbClr val="494F56"/>
                  </a:solidFill>
                  <a:latin typeface="Montserrat"/>
                  <a:ea typeface="Montserrat"/>
                  <a:cs typeface="Montserrat"/>
                  <a:sym typeface="Montserrat"/>
                </a:rPr>
                <a:t>Cette distinction permettait aux Grecs et aux Romains de justifier la réduction en esclavage des peuples conquis et de maintenir leur domination politique sur les étrangers.</a:t>
              </a:r>
            </a:p>
            <a:p>
              <a:pPr algn="l">
                <a:lnSpc>
                  <a:spcPts val="1895"/>
                </a:lnSpc>
              </a:pPr>
              <a:r>
                <a:rPr lang="en-US" sz="1354">
                  <a:solidFill>
                    <a:srgbClr val="494F56"/>
                  </a:solidFill>
                  <a:latin typeface="Montserrat"/>
                  <a:ea typeface="Montserrat"/>
                  <a:cs typeface="Montserrat"/>
                  <a:sym typeface="Montserrat"/>
                </a:rPr>
                <a:t>L’inégalité ainsi créée servait à rendre normale et acceptable une organisation sociale où seuls certains groupes avaient le pouvoir et des droits.</a:t>
              </a:r>
            </a:p>
            <a:p>
              <a:pPr algn="l">
                <a:lnSpc>
                  <a:spcPts val="1895"/>
                </a:lnSpc>
              </a:pPr>
              <a:endParaRPr lang="en-US" sz="1354">
                <a:solidFill>
                  <a:srgbClr val="494F56"/>
                </a:solidFill>
                <a:latin typeface="Montserrat"/>
                <a:ea typeface="Montserrat"/>
                <a:cs typeface="Montserrat"/>
                <a:sym typeface="Montserrat"/>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5240000" cy="1408865"/>
            <a:chOff x="0" y="0"/>
            <a:chExt cx="6186311" cy="571895"/>
          </a:xfrm>
        </p:grpSpPr>
        <p:sp>
          <p:nvSpPr>
            <p:cNvPr id="3" name="Freeform 3"/>
            <p:cNvSpPr/>
            <p:nvPr/>
          </p:nvSpPr>
          <p:spPr>
            <a:xfrm>
              <a:off x="0" y="0"/>
              <a:ext cx="6186311" cy="571895"/>
            </a:xfrm>
            <a:custGeom>
              <a:avLst/>
              <a:gdLst/>
              <a:ahLst/>
              <a:cxnLst/>
              <a:rect l="l" t="t" r="r" b="b"/>
              <a:pathLst>
                <a:path w="6186311" h="571895">
                  <a:moveTo>
                    <a:pt x="0" y="0"/>
                  </a:moveTo>
                  <a:lnTo>
                    <a:pt x="6186311" y="0"/>
                  </a:lnTo>
                  <a:lnTo>
                    <a:pt x="6186311" y="571895"/>
                  </a:lnTo>
                  <a:lnTo>
                    <a:pt x="0" y="571895"/>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grpSp>
        <p:nvGrpSpPr>
          <p:cNvPr id="6" name="Group 6"/>
          <p:cNvGrpSpPr/>
          <p:nvPr/>
        </p:nvGrpSpPr>
        <p:grpSpPr>
          <a:xfrm>
            <a:off x="8177767" y="7041435"/>
            <a:ext cx="135426" cy="673815"/>
            <a:chOff x="0" y="0"/>
            <a:chExt cx="542497" cy="2699204"/>
          </a:xfrm>
        </p:grpSpPr>
        <p:sp>
          <p:nvSpPr>
            <p:cNvPr id="7" name="Freeform 7"/>
            <p:cNvSpPr/>
            <p:nvPr/>
          </p:nvSpPr>
          <p:spPr>
            <a:xfrm>
              <a:off x="0" y="0"/>
              <a:ext cx="542497" cy="2699204"/>
            </a:xfrm>
            <a:custGeom>
              <a:avLst/>
              <a:gdLst/>
              <a:ahLst/>
              <a:cxnLst/>
              <a:rect l="l" t="t" r="r" b="b"/>
              <a:pathLst>
                <a:path w="542497" h="2699204">
                  <a:moveTo>
                    <a:pt x="0" y="0"/>
                  </a:moveTo>
                  <a:lnTo>
                    <a:pt x="542497" y="0"/>
                  </a:lnTo>
                  <a:lnTo>
                    <a:pt x="542497" y="2699204"/>
                  </a:lnTo>
                  <a:lnTo>
                    <a:pt x="0" y="2699204"/>
                  </a:lnTo>
                  <a:close/>
                </a:path>
              </a:pathLst>
            </a:custGeom>
            <a:solidFill>
              <a:srgbClr val="FD9D24"/>
            </a:solidFill>
          </p:spPr>
          <p:txBody>
            <a:bodyPr/>
            <a:lstStyle/>
            <a:p>
              <a:endParaRPr lang="fr-FR"/>
            </a:p>
          </p:txBody>
        </p:sp>
      </p:grpSp>
      <p:sp>
        <p:nvSpPr>
          <p:cNvPr id="8" name="Freeform 8"/>
          <p:cNvSpPr/>
          <p:nvPr/>
        </p:nvSpPr>
        <p:spPr>
          <a:xfrm>
            <a:off x="130844" y="277563"/>
            <a:ext cx="726406" cy="853739"/>
          </a:xfrm>
          <a:custGeom>
            <a:avLst/>
            <a:gdLst/>
            <a:ahLst/>
            <a:cxnLst/>
            <a:rect l="l" t="t" r="r" b="b"/>
            <a:pathLst>
              <a:path w="726406" h="853739">
                <a:moveTo>
                  <a:pt x="0" y="0"/>
                </a:moveTo>
                <a:lnTo>
                  <a:pt x="726406" y="0"/>
                </a:lnTo>
                <a:lnTo>
                  <a:pt x="726406" y="853739"/>
                </a:lnTo>
                <a:lnTo>
                  <a:pt x="0" y="85373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TextBox 9"/>
          <p:cNvSpPr txBox="1"/>
          <p:nvPr/>
        </p:nvSpPr>
        <p:spPr>
          <a:xfrm>
            <a:off x="1470806" y="590666"/>
            <a:ext cx="8093424" cy="274320"/>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CARTE 2 - MOYEN ÂGE EUROPÉEN</a:t>
            </a:r>
          </a:p>
        </p:txBody>
      </p:sp>
      <p:grpSp>
        <p:nvGrpSpPr>
          <p:cNvPr id="10" name="Group 10"/>
          <p:cNvGrpSpPr/>
          <p:nvPr/>
        </p:nvGrpSpPr>
        <p:grpSpPr>
          <a:xfrm>
            <a:off x="160798" y="1528020"/>
            <a:ext cx="8152395" cy="795620"/>
            <a:chOff x="0" y="0"/>
            <a:chExt cx="10869860" cy="1060827"/>
          </a:xfrm>
        </p:grpSpPr>
        <p:sp>
          <p:nvSpPr>
            <p:cNvPr id="11" name="TextBox 11"/>
            <p:cNvSpPr txBox="1"/>
            <p:nvPr/>
          </p:nvSpPr>
          <p:spPr>
            <a:xfrm>
              <a:off x="0" y="-47625"/>
              <a:ext cx="10869860" cy="612593"/>
            </a:xfrm>
            <a:prstGeom prst="rect">
              <a:avLst/>
            </a:prstGeom>
          </p:spPr>
          <p:txBody>
            <a:bodyPr lIns="0" tIns="0" rIns="0" bIns="0" rtlCol="0" anchor="t">
              <a:spAutoFit/>
            </a:bodyPr>
            <a:lstStyle/>
            <a:p>
              <a:pPr algn="l">
                <a:lnSpc>
                  <a:spcPts val="3945"/>
                </a:lnSpc>
              </a:pPr>
              <a:r>
                <a:rPr lang="en-US" sz="2817" b="1">
                  <a:solidFill>
                    <a:srgbClr val="494F56"/>
                  </a:solidFill>
                  <a:latin typeface="Montserrat Bold"/>
                  <a:ea typeface="Montserrat Bold"/>
                  <a:cs typeface="Montserrat Bold"/>
                  <a:sym typeface="Montserrat Bold"/>
                </a:rPr>
                <a:t>QUAND / OÙ</a:t>
              </a:r>
            </a:p>
          </p:txBody>
        </p:sp>
        <p:sp>
          <p:nvSpPr>
            <p:cNvPr id="12" name="TextBox 12"/>
            <p:cNvSpPr txBox="1"/>
            <p:nvPr/>
          </p:nvSpPr>
          <p:spPr>
            <a:xfrm>
              <a:off x="0" y="716593"/>
              <a:ext cx="10869860" cy="344234"/>
            </a:xfrm>
            <a:prstGeom prst="rect">
              <a:avLst/>
            </a:prstGeom>
          </p:spPr>
          <p:txBody>
            <a:bodyPr lIns="0" tIns="0" rIns="0" bIns="0" rtlCol="0" anchor="t">
              <a:spAutoFit/>
            </a:bodyPr>
            <a:lstStyle/>
            <a:p>
              <a:pPr algn="l">
                <a:lnSpc>
                  <a:spcPts val="2176"/>
                </a:lnSpc>
                <a:spcBef>
                  <a:spcPct val="0"/>
                </a:spcBef>
              </a:pPr>
              <a:r>
                <a:rPr lang="en-US" sz="1554">
                  <a:solidFill>
                    <a:srgbClr val="494F56"/>
                  </a:solidFill>
                  <a:latin typeface="Montserrat"/>
                  <a:ea typeface="Montserrat"/>
                  <a:cs typeface="Montserrat"/>
                  <a:sym typeface="Montserrat"/>
                </a:rPr>
                <a:t>Moyen Âge, sociétés européennes majoritairement chrétiennes. (≈ 1200–1500)</a:t>
              </a:r>
            </a:p>
          </p:txBody>
        </p:sp>
      </p:grpSp>
      <p:sp>
        <p:nvSpPr>
          <p:cNvPr id="13" name="TextBox 13"/>
          <p:cNvSpPr txBox="1"/>
          <p:nvPr/>
        </p:nvSpPr>
        <p:spPr>
          <a:xfrm>
            <a:off x="8461211" y="6953513"/>
            <a:ext cx="6409488" cy="1041155"/>
          </a:xfrm>
          <a:prstGeom prst="rect">
            <a:avLst/>
          </a:prstGeom>
        </p:spPr>
        <p:txBody>
          <a:bodyPr lIns="0" tIns="0" rIns="0" bIns="0" rtlCol="0" anchor="t">
            <a:spAutoFit/>
          </a:bodyPr>
          <a:lstStyle/>
          <a:p>
            <a:pPr algn="l">
              <a:lnSpc>
                <a:spcPts val="1687"/>
              </a:lnSpc>
              <a:spcBef>
                <a:spcPct val="0"/>
              </a:spcBef>
            </a:pPr>
            <a:r>
              <a:rPr lang="en-US" sz="1205">
                <a:solidFill>
                  <a:srgbClr val="000000"/>
                </a:solidFill>
                <a:latin typeface="Montserrat"/>
                <a:ea typeface="Montserrat"/>
                <a:cs typeface="Montserrat"/>
                <a:sym typeface="Montserrat"/>
              </a:rPr>
              <a:t>« De la création de l’Inquisition au XIIIᵉ siècle au port obligatoire de signes distinctifs et aux expulsions qui font d’eux des nomades – d’où naît le mythe du Juif errant –, ils sont progressivement assimilés au diable et passibles du bûcher. »</a:t>
            </a:r>
          </a:p>
          <a:p>
            <a:pPr algn="l">
              <a:lnSpc>
                <a:spcPts val="1687"/>
              </a:lnSpc>
              <a:spcBef>
                <a:spcPct val="0"/>
              </a:spcBef>
            </a:pPr>
            <a:endParaRPr lang="en-US" sz="1205">
              <a:solidFill>
                <a:srgbClr val="000000"/>
              </a:solidFill>
              <a:latin typeface="Montserrat"/>
              <a:ea typeface="Montserrat"/>
              <a:cs typeface="Montserrat"/>
              <a:sym typeface="Montserrat"/>
            </a:endParaRPr>
          </a:p>
          <a:p>
            <a:pPr algn="l">
              <a:lnSpc>
                <a:spcPts val="1687"/>
              </a:lnSpc>
              <a:spcBef>
                <a:spcPct val="0"/>
              </a:spcBef>
            </a:pPr>
            <a:r>
              <a:rPr lang="en-US" sz="1205">
                <a:solidFill>
                  <a:srgbClr val="000000"/>
                </a:solidFill>
                <a:latin typeface="Montserrat"/>
                <a:ea typeface="Montserrat"/>
                <a:cs typeface="Montserrat"/>
                <a:sym typeface="Montserrat"/>
              </a:rPr>
              <a:t> (Le racisme à travers l’histoire - hommes et libertés 2015)</a:t>
            </a:r>
          </a:p>
        </p:txBody>
      </p:sp>
      <p:grpSp>
        <p:nvGrpSpPr>
          <p:cNvPr id="14" name="Group 14"/>
          <p:cNvGrpSpPr/>
          <p:nvPr/>
        </p:nvGrpSpPr>
        <p:grpSpPr>
          <a:xfrm>
            <a:off x="130844" y="2323640"/>
            <a:ext cx="8617252" cy="2305650"/>
            <a:chOff x="0" y="0"/>
            <a:chExt cx="11489670" cy="3074200"/>
          </a:xfrm>
        </p:grpSpPr>
        <p:sp>
          <p:nvSpPr>
            <p:cNvPr id="15" name="TextBox 15"/>
            <p:cNvSpPr txBox="1"/>
            <p:nvPr/>
          </p:nvSpPr>
          <p:spPr>
            <a:xfrm>
              <a:off x="0" y="-57150"/>
              <a:ext cx="10869860" cy="600105"/>
            </a:xfrm>
            <a:prstGeom prst="rect">
              <a:avLst/>
            </a:prstGeom>
          </p:spPr>
          <p:txBody>
            <a:bodyPr lIns="0" tIns="0" rIns="0" bIns="0" rtlCol="0" anchor="t">
              <a:spAutoFit/>
            </a:bodyPr>
            <a:lstStyle/>
            <a:p>
              <a:pPr algn="l">
                <a:lnSpc>
                  <a:spcPts val="3805"/>
                </a:lnSpc>
              </a:pPr>
              <a:r>
                <a:rPr lang="en-US" sz="2717" b="1">
                  <a:solidFill>
                    <a:srgbClr val="494F56"/>
                  </a:solidFill>
                  <a:latin typeface="Montserrat Bold"/>
                  <a:ea typeface="Montserrat Bold"/>
                  <a:cs typeface="Montserrat Bold"/>
                  <a:sym typeface="Montserrat Bold"/>
                </a:rPr>
                <a:t>COMMENT </a:t>
              </a:r>
            </a:p>
          </p:txBody>
        </p:sp>
        <p:sp>
          <p:nvSpPr>
            <p:cNvPr id="16" name="TextBox 16"/>
            <p:cNvSpPr txBox="1"/>
            <p:nvPr/>
          </p:nvSpPr>
          <p:spPr>
            <a:xfrm>
              <a:off x="0" y="694579"/>
              <a:ext cx="11489670" cy="2379621"/>
            </a:xfrm>
            <a:prstGeom prst="rect">
              <a:avLst/>
            </a:prstGeom>
          </p:spPr>
          <p:txBody>
            <a:bodyPr lIns="0" tIns="0" rIns="0" bIns="0" rtlCol="0" anchor="t">
              <a:spAutoFit/>
            </a:bodyPr>
            <a:lstStyle/>
            <a:p>
              <a:pPr algn="l">
                <a:lnSpc>
                  <a:spcPts val="2036"/>
                </a:lnSpc>
                <a:spcBef>
                  <a:spcPct val="0"/>
                </a:spcBef>
              </a:pPr>
              <a:r>
                <a:rPr lang="en-US" sz="1454">
                  <a:solidFill>
                    <a:srgbClr val="494F56"/>
                  </a:solidFill>
                  <a:latin typeface="Montserrat"/>
                  <a:ea typeface="Montserrat"/>
                  <a:cs typeface="Montserrat"/>
                  <a:sym typeface="Montserrat"/>
                </a:rPr>
                <a:t>La société médiévale se définit avant tout par la religion chrétienne.</a:t>
              </a:r>
            </a:p>
            <a:p>
              <a:pPr algn="l">
                <a:lnSpc>
                  <a:spcPts val="2036"/>
                </a:lnSpc>
                <a:spcBef>
                  <a:spcPct val="0"/>
                </a:spcBef>
              </a:pPr>
              <a:r>
                <a:rPr lang="en-US" sz="1454">
                  <a:solidFill>
                    <a:srgbClr val="494F56"/>
                  </a:solidFill>
                  <a:latin typeface="Montserrat"/>
                  <a:ea typeface="Montserrat"/>
                  <a:cs typeface="Montserrat"/>
                  <a:sym typeface="Montserrat"/>
                </a:rPr>
                <a:t>Les groupes qui ne partagent pas cette foi, notamment les Juifs, sont tolérés mais considérés comme différents et extérieurs à la communauté chrétienne. Ils sont soumis à des règles particulières, exclus de certains droits et enfermés dans des rôles sociaux, notamment certains métiers, spécifiques.</a:t>
              </a:r>
            </a:p>
            <a:p>
              <a:pPr algn="l">
                <a:lnSpc>
                  <a:spcPts val="2036"/>
                </a:lnSpc>
                <a:spcBef>
                  <a:spcPct val="0"/>
                </a:spcBef>
              </a:pPr>
              <a:endParaRPr lang="en-US" sz="1454">
                <a:solidFill>
                  <a:srgbClr val="494F56"/>
                </a:solidFill>
                <a:latin typeface="Montserrat"/>
                <a:ea typeface="Montserrat"/>
                <a:cs typeface="Montserrat"/>
                <a:sym typeface="Montserrat"/>
              </a:endParaRPr>
            </a:p>
            <a:p>
              <a:pPr algn="l">
                <a:lnSpc>
                  <a:spcPts val="2036"/>
                </a:lnSpc>
                <a:spcBef>
                  <a:spcPct val="0"/>
                </a:spcBef>
              </a:pPr>
              <a:endParaRPr lang="en-US" sz="1454">
                <a:solidFill>
                  <a:srgbClr val="494F56"/>
                </a:solidFill>
                <a:latin typeface="Montserrat"/>
                <a:ea typeface="Montserrat"/>
                <a:cs typeface="Montserrat"/>
                <a:sym typeface="Montserrat"/>
              </a:endParaRPr>
            </a:p>
          </p:txBody>
        </p:sp>
      </p:grpSp>
      <p:grpSp>
        <p:nvGrpSpPr>
          <p:cNvPr id="17" name="Group 17"/>
          <p:cNvGrpSpPr/>
          <p:nvPr/>
        </p:nvGrpSpPr>
        <p:grpSpPr>
          <a:xfrm>
            <a:off x="130844" y="4286250"/>
            <a:ext cx="9259850" cy="2820000"/>
            <a:chOff x="0" y="0"/>
            <a:chExt cx="12346466" cy="3760000"/>
          </a:xfrm>
        </p:grpSpPr>
        <p:sp>
          <p:nvSpPr>
            <p:cNvPr id="18" name="TextBox 18"/>
            <p:cNvSpPr txBox="1"/>
            <p:nvPr/>
          </p:nvSpPr>
          <p:spPr>
            <a:xfrm>
              <a:off x="0" y="-57150"/>
              <a:ext cx="10869860" cy="600105"/>
            </a:xfrm>
            <a:prstGeom prst="rect">
              <a:avLst/>
            </a:prstGeom>
          </p:spPr>
          <p:txBody>
            <a:bodyPr lIns="0" tIns="0" rIns="0" bIns="0" rtlCol="0" anchor="t">
              <a:spAutoFit/>
            </a:bodyPr>
            <a:lstStyle/>
            <a:p>
              <a:pPr algn="l">
                <a:lnSpc>
                  <a:spcPts val="3805"/>
                </a:lnSpc>
              </a:pPr>
              <a:r>
                <a:rPr lang="en-US" sz="2717" b="1">
                  <a:solidFill>
                    <a:srgbClr val="494F56"/>
                  </a:solidFill>
                  <a:latin typeface="Montserrat Bold"/>
                  <a:ea typeface="Montserrat Bold"/>
                  <a:cs typeface="Montserrat Bold"/>
                  <a:sym typeface="Montserrat Bold"/>
                </a:rPr>
                <a:t>POURQUOI</a:t>
              </a:r>
            </a:p>
          </p:txBody>
        </p:sp>
        <p:sp>
          <p:nvSpPr>
            <p:cNvPr id="19" name="TextBox 19"/>
            <p:cNvSpPr txBox="1"/>
            <p:nvPr/>
          </p:nvSpPr>
          <p:spPr>
            <a:xfrm>
              <a:off x="0" y="694579"/>
              <a:ext cx="12346466" cy="3065421"/>
            </a:xfrm>
            <a:prstGeom prst="rect">
              <a:avLst/>
            </a:prstGeom>
          </p:spPr>
          <p:txBody>
            <a:bodyPr lIns="0" tIns="0" rIns="0" bIns="0" rtlCol="0" anchor="t">
              <a:spAutoFit/>
            </a:bodyPr>
            <a:lstStyle/>
            <a:p>
              <a:pPr algn="l">
                <a:lnSpc>
                  <a:spcPts val="2036"/>
                </a:lnSpc>
              </a:pPr>
              <a:r>
                <a:rPr lang="en-US" sz="1454">
                  <a:solidFill>
                    <a:srgbClr val="494F56"/>
                  </a:solidFill>
                  <a:latin typeface="Montserrat"/>
                  <a:ea typeface="Montserrat"/>
                  <a:cs typeface="Montserrat"/>
                  <a:sym typeface="Montserrat"/>
                </a:rPr>
                <a:t>Cette discrimination religieuse est utilisée par le groupe dominant — les autorités politiques et religieuses chrétiennes — pour imposer leur vision et maintenir leur pouvoir.</a:t>
              </a:r>
            </a:p>
            <a:p>
              <a:pPr algn="l">
                <a:lnSpc>
                  <a:spcPts val="2036"/>
                </a:lnSpc>
              </a:pPr>
              <a:r>
                <a:rPr lang="en-US" sz="1454">
                  <a:solidFill>
                    <a:srgbClr val="494F56"/>
                  </a:solidFill>
                  <a:latin typeface="Montserrat"/>
                  <a:ea typeface="Montserrat"/>
                  <a:cs typeface="Montserrat"/>
                  <a:sym typeface="Montserrat"/>
                </a:rPr>
                <a:t> En excluant certains groupes, par exemple en leur interdisant l’accès à des droits, à des métiers ou à des fonctions politiques, on empêche toute remise en question de l’ordre établi et on renforce des rapports d’inégalité entre ceux qui dirigent et ceux qui subissent.</a:t>
              </a:r>
            </a:p>
            <a:p>
              <a:pPr algn="l">
                <a:lnSpc>
                  <a:spcPts val="2036"/>
                </a:lnSpc>
              </a:pPr>
              <a:r>
                <a:rPr lang="en-US" sz="1454">
                  <a:solidFill>
                    <a:srgbClr val="494F56"/>
                  </a:solidFill>
                  <a:latin typeface="Montserrat"/>
                  <a:ea typeface="Montserrat"/>
                  <a:cs typeface="Montserrat"/>
                  <a:sym typeface="Montserrat"/>
                </a:rPr>
                <a:t>Il s’agit ici principalement d’une discrimination religieuse, fondée sur l’appartenance à la communauté chrétienne, et non encore d’une classification raciale.</a:t>
              </a:r>
            </a:p>
            <a:p>
              <a:pPr algn="l">
                <a:lnSpc>
                  <a:spcPts val="2036"/>
                </a:lnSpc>
              </a:pPr>
              <a:endParaRPr lang="en-US" sz="1454">
                <a:solidFill>
                  <a:srgbClr val="494F56"/>
                </a:solidFill>
                <a:latin typeface="Montserrat"/>
                <a:ea typeface="Montserrat"/>
                <a:cs typeface="Montserrat"/>
                <a:sym typeface="Montserrat"/>
              </a:endParaRPr>
            </a:p>
            <a:p>
              <a:pPr algn="l">
                <a:lnSpc>
                  <a:spcPts val="2036"/>
                </a:lnSpc>
                <a:spcBef>
                  <a:spcPct val="0"/>
                </a:spcBef>
              </a:pPr>
              <a:r>
                <a:rPr lang="en-US" sz="1454">
                  <a:solidFill>
                    <a:srgbClr val="494F56"/>
                  </a:solidFill>
                  <a:latin typeface="Montserrat"/>
                  <a:ea typeface="Montserrat"/>
                  <a:cs typeface="Montserrat"/>
                  <a:sym typeface="Montserrat"/>
                </a:rPr>
                <a:t> </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5240000" cy="1408865"/>
            <a:chOff x="0" y="0"/>
            <a:chExt cx="6186311" cy="571895"/>
          </a:xfrm>
        </p:grpSpPr>
        <p:sp>
          <p:nvSpPr>
            <p:cNvPr id="3" name="Freeform 3"/>
            <p:cNvSpPr/>
            <p:nvPr/>
          </p:nvSpPr>
          <p:spPr>
            <a:xfrm>
              <a:off x="0" y="0"/>
              <a:ext cx="6186311" cy="571895"/>
            </a:xfrm>
            <a:custGeom>
              <a:avLst/>
              <a:gdLst/>
              <a:ahLst/>
              <a:cxnLst/>
              <a:rect l="l" t="t" r="r" b="b"/>
              <a:pathLst>
                <a:path w="6186311" h="571895">
                  <a:moveTo>
                    <a:pt x="0" y="0"/>
                  </a:moveTo>
                  <a:lnTo>
                    <a:pt x="6186311" y="0"/>
                  </a:lnTo>
                  <a:lnTo>
                    <a:pt x="6186311" y="571895"/>
                  </a:lnTo>
                  <a:lnTo>
                    <a:pt x="0" y="571895"/>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grpSp>
        <p:nvGrpSpPr>
          <p:cNvPr id="6" name="Group 6"/>
          <p:cNvGrpSpPr/>
          <p:nvPr/>
        </p:nvGrpSpPr>
        <p:grpSpPr>
          <a:xfrm>
            <a:off x="10132929" y="3314260"/>
            <a:ext cx="117462" cy="729983"/>
            <a:chOff x="0" y="0"/>
            <a:chExt cx="434332" cy="2699204"/>
          </a:xfrm>
        </p:grpSpPr>
        <p:sp>
          <p:nvSpPr>
            <p:cNvPr id="7" name="Freeform 7"/>
            <p:cNvSpPr/>
            <p:nvPr/>
          </p:nvSpPr>
          <p:spPr>
            <a:xfrm>
              <a:off x="0" y="0"/>
              <a:ext cx="434332" cy="2699204"/>
            </a:xfrm>
            <a:custGeom>
              <a:avLst/>
              <a:gdLst/>
              <a:ahLst/>
              <a:cxnLst/>
              <a:rect l="l" t="t" r="r" b="b"/>
              <a:pathLst>
                <a:path w="434332" h="2699204">
                  <a:moveTo>
                    <a:pt x="0" y="0"/>
                  </a:moveTo>
                  <a:lnTo>
                    <a:pt x="434332" y="0"/>
                  </a:lnTo>
                  <a:lnTo>
                    <a:pt x="434332" y="2699204"/>
                  </a:lnTo>
                  <a:lnTo>
                    <a:pt x="0" y="2699204"/>
                  </a:lnTo>
                  <a:close/>
                </a:path>
              </a:pathLst>
            </a:custGeom>
            <a:solidFill>
              <a:srgbClr val="FD9D24"/>
            </a:solidFill>
          </p:spPr>
          <p:txBody>
            <a:bodyPr/>
            <a:lstStyle/>
            <a:p>
              <a:endParaRPr lang="fr-FR"/>
            </a:p>
          </p:txBody>
        </p:sp>
      </p:grpSp>
      <p:sp>
        <p:nvSpPr>
          <p:cNvPr id="8" name="Freeform 8"/>
          <p:cNvSpPr/>
          <p:nvPr/>
        </p:nvSpPr>
        <p:spPr>
          <a:xfrm>
            <a:off x="259773" y="200673"/>
            <a:ext cx="857250" cy="1007519"/>
          </a:xfrm>
          <a:custGeom>
            <a:avLst/>
            <a:gdLst/>
            <a:ahLst/>
            <a:cxnLst/>
            <a:rect l="l" t="t" r="r" b="b"/>
            <a:pathLst>
              <a:path w="857250" h="1007519">
                <a:moveTo>
                  <a:pt x="0" y="0"/>
                </a:moveTo>
                <a:lnTo>
                  <a:pt x="857250" y="0"/>
                </a:lnTo>
                <a:lnTo>
                  <a:pt x="857250" y="1007519"/>
                </a:lnTo>
                <a:lnTo>
                  <a:pt x="0" y="10075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TextBox 9"/>
          <p:cNvSpPr txBox="1"/>
          <p:nvPr/>
        </p:nvSpPr>
        <p:spPr>
          <a:xfrm>
            <a:off x="1470806" y="590666"/>
            <a:ext cx="8093424" cy="274320"/>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CARTE 3 — COLONISATION DES AMÉRIQUES</a:t>
            </a:r>
          </a:p>
        </p:txBody>
      </p:sp>
      <p:grpSp>
        <p:nvGrpSpPr>
          <p:cNvPr id="10" name="Group 10"/>
          <p:cNvGrpSpPr/>
          <p:nvPr/>
        </p:nvGrpSpPr>
        <p:grpSpPr>
          <a:xfrm>
            <a:off x="79363" y="1516981"/>
            <a:ext cx="8959059" cy="1023032"/>
            <a:chOff x="0" y="0"/>
            <a:chExt cx="11945413" cy="1364043"/>
          </a:xfrm>
        </p:grpSpPr>
        <p:sp>
          <p:nvSpPr>
            <p:cNvPr id="11" name="TextBox 11"/>
            <p:cNvSpPr txBox="1"/>
            <p:nvPr/>
          </p:nvSpPr>
          <p:spPr>
            <a:xfrm>
              <a:off x="0" y="-38100"/>
              <a:ext cx="10610773" cy="430090"/>
            </a:xfrm>
            <a:prstGeom prst="rect">
              <a:avLst/>
            </a:prstGeom>
          </p:spPr>
          <p:txBody>
            <a:bodyPr lIns="0" tIns="0" rIns="0" bIns="0" rtlCol="0" anchor="t">
              <a:spAutoFit/>
            </a:bodyPr>
            <a:lstStyle/>
            <a:p>
              <a:pPr algn="l">
                <a:lnSpc>
                  <a:spcPts val="2757"/>
                </a:lnSpc>
              </a:pPr>
              <a:r>
                <a:rPr lang="en-US" sz="1969" b="1">
                  <a:solidFill>
                    <a:srgbClr val="494F56"/>
                  </a:solidFill>
                  <a:latin typeface="Montserrat Bold"/>
                  <a:ea typeface="Montserrat Bold"/>
                  <a:cs typeface="Montserrat Bold"/>
                  <a:sym typeface="Montserrat Bold"/>
                </a:rPr>
                <a:t>QUAND / OÙ</a:t>
              </a:r>
            </a:p>
          </p:txBody>
        </p:sp>
        <p:sp>
          <p:nvSpPr>
            <p:cNvPr id="12" name="TextBox 12"/>
            <p:cNvSpPr txBox="1"/>
            <p:nvPr/>
          </p:nvSpPr>
          <p:spPr>
            <a:xfrm>
              <a:off x="0" y="521524"/>
              <a:ext cx="11945413" cy="842520"/>
            </a:xfrm>
            <a:prstGeom prst="rect">
              <a:avLst/>
            </a:prstGeom>
          </p:spPr>
          <p:txBody>
            <a:bodyPr lIns="0" tIns="0" rIns="0" bIns="0" rtlCol="0" anchor="t">
              <a:spAutoFit/>
            </a:bodyPr>
            <a:lstStyle/>
            <a:p>
              <a:pPr algn="l">
                <a:lnSpc>
                  <a:spcPts val="1714"/>
                </a:lnSpc>
                <a:spcBef>
                  <a:spcPct val="0"/>
                </a:spcBef>
              </a:pPr>
              <a:r>
                <a:rPr lang="en-US" sz="1224">
                  <a:solidFill>
                    <a:srgbClr val="494F56"/>
                  </a:solidFill>
                  <a:latin typeface="Montserrat"/>
                  <a:ea typeface="Montserrat"/>
                  <a:cs typeface="Montserrat"/>
                  <a:sym typeface="Montserrat"/>
                </a:rPr>
                <a:t>≈ 16e siècle – Début de la colonisation européenne dans différents endroits du monde, notamment dans les Amériques et dans certaines régions d’Afrique. </a:t>
              </a:r>
            </a:p>
            <a:p>
              <a:pPr algn="l">
                <a:lnSpc>
                  <a:spcPts val="1714"/>
                </a:lnSpc>
                <a:spcBef>
                  <a:spcPct val="0"/>
                </a:spcBef>
              </a:pPr>
              <a:endParaRPr lang="en-US" sz="1224">
                <a:solidFill>
                  <a:srgbClr val="494F56"/>
                </a:solidFill>
                <a:latin typeface="Montserrat"/>
                <a:ea typeface="Montserrat"/>
                <a:cs typeface="Montserrat"/>
                <a:sym typeface="Montserrat"/>
              </a:endParaRPr>
            </a:p>
          </p:txBody>
        </p:sp>
      </p:grpSp>
      <p:sp>
        <p:nvSpPr>
          <p:cNvPr id="13" name="TextBox 13"/>
          <p:cNvSpPr txBox="1"/>
          <p:nvPr/>
        </p:nvSpPr>
        <p:spPr>
          <a:xfrm>
            <a:off x="10359770" y="3203651"/>
            <a:ext cx="4450559" cy="1333801"/>
          </a:xfrm>
          <a:prstGeom prst="rect">
            <a:avLst/>
          </a:prstGeom>
        </p:spPr>
        <p:txBody>
          <a:bodyPr lIns="0" tIns="0" rIns="0" bIns="0" rtlCol="0" anchor="t">
            <a:spAutoFit/>
          </a:bodyPr>
          <a:lstStyle/>
          <a:p>
            <a:pPr algn="just">
              <a:lnSpc>
                <a:spcPts val="1558"/>
              </a:lnSpc>
              <a:spcBef>
                <a:spcPct val="0"/>
              </a:spcBef>
            </a:pPr>
            <a:r>
              <a:rPr lang="en-US" sz="1113">
                <a:solidFill>
                  <a:srgbClr val="000000"/>
                </a:solidFill>
                <a:latin typeface="Montserrat"/>
                <a:ea typeface="Montserrat"/>
                <a:cs typeface="Montserrat"/>
                <a:sym typeface="Montserrat"/>
              </a:rPr>
              <a:t>« C’est d’Europe, berceau du racisme, que tout va partir. L’impérialisme et les colonisations détruisent les Indiens d’Amérique latine : vus comme des sauvages, voire des cannibales, ils sont réduits férocement en esclavage. »</a:t>
            </a:r>
          </a:p>
          <a:p>
            <a:pPr algn="just">
              <a:lnSpc>
                <a:spcPts val="1558"/>
              </a:lnSpc>
              <a:spcBef>
                <a:spcPct val="0"/>
              </a:spcBef>
            </a:pPr>
            <a:endParaRPr lang="en-US" sz="1113">
              <a:solidFill>
                <a:srgbClr val="000000"/>
              </a:solidFill>
              <a:latin typeface="Montserrat"/>
              <a:ea typeface="Montserrat"/>
              <a:cs typeface="Montserrat"/>
              <a:sym typeface="Montserrat"/>
            </a:endParaRPr>
          </a:p>
          <a:p>
            <a:pPr algn="just">
              <a:lnSpc>
                <a:spcPts val="1558"/>
              </a:lnSpc>
              <a:spcBef>
                <a:spcPct val="0"/>
              </a:spcBef>
            </a:pPr>
            <a:r>
              <a:rPr lang="en-US" sz="1113">
                <a:solidFill>
                  <a:srgbClr val="000000"/>
                </a:solidFill>
                <a:latin typeface="Montserrat"/>
                <a:ea typeface="Montserrat"/>
                <a:cs typeface="Montserrat"/>
                <a:sym typeface="Montserrat"/>
              </a:rPr>
              <a:t>Le racisme à travers l’histoire (Hommes &amp; Libertés, 2015)</a:t>
            </a:r>
          </a:p>
          <a:p>
            <a:pPr algn="just">
              <a:lnSpc>
                <a:spcPts val="1558"/>
              </a:lnSpc>
              <a:spcBef>
                <a:spcPct val="0"/>
              </a:spcBef>
            </a:pPr>
            <a:endParaRPr lang="en-US" sz="1113">
              <a:solidFill>
                <a:srgbClr val="000000"/>
              </a:solidFill>
              <a:latin typeface="Montserrat"/>
              <a:ea typeface="Montserrat"/>
              <a:cs typeface="Montserrat"/>
              <a:sym typeface="Montserrat"/>
            </a:endParaRPr>
          </a:p>
        </p:txBody>
      </p:sp>
      <p:grpSp>
        <p:nvGrpSpPr>
          <p:cNvPr id="14" name="Group 14"/>
          <p:cNvGrpSpPr/>
          <p:nvPr/>
        </p:nvGrpSpPr>
        <p:grpSpPr>
          <a:xfrm>
            <a:off x="79363" y="2434277"/>
            <a:ext cx="9746504" cy="4030724"/>
            <a:chOff x="0" y="0"/>
            <a:chExt cx="12995339" cy="5374299"/>
          </a:xfrm>
        </p:grpSpPr>
        <p:sp>
          <p:nvSpPr>
            <p:cNvPr id="15" name="TextBox 15"/>
            <p:cNvSpPr txBox="1"/>
            <p:nvPr/>
          </p:nvSpPr>
          <p:spPr>
            <a:xfrm>
              <a:off x="0" y="-47625"/>
              <a:ext cx="11945413" cy="493213"/>
            </a:xfrm>
            <a:prstGeom prst="rect">
              <a:avLst/>
            </a:prstGeom>
          </p:spPr>
          <p:txBody>
            <a:bodyPr lIns="0" tIns="0" rIns="0" bIns="0" rtlCol="0" anchor="t">
              <a:spAutoFit/>
            </a:bodyPr>
            <a:lstStyle/>
            <a:p>
              <a:pPr algn="l">
                <a:lnSpc>
                  <a:spcPts val="3105"/>
                </a:lnSpc>
              </a:pPr>
              <a:r>
                <a:rPr lang="en-US" sz="2217" b="1">
                  <a:solidFill>
                    <a:srgbClr val="494F56"/>
                  </a:solidFill>
                  <a:latin typeface="Montserrat Bold"/>
                  <a:ea typeface="Montserrat Bold"/>
                  <a:cs typeface="Montserrat Bold"/>
                  <a:sym typeface="Montserrat Bold"/>
                </a:rPr>
                <a:t>COMMENT </a:t>
              </a:r>
            </a:p>
          </p:txBody>
        </p:sp>
        <p:sp>
          <p:nvSpPr>
            <p:cNvPr id="16" name="TextBox 16"/>
            <p:cNvSpPr txBox="1"/>
            <p:nvPr/>
          </p:nvSpPr>
          <p:spPr>
            <a:xfrm>
              <a:off x="0" y="581080"/>
              <a:ext cx="12995339" cy="4793219"/>
            </a:xfrm>
            <a:prstGeom prst="rect">
              <a:avLst/>
            </a:prstGeom>
          </p:spPr>
          <p:txBody>
            <a:bodyPr lIns="0" tIns="0" rIns="0" bIns="0" rtlCol="0" anchor="t">
              <a:spAutoFit/>
            </a:bodyPr>
            <a:lstStyle/>
            <a:p>
              <a:pPr algn="just">
                <a:lnSpc>
                  <a:spcPts val="1538"/>
                </a:lnSpc>
              </a:pPr>
              <a:r>
                <a:rPr lang="en-US" sz="1099" dirty="0">
                  <a:solidFill>
                    <a:srgbClr val="494F56"/>
                  </a:solidFill>
                  <a:latin typeface="Montserrat"/>
                  <a:ea typeface="Montserrat"/>
                  <a:cs typeface="Montserrat"/>
                  <a:sym typeface="Montserrat"/>
                </a:rPr>
                <a:t>À </a:t>
              </a:r>
              <a:r>
                <a:rPr lang="en-US" sz="1099" dirty="0" err="1">
                  <a:solidFill>
                    <a:srgbClr val="494F56"/>
                  </a:solidFill>
                  <a:latin typeface="Montserrat"/>
                  <a:ea typeface="Montserrat"/>
                  <a:cs typeface="Montserrat"/>
                  <a:sym typeface="Montserrat"/>
                </a:rPr>
                <a:t>partir</a:t>
              </a:r>
              <a:r>
                <a:rPr lang="en-US" sz="1099" dirty="0">
                  <a:solidFill>
                    <a:srgbClr val="494F56"/>
                  </a:solidFill>
                  <a:latin typeface="Montserrat"/>
                  <a:ea typeface="Montserrat"/>
                  <a:cs typeface="Montserrat"/>
                  <a:sym typeface="Montserrat"/>
                </a:rPr>
                <a:t> du 16e siècle, des </a:t>
              </a:r>
              <a:r>
                <a:rPr lang="en-US" sz="1099" dirty="0" err="1">
                  <a:solidFill>
                    <a:srgbClr val="494F56"/>
                  </a:solidFill>
                  <a:latin typeface="Montserrat"/>
                  <a:ea typeface="Montserrat"/>
                  <a:cs typeface="Montserrat"/>
                  <a:sym typeface="Montserrat"/>
                </a:rPr>
                <a:t>puissances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européennes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étendent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leur</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présence</a:t>
              </a:r>
              <a:r>
                <a:rPr lang="en-US" sz="1099" dirty="0">
                  <a:solidFill>
                    <a:srgbClr val="494F56"/>
                  </a:solidFill>
                  <a:latin typeface="Montserrat"/>
                  <a:ea typeface="Montserrat"/>
                  <a:cs typeface="Montserrat"/>
                  <a:sym typeface="Montserrat"/>
                </a:rPr>
                <a:t> dans les </a:t>
              </a:r>
              <a:r>
                <a:rPr lang="en-US" sz="1099" dirty="0" err="1">
                  <a:solidFill>
                    <a:srgbClr val="494F56"/>
                  </a:solidFill>
                  <a:latin typeface="Montserrat"/>
                  <a:ea typeface="Montserrat"/>
                  <a:cs typeface="Montserrat"/>
                  <a:sym typeface="Montserrat"/>
                </a:rPr>
                <a:t>Amériques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afin</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s’approprier</a:t>
              </a:r>
              <a:r>
                <a:rPr lang="en-US" sz="1099" dirty="0">
                  <a:solidFill>
                    <a:srgbClr val="494F56"/>
                  </a:solidFill>
                  <a:latin typeface="Montserrat"/>
                  <a:ea typeface="Montserrat"/>
                  <a:cs typeface="Montserrat"/>
                  <a:sym typeface="Montserrat"/>
                </a:rPr>
                <a:t> des </a:t>
              </a:r>
              <a:r>
                <a:rPr lang="en-US" sz="1099" dirty="0" err="1">
                  <a:solidFill>
                    <a:srgbClr val="494F56"/>
                  </a:solidFill>
                  <a:latin typeface="Montserrat"/>
                  <a:ea typeface="Montserrat"/>
                  <a:cs typeface="Montserrat"/>
                  <a:sym typeface="Montserrat"/>
                </a:rPr>
                <a:t>territoires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accéder</a:t>
              </a:r>
              <a:r>
                <a:rPr lang="en-US" sz="1099" dirty="0">
                  <a:solidFill>
                    <a:srgbClr val="494F56"/>
                  </a:solidFill>
                  <a:latin typeface="Montserrat"/>
                  <a:ea typeface="Montserrat"/>
                  <a:cs typeface="Montserrat"/>
                  <a:sym typeface="Montserrat"/>
                </a:rPr>
                <a:t> à de </a:t>
              </a:r>
              <a:r>
                <a:rPr lang="en-US" sz="1099" dirty="0" err="1">
                  <a:solidFill>
                    <a:srgbClr val="494F56"/>
                  </a:solidFill>
                  <a:latin typeface="Montserrat"/>
                  <a:ea typeface="Montserrat"/>
                  <a:cs typeface="Montserrat"/>
                  <a:sym typeface="Montserrat"/>
                </a:rPr>
                <a:t>nouvelles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ressources</a:t>
              </a:r>
              <a:r>
                <a:rPr lang="en-US" sz="1099" dirty="0">
                  <a:solidFill>
                    <a:srgbClr val="494F56"/>
                  </a:solidFill>
                  <a:latin typeface="Montserrat"/>
                  <a:ea typeface="Montserrat"/>
                  <a:cs typeface="Montserrat"/>
                  <a:sym typeface="Montserrat"/>
                </a:rPr>
                <a:t> et </a:t>
              </a:r>
              <a:r>
                <a:rPr lang="en-US" sz="1099" dirty="0" err="1">
                  <a:solidFill>
                    <a:srgbClr val="494F56"/>
                  </a:solidFill>
                  <a:latin typeface="Montserrat"/>
                  <a:ea typeface="Montserrat"/>
                  <a:cs typeface="Montserrat"/>
                  <a:sym typeface="Montserrat"/>
                </a:rPr>
                <a:t>renforcer</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leur</a:t>
              </a:r>
              <a:r>
                <a:rPr lang="en-US" sz="1099" dirty="0">
                  <a:solidFill>
                    <a:srgbClr val="494F56"/>
                  </a:solidFill>
                  <a:latin typeface="Montserrat"/>
                  <a:ea typeface="Montserrat"/>
                  <a:cs typeface="Montserrat"/>
                  <a:sym typeface="Montserrat"/>
                </a:rPr>
                <a:t> puissance </a:t>
              </a:r>
              <a:r>
                <a:rPr lang="en-US" sz="1099" dirty="0" err="1">
                  <a:solidFill>
                    <a:srgbClr val="494F56"/>
                  </a:solidFill>
                  <a:latin typeface="Montserrat"/>
                  <a:ea typeface="Montserrat"/>
                  <a:cs typeface="Montserrat"/>
                  <a:sym typeface="Montserrat"/>
                </a:rPr>
                <a:t>économique</a:t>
              </a:r>
              <a:r>
                <a:rPr lang="en-US" sz="1099" dirty="0">
                  <a:solidFill>
                    <a:srgbClr val="494F56"/>
                  </a:solidFill>
                  <a:latin typeface="Montserrat"/>
                  <a:ea typeface="Montserrat"/>
                  <a:cs typeface="Montserrat"/>
                  <a:sym typeface="Montserrat"/>
                </a:rPr>
                <a:t> et politique. Cette expansion se fait par </a:t>
              </a:r>
              <a:r>
                <a:rPr lang="en-US" sz="1099" dirty="0" err="1">
                  <a:solidFill>
                    <a:srgbClr val="494F56"/>
                  </a:solidFill>
                  <a:latin typeface="Montserrat"/>
                  <a:ea typeface="Montserrat"/>
                  <a:cs typeface="Montserrat"/>
                  <a:sym typeface="Montserrat"/>
                </a:rPr>
                <a:t>l’exploration</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puis</a:t>
              </a:r>
              <a:r>
                <a:rPr lang="en-US" sz="1099" dirty="0">
                  <a:solidFill>
                    <a:srgbClr val="494F56"/>
                  </a:solidFill>
                  <a:latin typeface="Montserrat"/>
                  <a:ea typeface="Montserrat"/>
                  <a:cs typeface="Montserrat"/>
                  <a:sym typeface="Montserrat"/>
                </a:rPr>
                <a:t> par la </a:t>
              </a:r>
              <a:r>
                <a:rPr lang="en-US" sz="1099" dirty="0" err="1">
                  <a:solidFill>
                    <a:srgbClr val="494F56"/>
                  </a:solidFill>
                  <a:latin typeface="Montserrat"/>
                  <a:ea typeface="Montserrat"/>
                  <a:cs typeface="Montserrat"/>
                  <a:sym typeface="Montserrat"/>
                </a:rPr>
                <a:t>prise</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contrôle</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terres</a:t>
              </a:r>
              <a:r>
                <a:rPr lang="en-US" sz="1099" dirty="0">
                  <a:solidFill>
                    <a:srgbClr val="494F56"/>
                  </a:solidFill>
                  <a:latin typeface="Montserrat"/>
                  <a:ea typeface="Montserrat"/>
                  <a:cs typeface="Montserrat"/>
                  <a:sym typeface="Montserrat"/>
                </a:rPr>
                <a:t> déjà </a:t>
              </a:r>
              <a:r>
                <a:rPr lang="en-US" sz="1099" dirty="0" err="1">
                  <a:solidFill>
                    <a:srgbClr val="494F56"/>
                  </a:solidFill>
                  <a:latin typeface="Montserrat"/>
                  <a:ea typeface="Montserrat"/>
                  <a:cs typeface="Montserrat"/>
                  <a:sym typeface="Montserrat"/>
                </a:rPr>
                <a:t>habitées</a:t>
              </a:r>
              <a:r>
                <a:rPr lang="en-US" sz="1099" dirty="0">
                  <a:solidFill>
                    <a:srgbClr val="494F56"/>
                  </a:solidFill>
                  <a:latin typeface="Montserrat"/>
                  <a:ea typeface="Montserrat"/>
                  <a:cs typeface="Montserrat"/>
                  <a:sym typeface="Montserrat"/>
                </a:rPr>
                <a:t>.</a:t>
              </a:r>
            </a:p>
            <a:p>
              <a:pPr algn="just">
                <a:lnSpc>
                  <a:spcPts val="1538"/>
                </a:lnSpc>
              </a:pPr>
              <a:r>
                <a:rPr lang="en-US" sz="1099" dirty="0">
                  <a:solidFill>
                    <a:srgbClr val="494F56"/>
                  </a:solidFill>
                  <a:latin typeface="Montserrat"/>
                  <a:ea typeface="Montserrat"/>
                  <a:cs typeface="Montserrat"/>
                  <a:sym typeface="Montserrat"/>
                </a:rPr>
                <a:t>Lors de la </a:t>
              </a:r>
              <a:r>
                <a:rPr lang="en-US" sz="1099" dirty="0" err="1">
                  <a:solidFill>
                    <a:srgbClr val="494F56"/>
                  </a:solidFill>
                  <a:latin typeface="Montserrat"/>
                  <a:ea typeface="Montserrat"/>
                  <a:cs typeface="Montserrat"/>
                  <a:sym typeface="Montserrat"/>
                </a:rPr>
                <a:t>prise</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contrôle</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territoires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habités</a:t>
              </a:r>
              <a:r>
                <a:rPr lang="en-US" sz="1099" dirty="0">
                  <a:solidFill>
                    <a:srgbClr val="494F56"/>
                  </a:solidFill>
                  <a:latin typeface="Montserrat"/>
                  <a:ea typeface="Montserrat"/>
                  <a:cs typeface="Montserrat"/>
                  <a:sym typeface="Montserrat"/>
                </a:rPr>
                <a:t> par des </a:t>
              </a:r>
              <a:r>
                <a:rPr lang="en-US" sz="1099" dirty="0" err="1">
                  <a:solidFill>
                    <a:srgbClr val="494F56"/>
                  </a:solidFill>
                  <a:latin typeface="Montserrat"/>
                  <a:ea typeface="Montserrat"/>
                  <a:cs typeface="Montserrat"/>
                  <a:sym typeface="Montserrat"/>
                </a:rPr>
                <a:t>peuples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autochtones</a:t>
              </a:r>
              <a:r>
                <a:rPr lang="en-US" sz="1099" dirty="0">
                  <a:solidFill>
                    <a:srgbClr val="494F56"/>
                  </a:solidFill>
                  <a:latin typeface="Montserrat"/>
                  <a:ea typeface="Montserrat"/>
                  <a:cs typeface="Montserrat"/>
                  <a:sym typeface="Montserrat"/>
                </a:rPr>
                <a:t> — </a:t>
              </a:r>
              <a:r>
                <a:rPr lang="en-US" sz="1099" dirty="0" err="1">
                  <a:solidFill>
                    <a:srgbClr val="494F56"/>
                  </a:solidFill>
                  <a:latin typeface="Montserrat"/>
                  <a:ea typeface="Montserrat"/>
                  <a:cs typeface="Montserrat"/>
                  <a:sym typeface="Montserrat"/>
                </a:rPr>
                <a:t>présents</a:t>
              </a:r>
              <a:r>
                <a:rPr lang="en-US" sz="1099" dirty="0">
                  <a:solidFill>
                    <a:srgbClr val="494F56"/>
                  </a:solidFill>
                  <a:latin typeface="Montserrat"/>
                  <a:ea typeface="Montserrat"/>
                  <a:cs typeface="Montserrat"/>
                  <a:sym typeface="Montserrat"/>
                </a:rPr>
                <a:t> sur </a:t>
              </a:r>
              <a:r>
                <a:rPr lang="en-US" sz="1099" dirty="0" err="1">
                  <a:solidFill>
                    <a:srgbClr val="494F56"/>
                  </a:solidFill>
                  <a:latin typeface="Montserrat"/>
                  <a:ea typeface="Montserrat"/>
                  <a:cs typeface="Montserrat"/>
                  <a:sym typeface="Montserrat"/>
                </a:rPr>
                <a:t>ces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terres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depuis</a:t>
              </a:r>
              <a:r>
                <a:rPr lang="en-US" sz="1099" dirty="0">
                  <a:solidFill>
                    <a:srgbClr val="494F56"/>
                  </a:solidFill>
                  <a:latin typeface="Montserrat"/>
                  <a:ea typeface="Montserrat"/>
                  <a:cs typeface="Montserrat"/>
                  <a:sym typeface="Montserrat"/>
                </a:rPr>
                <a:t> des </a:t>
              </a:r>
              <a:r>
                <a:rPr lang="en-US" sz="1099" dirty="0" err="1">
                  <a:solidFill>
                    <a:srgbClr val="494F56"/>
                  </a:solidFill>
                  <a:latin typeface="Montserrat"/>
                  <a:ea typeface="Montserrat"/>
                  <a:cs typeface="Montserrat"/>
                  <a:sym typeface="Montserrat"/>
                </a:rPr>
                <a:t>centaines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d’années</a:t>
              </a:r>
              <a:r>
                <a:rPr lang="en-US" sz="1099" dirty="0">
                  <a:solidFill>
                    <a:srgbClr val="494F56"/>
                  </a:solidFill>
                  <a:latin typeface="Montserrat"/>
                  <a:ea typeface="Montserrat"/>
                  <a:cs typeface="Montserrat"/>
                  <a:sym typeface="Montserrat"/>
                </a:rPr>
                <a:t> — les </a:t>
              </a:r>
              <a:r>
                <a:rPr lang="en-US" sz="1099" dirty="0" err="1">
                  <a:solidFill>
                    <a:srgbClr val="494F56"/>
                  </a:solidFill>
                  <a:latin typeface="Montserrat"/>
                  <a:ea typeface="Montserrat"/>
                  <a:cs typeface="Montserrat"/>
                  <a:sym typeface="Montserrat"/>
                </a:rPr>
                <a:t>colonisateurs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observent</a:t>
              </a:r>
              <a:r>
                <a:rPr lang="en-US" sz="1099" dirty="0">
                  <a:solidFill>
                    <a:srgbClr val="494F56"/>
                  </a:solidFill>
                  <a:latin typeface="Montserrat"/>
                  <a:ea typeface="Montserrat"/>
                  <a:cs typeface="Montserrat"/>
                  <a:sym typeface="Montserrat"/>
                </a:rPr>
                <a:t> des </a:t>
              </a:r>
              <a:r>
                <a:rPr lang="en-US" sz="1099" dirty="0" err="1">
                  <a:solidFill>
                    <a:srgbClr val="494F56"/>
                  </a:solidFill>
                  <a:latin typeface="Montserrat"/>
                  <a:ea typeface="Montserrat"/>
                  <a:cs typeface="Montserrat"/>
                  <a:sym typeface="Montserrat"/>
                </a:rPr>
                <a:t>différences</a:t>
              </a:r>
              <a:r>
                <a:rPr lang="en-US" sz="1099" dirty="0">
                  <a:solidFill>
                    <a:srgbClr val="494F56"/>
                  </a:solidFill>
                  <a:latin typeface="Montserrat"/>
                  <a:ea typeface="Montserrat"/>
                  <a:cs typeface="Montserrat"/>
                  <a:sym typeface="Montserrat"/>
                </a:rPr>
                <a:t> dans les </a:t>
              </a:r>
              <a:r>
                <a:rPr lang="en-US" sz="1099" dirty="0" err="1">
                  <a:solidFill>
                    <a:srgbClr val="494F56"/>
                  </a:solidFill>
                  <a:latin typeface="Montserrat"/>
                  <a:ea typeface="Montserrat"/>
                  <a:cs typeface="Montserrat"/>
                  <a:sym typeface="Montserrat"/>
                </a:rPr>
                <a:t>langues</a:t>
              </a:r>
              <a:r>
                <a:rPr lang="en-US" sz="1099" dirty="0">
                  <a:solidFill>
                    <a:srgbClr val="494F56"/>
                  </a:solidFill>
                  <a:latin typeface="Montserrat"/>
                  <a:ea typeface="Montserrat"/>
                  <a:cs typeface="Montserrat"/>
                  <a:sym typeface="Montserrat"/>
                </a:rPr>
                <a:t>, les </a:t>
              </a:r>
              <a:r>
                <a:rPr lang="en-US" sz="1099" dirty="0" err="1">
                  <a:solidFill>
                    <a:srgbClr val="494F56"/>
                  </a:solidFill>
                  <a:latin typeface="Montserrat"/>
                  <a:ea typeface="Montserrat"/>
                  <a:cs typeface="Montserrat"/>
                  <a:sym typeface="Montserrat"/>
                </a:rPr>
                <a:t>croyances</a:t>
              </a:r>
              <a:r>
                <a:rPr lang="en-US" sz="1099" dirty="0">
                  <a:solidFill>
                    <a:srgbClr val="494F56"/>
                  </a:solidFill>
                  <a:latin typeface="Montserrat"/>
                  <a:ea typeface="Montserrat"/>
                  <a:cs typeface="Montserrat"/>
                  <a:sym typeface="Montserrat"/>
                </a:rPr>
                <a:t>, les façons de vivre, </a:t>
              </a:r>
              <a:r>
                <a:rPr lang="en-US" sz="1099" dirty="0" err="1">
                  <a:solidFill>
                    <a:srgbClr val="494F56"/>
                  </a:solidFill>
                  <a:latin typeface="Montserrat"/>
                  <a:ea typeface="Montserrat"/>
                  <a:cs typeface="Montserrat"/>
                  <a:sym typeface="Montserrat"/>
                </a:rPr>
                <a:t>d’organiser</a:t>
              </a:r>
              <a:r>
                <a:rPr lang="en-US" sz="1099" dirty="0">
                  <a:solidFill>
                    <a:srgbClr val="494F56"/>
                  </a:solidFill>
                  <a:latin typeface="Montserrat"/>
                  <a:ea typeface="Montserrat"/>
                  <a:cs typeface="Montserrat"/>
                  <a:sym typeface="Montserrat"/>
                </a:rPr>
                <a:t> la société, </a:t>
              </a:r>
              <a:r>
                <a:rPr lang="en-US" sz="1099" dirty="0" err="1">
                  <a:solidFill>
                    <a:srgbClr val="494F56"/>
                  </a:solidFill>
                  <a:latin typeface="Montserrat"/>
                  <a:ea typeface="Montserrat"/>
                  <a:cs typeface="Montserrat"/>
                  <a:sym typeface="Montserrat"/>
                </a:rPr>
                <a:t>ainsi</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que</a:t>
              </a:r>
              <a:r>
                <a:rPr lang="en-US" sz="1099" dirty="0">
                  <a:solidFill>
                    <a:srgbClr val="494F56"/>
                  </a:solidFill>
                  <a:latin typeface="Montserrat"/>
                  <a:ea typeface="Montserrat"/>
                  <a:cs typeface="Montserrat"/>
                  <a:sym typeface="Montserrat"/>
                </a:rPr>
                <a:t> dans </a:t>
              </a:r>
              <a:r>
                <a:rPr lang="en-US" sz="1099" dirty="0" err="1">
                  <a:solidFill>
                    <a:srgbClr val="494F56"/>
                  </a:solidFill>
                  <a:latin typeface="Montserrat"/>
                  <a:ea typeface="Montserrat"/>
                  <a:cs typeface="Montserrat"/>
                  <a:sym typeface="Montserrat"/>
                </a:rPr>
                <a:t>certaines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caractéristiques</a:t>
              </a:r>
              <a:r>
                <a:rPr lang="en-US" sz="1099" dirty="0">
                  <a:solidFill>
                    <a:srgbClr val="494F56"/>
                  </a:solidFill>
                  <a:latin typeface="Montserrat"/>
                  <a:ea typeface="Montserrat"/>
                  <a:cs typeface="Montserrat"/>
                  <a:sym typeface="Montserrat"/>
                </a:rPr>
                <a:t> physiques.</a:t>
              </a:r>
            </a:p>
            <a:p>
              <a:pPr algn="just">
                <a:lnSpc>
                  <a:spcPts val="1538"/>
                </a:lnSpc>
              </a:pPr>
              <a:r>
                <a:rPr lang="en-US" sz="1099" dirty="0" err="1">
                  <a:solidFill>
                    <a:srgbClr val="494F56"/>
                  </a:solidFill>
                  <a:latin typeface="Montserrat"/>
                  <a:ea typeface="Montserrat"/>
                  <a:cs typeface="Montserrat"/>
                  <a:sym typeface="Montserrat"/>
                </a:rPr>
                <a:t>Ces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différences</a:t>
              </a:r>
              <a:r>
                <a:rPr lang="en-US" sz="1099" dirty="0">
                  <a:solidFill>
                    <a:srgbClr val="494F56"/>
                  </a:solidFill>
                  <a:latin typeface="Montserrat"/>
                  <a:ea typeface="Montserrat"/>
                  <a:cs typeface="Montserrat"/>
                  <a:sym typeface="Montserrat"/>
                </a:rPr>
                <a:t> ne </a:t>
              </a:r>
              <a:r>
                <a:rPr lang="en-US" sz="1099" dirty="0" err="1">
                  <a:solidFill>
                    <a:srgbClr val="494F56"/>
                  </a:solidFill>
                  <a:latin typeface="Montserrat"/>
                  <a:ea typeface="Montserrat"/>
                  <a:cs typeface="Montserrat"/>
                  <a:sym typeface="Montserrat"/>
                </a:rPr>
                <a:t>sont</a:t>
              </a:r>
              <a:r>
                <a:rPr lang="en-US" sz="1099" dirty="0">
                  <a:solidFill>
                    <a:srgbClr val="494F56"/>
                  </a:solidFill>
                  <a:latin typeface="Montserrat"/>
                  <a:ea typeface="Montserrat"/>
                  <a:cs typeface="Montserrat"/>
                  <a:sym typeface="Montserrat"/>
                </a:rPr>
                <a:t> pas </a:t>
              </a:r>
              <a:r>
                <a:rPr lang="en-US" sz="1099" dirty="0" err="1">
                  <a:solidFill>
                    <a:srgbClr val="494F56"/>
                  </a:solidFill>
                  <a:latin typeface="Montserrat"/>
                  <a:ea typeface="Montserrat"/>
                  <a:cs typeface="Montserrat"/>
                  <a:sym typeface="Montserrat"/>
                </a:rPr>
                <a:t>interprétées</a:t>
              </a:r>
              <a:r>
                <a:rPr lang="en-US" sz="1099" dirty="0">
                  <a:solidFill>
                    <a:srgbClr val="494F56"/>
                  </a:solidFill>
                  <a:latin typeface="Montserrat"/>
                  <a:ea typeface="Montserrat"/>
                  <a:cs typeface="Montserrat"/>
                  <a:sym typeface="Montserrat"/>
                </a:rPr>
                <a:t> de manière </a:t>
              </a:r>
              <a:r>
                <a:rPr lang="en-US" sz="1099" dirty="0" err="1">
                  <a:solidFill>
                    <a:srgbClr val="494F56"/>
                  </a:solidFill>
                  <a:latin typeface="Montserrat"/>
                  <a:ea typeface="Montserrat"/>
                  <a:cs typeface="Montserrat"/>
                  <a:sym typeface="Montserrat"/>
                </a:rPr>
                <a:t>neutre</a:t>
              </a:r>
              <a:r>
                <a:rPr lang="en-US" sz="1099" dirty="0">
                  <a:solidFill>
                    <a:srgbClr val="494F56"/>
                  </a:solidFill>
                  <a:latin typeface="Montserrat"/>
                  <a:ea typeface="Montserrat"/>
                  <a:cs typeface="Montserrat"/>
                  <a:sym typeface="Montserrat"/>
                </a:rPr>
                <a:t>.</a:t>
              </a:r>
            </a:p>
            <a:p>
              <a:pPr algn="just">
                <a:lnSpc>
                  <a:spcPts val="1538"/>
                </a:lnSpc>
              </a:pPr>
              <a:r>
                <a:rPr lang="en-US" sz="1099" dirty="0">
                  <a:solidFill>
                    <a:srgbClr val="494F56"/>
                  </a:solidFill>
                  <a:latin typeface="Montserrat"/>
                  <a:ea typeface="Montserrat"/>
                  <a:cs typeface="Montserrat"/>
                  <a:sym typeface="Montserrat"/>
                </a:rPr>
                <a:t>Les </a:t>
              </a:r>
              <a:r>
                <a:rPr lang="en-US" sz="1099" dirty="0" err="1">
                  <a:solidFill>
                    <a:srgbClr val="494F56"/>
                  </a:solidFill>
                  <a:latin typeface="Montserrat"/>
                  <a:ea typeface="Montserrat"/>
                  <a:cs typeface="Montserrat"/>
                  <a:sym typeface="Montserrat"/>
                </a:rPr>
                <a:t>Européens</a:t>
              </a:r>
              <a:r>
                <a:rPr lang="en-US" sz="1099" dirty="0">
                  <a:solidFill>
                    <a:srgbClr val="494F56"/>
                  </a:solidFill>
                  <a:latin typeface="Montserrat"/>
                  <a:ea typeface="Montserrat"/>
                  <a:cs typeface="Montserrat"/>
                  <a:sym typeface="Montserrat"/>
                </a:rPr>
                <a:t> se </a:t>
              </a:r>
              <a:r>
                <a:rPr lang="en-US" sz="1099" dirty="0" err="1">
                  <a:solidFill>
                    <a:srgbClr val="494F56"/>
                  </a:solidFill>
                  <a:latin typeface="Montserrat"/>
                  <a:ea typeface="Montserrat"/>
                  <a:cs typeface="Montserrat"/>
                  <a:sym typeface="Montserrat"/>
                </a:rPr>
                <a:t>placent</a:t>
              </a:r>
              <a:r>
                <a:rPr lang="en-US" sz="1099" dirty="0">
                  <a:solidFill>
                    <a:srgbClr val="494F56"/>
                  </a:solidFill>
                  <a:latin typeface="Montserrat"/>
                  <a:ea typeface="Montserrat"/>
                  <a:cs typeface="Montserrat"/>
                  <a:sym typeface="Montserrat"/>
                </a:rPr>
                <a:t> au </a:t>
              </a:r>
              <a:r>
                <a:rPr lang="en-US" sz="1099" dirty="0" err="1">
                  <a:solidFill>
                    <a:srgbClr val="494F56"/>
                  </a:solidFill>
                  <a:latin typeface="Montserrat"/>
                  <a:ea typeface="Montserrat"/>
                  <a:cs typeface="Montserrat"/>
                  <a:sym typeface="Montserrat"/>
                </a:rPr>
                <a:t>centre</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leur</a:t>
              </a:r>
              <a:r>
                <a:rPr lang="en-US" sz="1099" dirty="0">
                  <a:solidFill>
                    <a:srgbClr val="494F56"/>
                  </a:solidFill>
                  <a:latin typeface="Montserrat"/>
                  <a:ea typeface="Montserrat"/>
                  <a:cs typeface="Montserrat"/>
                  <a:sym typeface="Montserrat"/>
                </a:rPr>
                <a:t> propre vision du monde et </a:t>
              </a:r>
              <a:r>
                <a:rPr lang="en-US" sz="1099" dirty="0" err="1">
                  <a:solidFill>
                    <a:srgbClr val="494F56"/>
                  </a:solidFill>
                  <a:latin typeface="Montserrat"/>
                  <a:ea typeface="Montserrat"/>
                  <a:cs typeface="Montserrat"/>
                  <a:sym typeface="Montserrat"/>
                </a:rPr>
                <a:t>utilisent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leurs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normes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culturelles</a:t>
              </a:r>
              <a:r>
                <a:rPr lang="en-US" sz="1099" dirty="0">
                  <a:solidFill>
                    <a:srgbClr val="494F56"/>
                  </a:solidFill>
                  <a:latin typeface="Montserrat"/>
                  <a:ea typeface="Montserrat"/>
                  <a:cs typeface="Montserrat"/>
                  <a:sym typeface="Montserrat"/>
                </a:rPr>
                <a:t>, politiques et religieuses pour </a:t>
              </a:r>
              <a:r>
                <a:rPr lang="en-US" sz="1099" dirty="0" err="1">
                  <a:solidFill>
                    <a:srgbClr val="494F56"/>
                  </a:solidFill>
                  <a:latin typeface="Montserrat"/>
                  <a:ea typeface="Montserrat"/>
                  <a:cs typeface="Montserrat"/>
                  <a:sym typeface="Montserrat"/>
                </a:rPr>
                <a:t>évaluer</a:t>
              </a:r>
              <a:r>
                <a:rPr lang="en-US" sz="1099" dirty="0">
                  <a:solidFill>
                    <a:srgbClr val="494F56"/>
                  </a:solidFill>
                  <a:latin typeface="Montserrat"/>
                  <a:ea typeface="Montserrat"/>
                  <a:cs typeface="Montserrat"/>
                  <a:sym typeface="Montserrat"/>
                </a:rPr>
                <a:t> les sociétés </a:t>
              </a:r>
              <a:r>
                <a:rPr lang="en-US" sz="1099" dirty="0" err="1">
                  <a:solidFill>
                    <a:srgbClr val="494F56"/>
                  </a:solidFill>
                  <a:latin typeface="Montserrat"/>
                  <a:ea typeface="Montserrat"/>
                  <a:cs typeface="Montserrat"/>
                  <a:sym typeface="Montserrat"/>
                </a:rPr>
                <a:t>autochtones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Ainsi</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ils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perçoivent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peuples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comme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moins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avancés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ou</a:t>
              </a:r>
              <a:r>
                <a:rPr lang="en-US" sz="1099" dirty="0">
                  <a:solidFill>
                    <a:srgbClr val="494F56"/>
                  </a:solidFill>
                  <a:latin typeface="Montserrat"/>
                  <a:ea typeface="Montserrat"/>
                  <a:cs typeface="Montserrat"/>
                  <a:sym typeface="Montserrat"/>
                </a:rPr>
                <a:t> non </a:t>
              </a:r>
              <a:r>
                <a:rPr lang="en-US" sz="1099" dirty="0" err="1">
                  <a:solidFill>
                    <a:srgbClr val="494F56"/>
                  </a:solidFill>
                  <a:latin typeface="Montserrat"/>
                  <a:ea typeface="Montserrat"/>
                  <a:cs typeface="Montserrat"/>
                  <a:sym typeface="Montserrat"/>
                </a:rPr>
                <a:t>civilisés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mais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cette</a:t>
              </a:r>
              <a:r>
                <a:rPr lang="en-US" sz="1099" dirty="0">
                  <a:solidFill>
                    <a:srgbClr val="494F56"/>
                  </a:solidFill>
                  <a:latin typeface="Montserrat"/>
                  <a:ea typeface="Montserrat"/>
                  <a:cs typeface="Montserrat"/>
                  <a:sym typeface="Montserrat"/>
                </a:rPr>
                <a:t> idée </a:t>
              </a:r>
              <a:r>
                <a:rPr lang="en-US" sz="1099" dirty="0" err="1">
                  <a:solidFill>
                    <a:srgbClr val="494F56"/>
                  </a:solidFill>
                  <a:latin typeface="Montserrat"/>
                  <a:ea typeface="Montserrat"/>
                  <a:cs typeface="Montserrat"/>
                  <a:sym typeface="Montserrat"/>
                </a:rPr>
                <a:t>vient</a:t>
              </a:r>
              <a:r>
                <a:rPr lang="en-US" sz="1099" dirty="0">
                  <a:solidFill>
                    <a:srgbClr val="494F56"/>
                  </a:solidFill>
                  <a:latin typeface="Montserrat"/>
                  <a:ea typeface="Montserrat"/>
                  <a:cs typeface="Montserrat"/>
                  <a:sym typeface="Montserrat"/>
                </a:rPr>
                <a:t> du regard des </a:t>
              </a:r>
              <a:r>
                <a:rPr lang="en-US" sz="1099" dirty="0" err="1">
                  <a:solidFill>
                    <a:srgbClr val="494F56"/>
                  </a:solidFill>
                  <a:latin typeface="Montserrat"/>
                  <a:ea typeface="Montserrat"/>
                  <a:cs typeface="Montserrat"/>
                  <a:sym typeface="Montserrat"/>
                </a:rPr>
                <a:t>colonisateurs</a:t>
              </a:r>
              <a:r>
                <a:rPr lang="en-US" sz="1099" dirty="0">
                  <a:solidFill>
                    <a:srgbClr val="494F56"/>
                  </a:solidFill>
                  <a:latin typeface="Montserrat"/>
                  <a:ea typeface="Montserrat"/>
                  <a:cs typeface="Montserrat"/>
                  <a:sym typeface="Montserrat"/>
                </a:rPr>
                <a:t> et non d’un fait </a:t>
              </a:r>
              <a:r>
                <a:rPr lang="en-US" sz="1099" dirty="0" err="1">
                  <a:solidFill>
                    <a:srgbClr val="494F56"/>
                  </a:solidFill>
                  <a:latin typeface="Montserrat"/>
                  <a:ea typeface="Montserrat"/>
                  <a:cs typeface="Montserrat"/>
                  <a:sym typeface="Montserrat"/>
                </a:rPr>
                <a:t>réel</a:t>
              </a:r>
              <a:r>
                <a:rPr lang="en-US" sz="1099" dirty="0">
                  <a:solidFill>
                    <a:srgbClr val="494F56"/>
                  </a:solidFill>
                  <a:latin typeface="Montserrat"/>
                  <a:ea typeface="Montserrat"/>
                  <a:cs typeface="Montserrat"/>
                  <a:sym typeface="Montserrat"/>
                </a:rPr>
                <a:t>.</a:t>
              </a:r>
            </a:p>
            <a:p>
              <a:pPr algn="just">
                <a:lnSpc>
                  <a:spcPts val="1538"/>
                </a:lnSpc>
              </a:pPr>
              <a:r>
                <a:rPr lang="en-US" sz="1099" dirty="0" err="1">
                  <a:solidFill>
                    <a:srgbClr val="494F56"/>
                  </a:solidFill>
                  <a:latin typeface="Montserrat"/>
                  <a:ea typeface="Montserrat"/>
                  <a:cs typeface="Montserrat"/>
                  <a:sym typeface="Montserrat"/>
                </a:rPr>
                <a:t>Concrètement</a:t>
              </a:r>
              <a:r>
                <a:rPr lang="en-US" sz="1099" dirty="0">
                  <a:solidFill>
                    <a:srgbClr val="494F56"/>
                  </a:solidFill>
                  <a:latin typeface="Montserrat"/>
                  <a:ea typeface="Montserrat"/>
                  <a:cs typeface="Montserrat"/>
                  <a:sym typeface="Montserrat"/>
                </a:rPr>
                <a:t>, les </a:t>
              </a:r>
              <a:r>
                <a:rPr lang="en-US" sz="1099" dirty="0" err="1">
                  <a:solidFill>
                    <a:srgbClr val="494F56"/>
                  </a:solidFill>
                  <a:latin typeface="Montserrat"/>
                  <a:ea typeface="Montserrat"/>
                  <a:cs typeface="Montserrat"/>
                  <a:sym typeface="Montserrat"/>
                </a:rPr>
                <a:t>Européens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utilisent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différences</a:t>
              </a:r>
              <a:r>
                <a:rPr lang="en-US" sz="1099" dirty="0">
                  <a:solidFill>
                    <a:srgbClr val="494F56"/>
                  </a:solidFill>
                  <a:latin typeface="Montserrat"/>
                  <a:ea typeface="Montserrat"/>
                  <a:cs typeface="Montserrat"/>
                  <a:sym typeface="Montserrat"/>
                </a:rPr>
                <a:t> pour se </a:t>
              </a:r>
              <a:r>
                <a:rPr lang="en-US" sz="1099" dirty="0" err="1">
                  <a:solidFill>
                    <a:srgbClr val="494F56"/>
                  </a:solidFill>
                  <a:latin typeface="Montserrat"/>
                  <a:ea typeface="Montserrat"/>
                  <a:cs typeface="Montserrat"/>
                  <a:sym typeface="Montserrat"/>
                </a:rPr>
                <a:t>croire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supérieurs</a:t>
              </a:r>
              <a:r>
                <a:rPr lang="en-US" sz="1099" dirty="0">
                  <a:solidFill>
                    <a:srgbClr val="494F56"/>
                  </a:solidFill>
                  <a:latin typeface="Montserrat"/>
                  <a:ea typeface="Montserrat"/>
                  <a:cs typeface="Montserrat"/>
                  <a:sym typeface="Montserrat"/>
                </a:rPr>
                <a:t>. Cela </a:t>
              </a:r>
              <a:r>
                <a:rPr lang="en-US" sz="1099" dirty="0" err="1">
                  <a:solidFill>
                    <a:srgbClr val="494F56"/>
                  </a:solidFill>
                  <a:latin typeface="Montserrat"/>
                  <a:ea typeface="Montserrat"/>
                  <a:cs typeface="Montserrat"/>
                  <a:sym typeface="Montserrat"/>
                </a:rPr>
                <a:t>leur</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sert</a:t>
              </a:r>
              <a:r>
                <a:rPr lang="en-US" sz="1099" dirty="0">
                  <a:solidFill>
                    <a:srgbClr val="494F56"/>
                  </a:solidFill>
                  <a:latin typeface="Montserrat"/>
                  <a:ea typeface="Montserrat"/>
                  <a:cs typeface="Montserrat"/>
                  <a:sym typeface="Montserrat"/>
                </a:rPr>
                <a:t> à justifier le fait de prendre les </a:t>
              </a:r>
              <a:r>
                <a:rPr lang="en-US" sz="1099" dirty="0" err="1">
                  <a:solidFill>
                    <a:srgbClr val="494F56"/>
                  </a:solidFill>
                  <a:latin typeface="Montserrat"/>
                  <a:ea typeface="Montserrat"/>
                  <a:cs typeface="Montserrat"/>
                  <a:sym typeface="Montserrat"/>
                </a:rPr>
                <a:t>terres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d’imposer</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leurs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lois</a:t>
              </a:r>
              <a:r>
                <a:rPr lang="en-US" sz="1099" dirty="0">
                  <a:solidFill>
                    <a:srgbClr val="494F56"/>
                  </a:solidFill>
                  <a:latin typeface="Montserrat"/>
                  <a:ea typeface="Montserrat"/>
                  <a:cs typeface="Montserrat"/>
                  <a:sym typeface="Montserrat"/>
                </a:rPr>
                <a:t> et </a:t>
              </a:r>
              <a:r>
                <a:rPr lang="en-US" sz="1099" dirty="0" err="1">
                  <a:solidFill>
                    <a:srgbClr val="494F56"/>
                  </a:solidFill>
                  <a:latin typeface="Montserrat"/>
                  <a:ea typeface="Montserrat"/>
                  <a:cs typeface="Montserrat"/>
                  <a:sym typeface="Montserrat"/>
                </a:rPr>
                <a:t>leur</a:t>
              </a:r>
              <a:r>
                <a:rPr lang="en-US" sz="1099" dirty="0">
                  <a:solidFill>
                    <a:srgbClr val="494F56"/>
                  </a:solidFill>
                  <a:latin typeface="Montserrat"/>
                  <a:ea typeface="Montserrat"/>
                  <a:cs typeface="Montserrat"/>
                  <a:sym typeface="Montserrat"/>
                </a:rPr>
                <a:t> religion, </a:t>
              </a:r>
              <a:r>
                <a:rPr lang="en-US" sz="1099" dirty="0" err="1">
                  <a:solidFill>
                    <a:srgbClr val="494F56"/>
                  </a:solidFill>
                  <a:latin typeface="Montserrat"/>
                  <a:ea typeface="Montserrat"/>
                  <a:cs typeface="Montserrat"/>
                  <a:sym typeface="Montserrat"/>
                </a:rPr>
                <a:t>puis</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dominer</a:t>
              </a:r>
              <a:r>
                <a:rPr lang="en-US" sz="1099" dirty="0">
                  <a:solidFill>
                    <a:srgbClr val="494F56"/>
                  </a:solidFill>
                  <a:latin typeface="Montserrat"/>
                  <a:ea typeface="Montserrat"/>
                  <a:cs typeface="Montserrat"/>
                  <a:sym typeface="Montserrat"/>
                </a:rPr>
                <a:t> et </a:t>
              </a:r>
              <a:r>
                <a:rPr lang="en-US" sz="1099" dirty="0" err="1">
                  <a:solidFill>
                    <a:srgbClr val="494F56"/>
                  </a:solidFill>
                  <a:latin typeface="Montserrat"/>
                  <a:ea typeface="Montserrat"/>
                  <a:cs typeface="Montserrat"/>
                  <a:sym typeface="Montserrat"/>
                </a:rPr>
                <a:t>d’exploiter</a:t>
              </a:r>
              <a:r>
                <a:rPr lang="en-US" sz="1099" dirty="0">
                  <a:solidFill>
                    <a:srgbClr val="494F56"/>
                  </a:solidFill>
                  <a:latin typeface="Montserrat"/>
                  <a:ea typeface="Montserrat"/>
                  <a:cs typeface="Montserrat"/>
                  <a:sym typeface="Montserrat"/>
                </a:rPr>
                <a:t> les </a:t>
              </a:r>
              <a:r>
                <a:rPr lang="en-US" sz="1099" dirty="0" err="1">
                  <a:solidFill>
                    <a:srgbClr val="494F56"/>
                  </a:solidFill>
                  <a:latin typeface="Montserrat"/>
                  <a:ea typeface="Montserrat"/>
                  <a:cs typeface="Montserrat"/>
                  <a:sym typeface="Montserrat"/>
                </a:rPr>
                <a:t>peuples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autochtones</a:t>
              </a:r>
              <a:r>
                <a:rPr lang="en-US" sz="1099" dirty="0">
                  <a:solidFill>
                    <a:srgbClr val="494F56"/>
                  </a:solidFill>
                  <a:latin typeface="Montserrat"/>
                  <a:ea typeface="Montserrat"/>
                  <a:cs typeface="Montserrat"/>
                  <a:sym typeface="Montserrat"/>
                </a:rPr>
                <a:t>.</a:t>
              </a:r>
            </a:p>
            <a:p>
              <a:pPr algn="just">
                <a:lnSpc>
                  <a:spcPts val="1538"/>
                </a:lnSpc>
              </a:pPr>
              <a:r>
                <a:rPr lang="en-US" sz="1099" dirty="0">
                  <a:solidFill>
                    <a:srgbClr val="494F56"/>
                  </a:solidFill>
                  <a:latin typeface="Montserrat"/>
                  <a:ea typeface="Montserrat"/>
                  <a:cs typeface="Montserrat"/>
                  <a:sym typeface="Montserrat"/>
                </a:rPr>
                <a:t>En </a:t>
              </a:r>
              <a:r>
                <a:rPr lang="en-US" sz="1099" dirty="0" err="1">
                  <a:solidFill>
                    <a:srgbClr val="494F56"/>
                  </a:solidFill>
                  <a:latin typeface="Montserrat"/>
                  <a:ea typeface="Montserrat"/>
                  <a:cs typeface="Montserrat"/>
                  <a:sym typeface="Montserrat"/>
                </a:rPr>
                <a:t>utilisant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différences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comme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preuve</a:t>
              </a:r>
              <a:r>
                <a:rPr lang="en-US" sz="1099" dirty="0">
                  <a:solidFill>
                    <a:srgbClr val="494F56"/>
                  </a:solidFill>
                  <a:latin typeface="Montserrat"/>
                  <a:ea typeface="Montserrat"/>
                  <a:cs typeface="Montserrat"/>
                  <a:sym typeface="Montserrat"/>
                </a:rPr>
                <a:t> de </a:t>
              </a:r>
              <a:r>
                <a:rPr lang="en-US" sz="1099" dirty="0" err="1">
                  <a:solidFill>
                    <a:srgbClr val="494F56"/>
                  </a:solidFill>
                  <a:latin typeface="Montserrat"/>
                  <a:ea typeface="Montserrat"/>
                  <a:cs typeface="Montserrat"/>
                  <a:sym typeface="Montserrat"/>
                </a:rPr>
                <a:t>supériorité</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s’installe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l’idée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qu’il</a:t>
              </a:r>
              <a:r>
                <a:rPr lang="en-US" sz="1099" dirty="0">
                  <a:solidFill>
                    <a:srgbClr val="494F56"/>
                  </a:solidFill>
                  <a:latin typeface="Montserrat"/>
                  <a:ea typeface="Montserrat"/>
                  <a:cs typeface="Montserrat"/>
                  <a:sym typeface="Montserrat"/>
                </a:rPr>
                <a:t> est acceptable </a:t>
              </a:r>
              <a:r>
                <a:rPr lang="en-US" sz="1099" dirty="0" err="1">
                  <a:solidFill>
                    <a:srgbClr val="494F56"/>
                  </a:solidFill>
                  <a:latin typeface="Montserrat"/>
                  <a:ea typeface="Montserrat"/>
                  <a:cs typeface="Montserrat"/>
                  <a:sym typeface="Montserrat"/>
                </a:rPr>
                <a:t>d’agir</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ainsi</a:t>
              </a:r>
              <a:r>
                <a:rPr lang="en-US" sz="1099" dirty="0">
                  <a:solidFill>
                    <a:srgbClr val="494F56"/>
                  </a:solidFill>
                  <a:latin typeface="Montserrat"/>
                  <a:ea typeface="Montserrat"/>
                  <a:cs typeface="Montserrat"/>
                  <a:sym typeface="Montserrat"/>
                </a:rPr>
                <a:t>.</a:t>
              </a:r>
            </a:p>
            <a:p>
              <a:pPr algn="just">
                <a:lnSpc>
                  <a:spcPts val="1538"/>
                </a:lnSpc>
              </a:pPr>
              <a:endParaRPr lang="en-US" sz="1099" dirty="0">
                <a:solidFill>
                  <a:srgbClr val="494F56"/>
                </a:solidFill>
                <a:latin typeface="Montserrat"/>
                <a:ea typeface="Montserrat"/>
                <a:cs typeface="Montserrat"/>
                <a:sym typeface="Montserrat"/>
              </a:endParaRPr>
            </a:p>
            <a:p>
              <a:pPr algn="just">
                <a:lnSpc>
                  <a:spcPts val="1538"/>
                </a:lnSpc>
              </a:pPr>
              <a:r>
                <a:rPr lang="en-US" sz="1099" dirty="0">
                  <a:solidFill>
                    <a:srgbClr val="494F56"/>
                  </a:solidFill>
                  <a:latin typeface="Montserrat"/>
                  <a:ea typeface="Montserrat"/>
                  <a:cs typeface="Montserrat"/>
                  <a:sym typeface="Montserrat"/>
                </a:rPr>
                <a:t>Avec la </a:t>
              </a:r>
              <a:r>
                <a:rPr lang="en-US" sz="1099" dirty="0" err="1">
                  <a:solidFill>
                    <a:srgbClr val="494F56"/>
                  </a:solidFill>
                  <a:latin typeface="Montserrat"/>
                  <a:ea typeface="Montserrat"/>
                  <a:cs typeface="Montserrat"/>
                  <a:sym typeface="Montserrat"/>
                </a:rPr>
                <a:t>colonisation</a:t>
              </a:r>
              <a:r>
                <a:rPr lang="en-US" sz="1099" dirty="0">
                  <a:solidFill>
                    <a:srgbClr val="494F56"/>
                  </a:solidFill>
                  <a:latin typeface="Montserrat"/>
                  <a:ea typeface="Montserrat"/>
                  <a:cs typeface="Montserrat"/>
                  <a:sym typeface="Montserrat"/>
                </a:rPr>
                <a:t>, on </a:t>
              </a:r>
              <a:r>
                <a:rPr lang="en-US" sz="1099" dirty="0" err="1">
                  <a:solidFill>
                    <a:srgbClr val="494F56"/>
                  </a:solidFill>
                  <a:latin typeface="Montserrat"/>
                  <a:ea typeface="Montserrat"/>
                  <a:cs typeface="Montserrat"/>
                  <a:sym typeface="Montserrat"/>
                </a:rPr>
                <a:t>voit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apparaître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une</a:t>
              </a:r>
              <a:r>
                <a:rPr lang="en-US" sz="1099" dirty="0">
                  <a:solidFill>
                    <a:srgbClr val="494F56"/>
                  </a:solidFill>
                  <a:latin typeface="Montserrat"/>
                  <a:ea typeface="Montserrat"/>
                  <a:cs typeface="Montserrat"/>
                  <a:sym typeface="Montserrat"/>
                </a:rPr>
                <a:t> nouvelle manière </a:t>
              </a:r>
              <a:r>
                <a:rPr lang="en-US" sz="1099" dirty="0" err="1">
                  <a:solidFill>
                    <a:srgbClr val="494F56"/>
                  </a:solidFill>
                  <a:latin typeface="Montserrat"/>
                  <a:ea typeface="Montserrat"/>
                  <a:cs typeface="Montserrat"/>
                  <a:sym typeface="Montserrat"/>
                </a:rPr>
                <a:t>d’expliquer</a:t>
              </a:r>
              <a:r>
                <a:rPr lang="en-US" sz="1099" dirty="0">
                  <a:solidFill>
                    <a:srgbClr val="494F56"/>
                  </a:solidFill>
                  <a:latin typeface="Montserrat"/>
                  <a:ea typeface="Montserrat"/>
                  <a:cs typeface="Montserrat"/>
                  <a:sym typeface="Montserrat"/>
                </a:rPr>
                <a:t> et de </a:t>
              </a:r>
              <a:r>
                <a:rPr lang="en-US" sz="1099" dirty="0" err="1">
                  <a:solidFill>
                    <a:srgbClr val="494F56"/>
                  </a:solidFill>
                  <a:latin typeface="Montserrat"/>
                  <a:ea typeface="Montserrat"/>
                  <a:cs typeface="Montserrat"/>
                  <a:sym typeface="Montserrat"/>
                </a:rPr>
                <a:t>maintenir</a:t>
              </a:r>
              <a:r>
                <a:rPr lang="en-US" sz="1099" dirty="0">
                  <a:solidFill>
                    <a:srgbClr val="494F56"/>
                  </a:solidFill>
                  <a:latin typeface="Montserrat"/>
                  <a:ea typeface="Montserrat"/>
                  <a:cs typeface="Montserrat"/>
                  <a:sym typeface="Montserrat"/>
                </a:rPr>
                <a:t> la domination, qui la rend plus durable et plus difficile à </a:t>
              </a:r>
              <a:r>
                <a:rPr lang="en-US" sz="1099" dirty="0" err="1">
                  <a:solidFill>
                    <a:srgbClr val="494F56"/>
                  </a:solidFill>
                  <a:latin typeface="Montserrat"/>
                  <a:ea typeface="Montserrat"/>
                  <a:cs typeface="Montserrat"/>
                  <a:sym typeface="Montserrat"/>
                </a:rPr>
                <a:t>remettre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en</a:t>
              </a:r>
              <a:r>
                <a:rPr lang="en-US" sz="1099" dirty="0">
                  <a:solidFill>
                    <a:srgbClr val="494F56"/>
                  </a:solidFill>
                  <a:latin typeface="Montserrat"/>
                  <a:ea typeface="Montserrat"/>
                  <a:cs typeface="Montserrat"/>
                  <a:sym typeface="Montserrat"/>
                </a:rPr>
                <a:t> question. En </a:t>
              </a:r>
              <a:r>
                <a:rPr lang="en-US" sz="1099" dirty="0" err="1">
                  <a:solidFill>
                    <a:srgbClr val="494F56"/>
                  </a:solidFill>
                  <a:latin typeface="Montserrat"/>
                  <a:ea typeface="Montserrat"/>
                  <a:cs typeface="Montserrat"/>
                  <a:sym typeface="Montserrat"/>
                </a:rPr>
                <a:t>réduisant</a:t>
              </a:r>
              <a:r>
                <a:rPr lang="en-US" sz="1099" dirty="0">
                  <a:solidFill>
                    <a:srgbClr val="494F56"/>
                  </a:solidFill>
                  <a:latin typeface="Montserrat"/>
                  <a:ea typeface="Montserrat"/>
                  <a:cs typeface="Montserrat"/>
                  <a:sym typeface="Montserrat"/>
                </a:rPr>
                <a:t> des </a:t>
              </a:r>
              <a:r>
                <a:rPr lang="en-US" sz="1099" dirty="0" err="1">
                  <a:solidFill>
                    <a:srgbClr val="494F56"/>
                  </a:solidFill>
                  <a:latin typeface="Montserrat"/>
                  <a:ea typeface="Montserrat"/>
                  <a:cs typeface="Montserrat"/>
                  <a:sym typeface="Montserrat"/>
                </a:rPr>
                <a:t>groupes</a:t>
              </a:r>
              <a:r>
                <a:rPr lang="en-US" sz="1099" dirty="0">
                  <a:solidFill>
                    <a:srgbClr val="494F56"/>
                  </a:solidFill>
                  <a:latin typeface="Montserrat"/>
                  <a:ea typeface="Montserrat"/>
                  <a:cs typeface="Montserrat"/>
                  <a:sym typeface="Montserrat"/>
                </a:rPr>
                <a:t> à </a:t>
              </a:r>
              <a:r>
                <a:rPr lang="en-US" sz="1099" dirty="0" err="1">
                  <a:solidFill>
                    <a:srgbClr val="494F56"/>
                  </a:solidFill>
                  <a:latin typeface="Montserrat"/>
                  <a:ea typeface="Montserrat"/>
                  <a:cs typeface="Montserrat"/>
                  <a:sym typeface="Montserrat"/>
                </a:rPr>
                <a:t>certaines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caractéristiques</a:t>
              </a:r>
              <a:r>
                <a:rPr lang="en-US" sz="1099" dirty="0">
                  <a:solidFill>
                    <a:srgbClr val="494F56"/>
                  </a:solidFill>
                  <a:latin typeface="Montserrat"/>
                  <a:ea typeface="Montserrat"/>
                  <a:cs typeface="Montserrat"/>
                  <a:sym typeface="Montserrat"/>
                </a:rPr>
                <a:t> (par </a:t>
              </a:r>
              <a:r>
                <a:rPr lang="en-US" sz="1099" dirty="0" err="1">
                  <a:solidFill>
                    <a:srgbClr val="494F56"/>
                  </a:solidFill>
                  <a:latin typeface="Montserrat"/>
                  <a:ea typeface="Montserrat"/>
                  <a:cs typeface="Montserrat"/>
                  <a:sym typeface="Montserrat"/>
                </a:rPr>
                <a:t>exemple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en</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présentant</a:t>
              </a:r>
              <a:r>
                <a:rPr lang="en-US" sz="1099" dirty="0">
                  <a:solidFill>
                    <a:srgbClr val="494F56"/>
                  </a:solidFill>
                  <a:latin typeface="Montserrat"/>
                  <a:ea typeface="Montserrat"/>
                  <a:cs typeface="Montserrat"/>
                  <a:sym typeface="Montserrat"/>
                </a:rPr>
                <a:t> les </a:t>
              </a:r>
              <a:r>
                <a:rPr lang="en-US" sz="1099" dirty="0" err="1">
                  <a:solidFill>
                    <a:srgbClr val="494F56"/>
                  </a:solidFill>
                  <a:latin typeface="Montserrat"/>
                  <a:ea typeface="Montserrat"/>
                  <a:cs typeface="Montserrat"/>
                  <a:sym typeface="Montserrat"/>
                </a:rPr>
                <a:t>peuples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autochtones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comme</a:t>
              </a:r>
              <a:r>
                <a:rPr lang="en-US" sz="1099" dirty="0">
                  <a:solidFill>
                    <a:srgbClr val="494F56"/>
                  </a:solidFill>
                  <a:latin typeface="Montserrat"/>
                  <a:ea typeface="Montserrat"/>
                  <a:cs typeface="Montserrat"/>
                  <a:sym typeface="Montserrat"/>
                </a:rPr>
                <a:t> « non </a:t>
              </a:r>
              <a:r>
                <a:rPr lang="en-US" sz="1099" dirty="0" err="1">
                  <a:solidFill>
                    <a:srgbClr val="494F56"/>
                  </a:solidFill>
                  <a:latin typeface="Montserrat"/>
                  <a:ea typeface="Montserrat"/>
                  <a:cs typeface="Montserrat"/>
                  <a:sym typeface="Montserrat"/>
                </a:rPr>
                <a:t>civilisés</a:t>
              </a:r>
              <a:r>
                <a:rPr lang="en-US" sz="1099" dirty="0">
                  <a:solidFill>
                    <a:srgbClr val="494F56"/>
                  </a:solidFill>
                  <a:latin typeface="Montserrat"/>
                  <a:ea typeface="Montserrat"/>
                  <a:cs typeface="Montserrat"/>
                  <a:sym typeface="Montserrat"/>
                </a:rPr>
                <a:t> ») et </a:t>
              </a:r>
              <a:r>
                <a:rPr lang="en-US" sz="1099" dirty="0" err="1">
                  <a:solidFill>
                    <a:srgbClr val="494F56"/>
                  </a:solidFill>
                  <a:latin typeface="Montserrat"/>
                  <a:ea typeface="Montserrat"/>
                  <a:cs typeface="Montserrat"/>
                  <a:sym typeface="Montserrat"/>
                </a:rPr>
                <a:t>en</a:t>
              </a:r>
              <a:r>
                <a:rPr lang="en-US" sz="1099" dirty="0">
                  <a:solidFill>
                    <a:srgbClr val="494F56"/>
                  </a:solidFill>
                  <a:latin typeface="Montserrat"/>
                  <a:ea typeface="Montserrat"/>
                  <a:cs typeface="Montserrat"/>
                  <a:sym typeface="Montserrat"/>
                </a:rPr>
                <a:t> les </a:t>
              </a:r>
              <a:r>
                <a:rPr lang="en-US" sz="1099" dirty="0" err="1">
                  <a:solidFill>
                    <a:srgbClr val="494F56"/>
                  </a:solidFill>
                  <a:latin typeface="Montserrat"/>
                  <a:ea typeface="Montserrat"/>
                  <a:cs typeface="Montserrat"/>
                  <a:sym typeface="Montserrat"/>
                </a:rPr>
                <a:t>classant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comme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naturellement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différents</a:t>
              </a:r>
              <a:r>
                <a:rPr lang="en-US" sz="1099" dirty="0">
                  <a:solidFill>
                    <a:srgbClr val="494F56"/>
                  </a:solidFill>
                  <a:latin typeface="Montserrat"/>
                  <a:ea typeface="Montserrat"/>
                  <a:cs typeface="Montserrat"/>
                  <a:sym typeface="Montserrat"/>
                </a:rPr>
                <a:t> et </a:t>
              </a:r>
              <a:r>
                <a:rPr lang="en-US" sz="1099" dirty="0" err="1">
                  <a:solidFill>
                    <a:srgbClr val="494F56"/>
                  </a:solidFill>
                  <a:latin typeface="Montserrat"/>
                  <a:ea typeface="Montserrat"/>
                  <a:cs typeface="Montserrat"/>
                  <a:sym typeface="Montserrat"/>
                </a:rPr>
                <a:t>inférieurs</a:t>
              </a:r>
              <a:r>
                <a:rPr lang="en-US" sz="1099" dirty="0">
                  <a:solidFill>
                    <a:srgbClr val="494F56"/>
                  </a:solidFill>
                  <a:latin typeface="Montserrat"/>
                  <a:ea typeface="Montserrat"/>
                  <a:cs typeface="Montserrat"/>
                  <a:sym typeface="Montserrat"/>
                </a:rPr>
                <a:t> aux </a:t>
              </a:r>
              <a:r>
                <a:rPr lang="en-US" sz="1099" dirty="0" err="1">
                  <a:solidFill>
                    <a:srgbClr val="494F56"/>
                  </a:solidFill>
                  <a:latin typeface="Montserrat"/>
                  <a:ea typeface="Montserrat"/>
                  <a:cs typeface="Montserrat"/>
                  <a:sym typeface="Montserrat"/>
                </a:rPr>
                <a:t>colonisateurs</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européens</a:t>
              </a:r>
              <a:r>
                <a:rPr lang="en-US" sz="1099" dirty="0">
                  <a:solidFill>
                    <a:srgbClr val="494F56"/>
                  </a:solidFill>
                  <a:latin typeface="Montserrat"/>
                  <a:ea typeface="Montserrat"/>
                  <a:cs typeface="Montserrat"/>
                  <a:sym typeface="Montserrat"/>
                </a:rPr>
                <a:t>, on commence à installer </a:t>
              </a:r>
              <a:r>
                <a:rPr lang="en-US" sz="1099" dirty="0" err="1">
                  <a:solidFill>
                    <a:srgbClr val="494F56"/>
                  </a:solidFill>
                  <a:latin typeface="Montserrat"/>
                  <a:ea typeface="Montserrat"/>
                  <a:cs typeface="Montserrat"/>
                  <a:sym typeface="Montserrat"/>
                </a:rPr>
                <a:t>l’idée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que</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certaines</a:t>
              </a:r>
              <a:r>
                <a:rPr lang="en-US" sz="1099" dirty="0">
                  <a:solidFill>
                    <a:srgbClr val="494F56"/>
                  </a:solidFill>
                  <a:latin typeface="Montserrat"/>
                  <a:ea typeface="Montserrat"/>
                  <a:cs typeface="Montserrat"/>
                  <a:sym typeface="Montserrat"/>
                </a:rPr>
                <a:t> « races » </a:t>
              </a:r>
              <a:r>
                <a:rPr lang="en-US" sz="1099" dirty="0" err="1">
                  <a:solidFill>
                    <a:srgbClr val="494F56"/>
                  </a:solidFill>
                  <a:latin typeface="Montserrat"/>
                  <a:ea typeface="Montserrat"/>
                  <a:cs typeface="Montserrat"/>
                  <a:sym typeface="Montserrat"/>
                </a:rPr>
                <a:t>seraient</a:t>
              </a:r>
              <a:r>
                <a:rPr lang="en-US" sz="1099" dirty="0">
                  <a:solidFill>
                    <a:srgbClr val="494F56"/>
                  </a:solidFill>
                  <a:latin typeface="Montserrat"/>
                  <a:ea typeface="Montserrat"/>
                  <a:cs typeface="Montserrat"/>
                  <a:sym typeface="Montserrat"/>
                </a:rPr>
                <a:t> </a:t>
              </a:r>
              <a:r>
                <a:rPr lang="en-US" sz="1099" dirty="0" err="1">
                  <a:solidFill>
                    <a:srgbClr val="494F56"/>
                  </a:solidFill>
                  <a:latin typeface="Montserrat"/>
                  <a:ea typeface="Montserrat"/>
                  <a:cs typeface="Montserrat"/>
                  <a:sym typeface="Montserrat"/>
                </a:rPr>
                <a:t>supérieures</a:t>
              </a:r>
              <a:r>
                <a:rPr lang="en-US" sz="1099" dirty="0">
                  <a:solidFill>
                    <a:srgbClr val="494F56"/>
                  </a:solidFill>
                  <a:latin typeface="Montserrat"/>
                  <a:ea typeface="Montserrat"/>
                  <a:cs typeface="Montserrat"/>
                  <a:sym typeface="Montserrat"/>
                </a:rPr>
                <a:t> à </a:t>
              </a:r>
              <a:r>
                <a:rPr lang="en-US" sz="1099" dirty="0" err="1">
                  <a:solidFill>
                    <a:srgbClr val="494F56"/>
                  </a:solidFill>
                  <a:latin typeface="Montserrat"/>
                  <a:ea typeface="Montserrat"/>
                  <a:cs typeface="Montserrat"/>
                  <a:sym typeface="Montserrat"/>
                </a:rPr>
                <a:t>d’autres</a:t>
              </a:r>
              <a:r>
                <a:rPr lang="en-US" sz="1099" dirty="0">
                  <a:solidFill>
                    <a:srgbClr val="494F56"/>
                  </a:solidFill>
                  <a:latin typeface="Montserrat"/>
                  <a:ea typeface="Montserrat"/>
                  <a:cs typeface="Montserrat"/>
                  <a:sym typeface="Montserrat"/>
                </a:rPr>
                <a:t>.</a:t>
              </a:r>
            </a:p>
            <a:p>
              <a:pPr algn="l">
                <a:lnSpc>
                  <a:spcPts val="1405"/>
                </a:lnSpc>
              </a:pPr>
              <a:endParaRPr lang="en-US" sz="1099" dirty="0">
                <a:solidFill>
                  <a:srgbClr val="494F56"/>
                </a:solidFill>
                <a:latin typeface="Montserrat"/>
                <a:ea typeface="Montserrat"/>
                <a:cs typeface="Montserrat"/>
                <a:sym typeface="Montserrat"/>
              </a:endParaRPr>
            </a:p>
          </p:txBody>
        </p:sp>
      </p:grpSp>
      <p:grpSp>
        <p:nvGrpSpPr>
          <p:cNvPr id="17" name="Group 17"/>
          <p:cNvGrpSpPr/>
          <p:nvPr/>
        </p:nvGrpSpPr>
        <p:grpSpPr>
          <a:xfrm>
            <a:off x="79363" y="6504209"/>
            <a:ext cx="9806741" cy="1678095"/>
            <a:chOff x="0" y="70457"/>
            <a:chExt cx="13075655" cy="2237460"/>
          </a:xfrm>
        </p:grpSpPr>
        <p:sp>
          <p:nvSpPr>
            <p:cNvPr id="18" name="TextBox 18"/>
            <p:cNvSpPr txBox="1"/>
            <p:nvPr/>
          </p:nvSpPr>
          <p:spPr>
            <a:xfrm>
              <a:off x="0" y="70457"/>
              <a:ext cx="11826146" cy="461675"/>
            </a:xfrm>
            <a:prstGeom prst="rect">
              <a:avLst/>
            </a:prstGeom>
          </p:spPr>
          <p:txBody>
            <a:bodyPr lIns="0" tIns="0" rIns="0" bIns="0" rtlCol="0" anchor="t">
              <a:spAutoFit/>
            </a:bodyPr>
            <a:lstStyle/>
            <a:p>
              <a:pPr algn="l">
                <a:lnSpc>
                  <a:spcPts val="2965"/>
                </a:lnSpc>
              </a:pPr>
              <a:r>
                <a:rPr lang="en-US" sz="2117" b="1" dirty="0">
                  <a:solidFill>
                    <a:srgbClr val="494F56"/>
                  </a:solidFill>
                  <a:latin typeface="Montserrat Bold"/>
                  <a:ea typeface="Montserrat Bold"/>
                  <a:cs typeface="Montserrat Bold"/>
                  <a:sym typeface="Montserrat Bold"/>
                </a:rPr>
                <a:t>POURQUOI</a:t>
              </a:r>
            </a:p>
          </p:txBody>
        </p:sp>
        <p:sp>
          <p:nvSpPr>
            <p:cNvPr id="19" name="TextBox 19"/>
            <p:cNvSpPr txBox="1"/>
            <p:nvPr/>
          </p:nvSpPr>
          <p:spPr>
            <a:xfrm>
              <a:off x="0" y="532132"/>
              <a:ext cx="13075655" cy="1775785"/>
            </a:xfrm>
            <a:prstGeom prst="rect">
              <a:avLst/>
            </a:prstGeom>
          </p:spPr>
          <p:txBody>
            <a:bodyPr lIns="0" tIns="0" rIns="0" bIns="0" rtlCol="0" anchor="t">
              <a:spAutoFit/>
            </a:bodyPr>
            <a:lstStyle/>
            <a:p>
              <a:pPr algn="just">
                <a:lnSpc>
                  <a:spcPts val="1476"/>
                </a:lnSpc>
              </a:pPr>
              <a:endParaRPr dirty="0"/>
            </a:p>
            <a:p>
              <a:pPr algn="just">
                <a:lnSpc>
                  <a:spcPts val="1476"/>
                </a:lnSpc>
              </a:pPr>
              <a:r>
                <a:rPr lang="en-US" sz="1100" dirty="0">
                  <a:solidFill>
                    <a:srgbClr val="494F56"/>
                  </a:solidFill>
                  <a:latin typeface="Montserrat"/>
                  <a:ea typeface="Montserrat"/>
                  <a:cs typeface="Montserrat"/>
                  <a:sym typeface="Montserrat"/>
                </a:rPr>
                <a:t>En </a:t>
              </a:r>
              <a:r>
                <a:rPr lang="en-US" sz="1100" dirty="0" err="1">
                  <a:solidFill>
                    <a:srgbClr val="494F56"/>
                  </a:solidFill>
                  <a:latin typeface="Montserrat"/>
                  <a:ea typeface="Montserrat"/>
                  <a:cs typeface="Montserrat"/>
                  <a:sym typeface="Montserrat"/>
                </a:rPr>
                <a:t>contrôlant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terres</a:t>
              </a:r>
              <a:r>
                <a:rPr lang="en-US" sz="1100" dirty="0">
                  <a:solidFill>
                    <a:srgbClr val="494F56"/>
                  </a:solidFill>
                  <a:latin typeface="Montserrat"/>
                  <a:ea typeface="Montserrat"/>
                  <a:cs typeface="Montserrat"/>
                  <a:sym typeface="Montserrat"/>
                </a:rPr>
                <a:t> et </a:t>
              </a:r>
              <a:r>
                <a:rPr lang="en-US" sz="1100" dirty="0" err="1">
                  <a:solidFill>
                    <a:srgbClr val="494F56"/>
                  </a:solidFill>
                  <a:latin typeface="Montserrat"/>
                  <a:ea typeface="Montserrat"/>
                  <a:cs typeface="Montserrat"/>
                  <a:sym typeface="Montserrat"/>
                </a:rPr>
                <a:t>ces</a:t>
              </a:r>
              <a:r>
                <a:rPr lang="en-US" sz="1100" dirty="0">
                  <a:solidFill>
                    <a:srgbClr val="494F56"/>
                  </a:solidFill>
                  <a:latin typeface="Montserrat"/>
                  <a:ea typeface="Montserrat"/>
                  <a:cs typeface="Montserrat"/>
                  <a:sym typeface="Montserrat"/>
                </a:rPr>
                <a:t> populations, les États </a:t>
              </a:r>
              <a:r>
                <a:rPr lang="en-US" sz="1100" dirty="0" err="1">
                  <a:solidFill>
                    <a:srgbClr val="494F56"/>
                  </a:solidFill>
                  <a:latin typeface="Montserrat"/>
                  <a:ea typeface="Montserrat"/>
                  <a:cs typeface="Montserrat"/>
                  <a:sym typeface="Montserrat"/>
                </a:rPr>
                <a:t>européens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deviennent</a:t>
              </a:r>
              <a:r>
                <a:rPr lang="en-US" sz="1100" dirty="0">
                  <a:solidFill>
                    <a:srgbClr val="494F56"/>
                  </a:solidFill>
                  <a:latin typeface="Montserrat"/>
                  <a:ea typeface="Montserrat"/>
                  <a:cs typeface="Montserrat"/>
                  <a:sym typeface="Montserrat"/>
                </a:rPr>
                <a:t> plus </a:t>
              </a:r>
              <a:r>
                <a:rPr lang="en-US" sz="1100" dirty="0" err="1">
                  <a:solidFill>
                    <a:srgbClr val="494F56"/>
                  </a:solidFill>
                  <a:latin typeface="Montserrat"/>
                  <a:ea typeface="Montserrat"/>
                  <a:cs typeface="Montserrat"/>
                  <a:sym typeface="Montserrat"/>
                </a:rPr>
                <a:t>puissants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politiquement</a:t>
              </a:r>
              <a:r>
                <a:rPr lang="en-US" sz="1100" dirty="0">
                  <a:solidFill>
                    <a:srgbClr val="494F56"/>
                  </a:solidFill>
                  <a:latin typeface="Montserrat"/>
                  <a:ea typeface="Montserrat"/>
                  <a:cs typeface="Montserrat"/>
                  <a:sym typeface="Montserrat"/>
                </a:rPr>
                <a:t> et </a:t>
              </a:r>
              <a:r>
                <a:rPr lang="en-US" sz="1100" dirty="0" err="1">
                  <a:solidFill>
                    <a:srgbClr val="494F56"/>
                  </a:solidFill>
                  <a:latin typeface="Montserrat"/>
                  <a:ea typeface="Montserrat"/>
                  <a:cs typeface="Montserrat"/>
                  <a:sym typeface="Montserrat"/>
                </a:rPr>
                <a:t>économiquement</a:t>
              </a:r>
              <a:r>
                <a:rPr lang="en-US" sz="1100" dirty="0">
                  <a:solidFill>
                    <a:srgbClr val="494F56"/>
                  </a:solidFill>
                  <a:latin typeface="Montserrat"/>
                  <a:ea typeface="Montserrat"/>
                  <a:cs typeface="Montserrat"/>
                  <a:sym typeface="Montserrat"/>
                </a:rPr>
                <a:t>. Pour </a:t>
              </a:r>
              <a:r>
                <a:rPr lang="en-US" sz="1100" dirty="0" err="1">
                  <a:solidFill>
                    <a:srgbClr val="494F56"/>
                  </a:solidFill>
                  <a:latin typeface="Montserrat"/>
                  <a:ea typeface="Montserrat"/>
                  <a:cs typeface="Montserrat"/>
                  <a:sym typeface="Montserrat"/>
                </a:rPr>
                <a:t>rendre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contrôle</a:t>
              </a:r>
              <a:r>
                <a:rPr lang="en-US" sz="1100" dirty="0">
                  <a:solidFill>
                    <a:srgbClr val="494F56"/>
                  </a:solidFill>
                  <a:latin typeface="Montserrat"/>
                  <a:ea typeface="Montserrat"/>
                  <a:cs typeface="Montserrat"/>
                  <a:sym typeface="Montserrat"/>
                </a:rPr>
                <a:t> acceptable, </a:t>
              </a:r>
              <a:r>
                <a:rPr lang="en-US" sz="1100" dirty="0" err="1">
                  <a:solidFill>
                    <a:srgbClr val="494F56"/>
                  </a:solidFill>
                  <a:latin typeface="Montserrat"/>
                  <a:ea typeface="Montserrat"/>
                  <a:cs typeface="Montserrat"/>
                  <a:sym typeface="Montserrat"/>
                </a:rPr>
                <a:t>ils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s’appuient</a:t>
              </a:r>
              <a:r>
                <a:rPr lang="en-US" sz="1100" dirty="0">
                  <a:solidFill>
                    <a:srgbClr val="494F56"/>
                  </a:solidFill>
                  <a:latin typeface="Montserrat"/>
                  <a:ea typeface="Montserrat"/>
                  <a:cs typeface="Montserrat"/>
                  <a:sym typeface="Montserrat"/>
                </a:rPr>
                <a:t> sur </a:t>
              </a:r>
              <a:r>
                <a:rPr lang="en-US" sz="1100" dirty="0" err="1">
                  <a:solidFill>
                    <a:srgbClr val="494F56"/>
                  </a:solidFill>
                  <a:latin typeface="Montserrat"/>
                  <a:ea typeface="Montserrat"/>
                  <a:cs typeface="Montserrat"/>
                  <a:sym typeface="Montserrat"/>
                </a:rPr>
                <a:t>une</a:t>
              </a:r>
              <a:r>
                <a:rPr lang="en-US" sz="1100" dirty="0">
                  <a:solidFill>
                    <a:srgbClr val="494F56"/>
                  </a:solidFill>
                  <a:latin typeface="Montserrat"/>
                  <a:ea typeface="Montserrat"/>
                  <a:cs typeface="Montserrat"/>
                  <a:sym typeface="Montserrat"/>
                </a:rPr>
                <a:t> discrimination </a:t>
              </a:r>
              <a:r>
                <a:rPr lang="en-US" sz="1100" dirty="0" err="1">
                  <a:solidFill>
                    <a:srgbClr val="494F56"/>
                  </a:solidFill>
                  <a:latin typeface="Montserrat"/>
                  <a:ea typeface="Montserrat"/>
                  <a:cs typeface="Montserrat"/>
                  <a:sym typeface="Montserrat"/>
                </a:rPr>
                <a:t>fondée</a:t>
              </a:r>
              <a:r>
                <a:rPr lang="en-US" sz="1100" dirty="0">
                  <a:solidFill>
                    <a:srgbClr val="494F56"/>
                  </a:solidFill>
                  <a:latin typeface="Montserrat"/>
                  <a:ea typeface="Montserrat"/>
                  <a:cs typeface="Montserrat"/>
                  <a:sym typeface="Montserrat"/>
                </a:rPr>
                <a:t> sur </a:t>
              </a:r>
              <a:r>
                <a:rPr lang="en-US" sz="1100" dirty="0" err="1">
                  <a:solidFill>
                    <a:srgbClr val="494F56"/>
                  </a:solidFill>
                  <a:latin typeface="Montserrat"/>
                  <a:ea typeface="Montserrat"/>
                  <a:cs typeface="Montserrat"/>
                  <a:sym typeface="Montserrat"/>
                </a:rPr>
                <a:t>l’idée</a:t>
              </a:r>
              <a:r>
                <a:rPr lang="en-US" sz="1100" dirty="0">
                  <a:solidFill>
                    <a:srgbClr val="494F56"/>
                  </a:solidFill>
                  <a:latin typeface="Montserrat"/>
                  <a:ea typeface="Montserrat"/>
                  <a:cs typeface="Montserrat"/>
                  <a:sym typeface="Montserrat"/>
                </a:rPr>
                <a:t> de la race. Cette discrimination </a:t>
              </a:r>
              <a:r>
                <a:rPr lang="en-US" sz="1100" dirty="0" err="1">
                  <a:solidFill>
                    <a:srgbClr val="494F56"/>
                  </a:solidFill>
                  <a:latin typeface="Montserrat"/>
                  <a:ea typeface="Montserrat"/>
                  <a:cs typeface="Montserrat"/>
                  <a:sym typeface="Montserrat"/>
                </a:rPr>
                <a:t>racialisée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sert</a:t>
              </a:r>
              <a:r>
                <a:rPr lang="en-US" sz="1100" dirty="0">
                  <a:solidFill>
                    <a:srgbClr val="494F56"/>
                  </a:solidFill>
                  <a:latin typeface="Montserrat"/>
                  <a:ea typeface="Montserrat"/>
                  <a:cs typeface="Montserrat"/>
                  <a:sym typeface="Montserrat"/>
                </a:rPr>
                <a:t> à justifier la </a:t>
              </a:r>
              <a:r>
                <a:rPr lang="en-US" sz="1100" dirty="0" err="1">
                  <a:solidFill>
                    <a:srgbClr val="494F56"/>
                  </a:solidFill>
                  <a:latin typeface="Montserrat"/>
                  <a:ea typeface="Montserrat"/>
                  <a:cs typeface="Montserrat"/>
                  <a:sym typeface="Montserrat"/>
                </a:rPr>
                <a:t>prise</a:t>
              </a:r>
              <a:r>
                <a:rPr lang="en-US" sz="1100" dirty="0">
                  <a:solidFill>
                    <a:srgbClr val="494F56"/>
                  </a:solidFill>
                  <a:latin typeface="Montserrat"/>
                  <a:ea typeface="Montserrat"/>
                  <a:cs typeface="Montserrat"/>
                  <a:sym typeface="Montserrat"/>
                </a:rPr>
                <a:t> de </a:t>
              </a:r>
              <a:r>
                <a:rPr lang="en-US" sz="1100" dirty="0" err="1">
                  <a:solidFill>
                    <a:srgbClr val="494F56"/>
                  </a:solidFill>
                  <a:latin typeface="Montserrat"/>
                  <a:ea typeface="Montserrat"/>
                  <a:cs typeface="Montserrat"/>
                  <a:sym typeface="Montserrat"/>
                </a:rPr>
                <a:t>contrôle</a:t>
              </a:r>
              <a:r>
                <a:rPr lang="en-US" sz="1100" dirty="0">
                  <a:solidFill>
                    <a:srgbClr val="494F56"/>
                  </a:solidFill>
                  <a:latin typeface="Montserrat"/>
                  <a:ea typeface="Montserrat"/>
                  <a:cs typeface="Montserrat"/>
                  <a:sym typeface="Montserrat"/>
                </a:rPr>
                <a:t> des </a:t>
              </a:r>
              <a:r>
                <a:rPr lang="en-US" sz="1100" dirty="0" err="1">
                  <a:solidFill>
                    <a:srgbClr val="494F56"/>
                  </a:solidFill>
                  <a:latin typeface="Montserrat"/>
                  <a:ea typeface="Montserrat"/>
                  <a:cs typeface="Montserrat"/>
                  <a:sym typeface="Montserrat"/>
                </a:rPr>
                <a:t>territoires</a:t>
              </a:r>
              <a:r>
                <a:rPr lang="en-US" sz="1100" dirty="0">
                  <a:solidFill>
                    <a:srgbClr val="494F56"/>
                  </a:solidFill>
                  <a:latin typeface="Montserrat"/>
                  <a:ea typeface="Montserrat"/>
                  <a:cs typeface="Montserrat"/>
                  <a:sym typeface="Montserrat"/>
                </a:rPr>
                <a:t> et des </a:t>
              </a:r>
              <a:r>
                <a:rPr lang="en-US" sz="1100" dirty="0" err="1">
                  <a:solidFill>
                    <a:srgbClr val="494F56"/>
                  </a:solidFill>
                  <a:latin typeface="Montserrat"/>
                  <a:ea typeface="Montserrat"/>
                  <a:cs typeface="Montserrat"/>
                  <a:sym typeface="Montserrat"/>
                </a:rPr>
                <a:t>peuples</a:t>
              </a:r>
              <a:r>
                <a:rPr lang="en-US" sz="1100" dirty="0">
                  <a:solidFill>
                    <a:srgbClr val="494F56"/>
                  </a:solidFill>
                  <a:latin typeface="Montserrat"/>
                  <a:ea typeface="Montserrat"/>
                  <a:cs typeface="Montserrat"/>
                  <a:sym typeface="Montserrat"/>
                </a:rPr>
                <a:t> qui y </a:t>
              </a:r>
              <a:r>
                <a:rPr lang="en-US" sz="1100" dirty="0" err="1">
                  <a:solidFill>
                    <a:srgbClr val="494F56"/>
                  </a:solidFill>
                  <a:latin typeface="Montserrat"/>
                  <a:ea typeface="Montserrat"/>
                  <a:cs typeface="Montserrat"/>
                  <a:sym typeface="Montserrat"/>
                </a:rPr>
                <a:t>habitent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afin</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d’en</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tirer</a:t>
              </a:r>
              <a:r>
                <a:rPr lang="en-US" sz="1100" dirty="0">
                  <a:solidFill>
                    <a:srgbClr val="494F56"/>
                  </a:solidFill>
                  <a:latin typeface="Montserrat"/>
                  <a:ea typeface="Montserrat"/>
                  <a:cs typeface="Montserrat"/>
                  <a:sym typeface="Montserrat"/>
                </a:rPr>
                <a:t> des </a:t>
              </a:r>
              <a:r>
                <a:rPr lang="en-US" sz="1100" dirty="0" err="1">
                  <a:solidFill>
                    <a:srgbClr val="494F56"/>
                  </a:solidFill>
                  <a:latin typeface="Montserrat"/>
                  <a:ea typeface="Montserrat"/>
                  <a:cs typeface="Montserrat"/>
                  <a:sym typeface="Montserrat"/>
                </a:rPr>
                <a:t>avantages</a:t>
              </a:r>
              <a:r>
                <a:rPr lang="en-US" sz="1100" dirty="0">
                  <a:solidFill>
                    <a:srgbClr val="494F56"/>
                  </a:solidFill>
                  <a:latin typeface="Montserrat"/>
                  <a:ea typeface="Montserrat"/>
                  <a:cs typeface="Montserrat"/>
                  <a:sym typeface="Montserrat"/>
                </a:rPr>
                <a:t> politiques, </a:t>
              </a:r>
              <a:r>
                <a:rPr lang="en-US" sz="1100" dirty="0" err="1">
                  <a:solidFill>
                    <a:srgbClr val="494F56"/>
                  </a:solidFill>
                  <a:latin typeface="Montserrat"/>
                  <a:ea typeface="Montserrat"/>
                  <a:cs typeface="Montserrat"/>
                  <a:sym typeface="Montserrat"/>
                </a:rPr>
                <a:t>économiques</a:t>
              </a:r>
              <a:r>
                <a:rPr lang="en-US" sz="1100" dirty="0">
                  <a:solidFill>
                    <a:srgbClr val="494F56"/>
                  </a:solidFill>
                  <a:latin typeface="Montserrat"/>
                  <a:ea typeface="Montserrat"/>
                  <a:cs typeface="Montserrat"/>
                  <a:sym typeface="Montserrat"/>
                </a:rPr>
                <a:t> et </a:t>
              </a:r>
              <a:r>
                <a:rPr lang="en-US" sz="1100" dirty="0" err="1">
                  <a:solidFill>
                    <a:srgbClr val="494F56"/>
                  </a:solidFill>
                  <a:latin typeface="Montserrat"/>
                  <a:ea typeface="Montserrat"/>
                  <a:cs typeface="Montserrat"/>
                  <a:sym typeface="Montserrat"/>
                </a:rPr>
                <a:t>symboliques</a:t>
              </a:r>
              <a:r>
                <a:rPr lang="en-US" sz="1100" dirty="0">
                  <a:solidFill>
                    <a:srgbClr val="494F56"/>
                  </a:solidFill>
                  <a:latin typeface="Montserrat"/>
                  <a:ea typeface="Montserrat"/>
                  <a:cs typeface="Montserrat"/>
                  <a:sym typeface="Montserrat"/>
                </a:rPr>
                <a:t>, par </a:t>
              </a:r>
              <a:r>
                <a:rPr lang="en-US" sz="1100" dirty="0" err="1">
                  <a:solidFill>
                    <a:srgbClr val="494F56"/>
                  </a:solidFill>
                  <a:latin typeface="Montserrat"/>
                  <a:ea typeface="Montserrat"/>
                  <a:cs typeface="Montserrat"/>
                  <a:sym typeface="Montserrat"/>
                </a:rPr>
                <a:t>exemple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en</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exploitant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leurs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ressources</a:t>
              </a:r>
              <a:r>
                <a:rPr lang="en-US" sz="1100" dirty="0">
                  <a:solidFill>
                    <a:srgbClr val="494F56"/>
                  </a:solidFill>
                  <a:latin typeface="Montserrat"/>
                  <a:ea typeface="Montserrat"/>
                  <a:cs typeface="Montserrat"/>
                  <a:sym typeface="Montserrat"/>
                </a:rPr>
                <a:t> pour </a:t>
              </a:r>
              <a:r>
                <a:rPr lang="en-US" sz="1100" dirty="0" err="1">
                  <a:solidFill>
                    <a:srgbClr val="494F56"/>
                  </a:solidFill>
                  <a:latin typeface="Montserrat"/>
                  <a:ea typeface="Montserrat"/>
                  <a:cs typeface="Montserrat"/>
                  <a:sym typeface="Montserrat"/>
                </a:rPr>
                <a:t>s’enrichir</a:t>
              </a:r>
              <a:r>
                <a:rPr lang="en-US" sz="1100" dirty="0">
                  <a:solidFill>
                    <a:srgbClr val="494F56"/>
                  </a:solidFill>
                  <a:latin typeface="Montserrat"/>
                  <a:ea typeface="Montserrat"/>
                  <a:cs typeface="Montserrat"/>
                  <a:sym typeface="Montserrat"/>
                </a:rPr>
                <a:t>.</a:t>
              </a:r>
            </a:p>
            <a:p>
              <a:pPr algn="just">
                <a:lnSpc>
                  <a:spcPts val="1476"/>
                </a:lnSpc>
              </a:pPr>
              <a:endParaRPr lang="en-US" sz="1054" dirty="0">
                <a:solidFill>
                  <a:srgbClr val="494F56"/>
                </a:solidFill>
                <a:latin typeface="Montserrat"/>
                <a:ea typeface="Montserrat"/>
                <a:cs typeface="Montserrat"/>
                <a:sym typeface="Montserrat"/>
              </a:endParaRPr>
            </a:p>
            <a:p>
              <a:pPr algn="l">
                <a:lnSpc>
                  <a:spcPts val="1476"/>
                </a:lnSpc>
                <a:spcBef>
                  <a:spcPct val="0"/>
                </a:spcBef>
              </a:pPr>
              <a:endParaRPr lang="en-US" sz="1054" dirty="0">
                <a:solidFill>
                  <a:srgbClr val="494F56"/>
                </a:solidFill>
                <a:latin typeface="Montserrat"/>
                <a:ea typeface="Montserrat"/>
                <a:cs typeface="Montserrat"/>
                <a:sym typeface="Montserrat"/>
              </a:endParaRPr>
            </a:p>
          </p:txBody>
        </p:sp>
      </p:grpSp>
      <p:grpSp>
        <p:nvGrpSpPr>
          <p:cNvPr id="20" name="Group 20"/>
          <p:cNvGrpSpPr/>
          <p:nvPr/>
        </p:nvGrpSpPr>
        <p:grpSpPr>
          <a:xfrm>
            <a:off x="10359770" y="6220152"/>
            <a:ext cx="109378" cy="684758"/>
            <a:chOff x="0" y="0"/>
            <a:chExt cx="431150" cy="2699204"/>
          </a:xfrm>
        </p:grpSpPr>
        <p:sp>
          <p:nvSpPr>
            <p:cNvPr id="21" name="Freeform 21"/>
            <p:cNvSpPr/>
            <p:nvPr/>
          </p:nvSpPr>
          <p:spPr>
            <a:xfrm>
              <a:off x="0" y="0"/>
              <a:ext cx="431150" cy="2699204"/>
            </a:xfrm>
            <a:custGeom>
              <a:avLst/>
              <a:gdLst/>
              <a:ahLst/>
              <a:cxnLst/>
              <a:rect l="l" t="t" r="r" b="b"/>
              <a:pathLst>
                <a:path w="431150" h="2699204">
                  <a:moveTo>
                    <a:pt x="0" y="0"/>
                  </a:moveTo>
                  <a:lnTo>
                    <a:pt x="431150" y="0"/>
                  </a:lnTo>
                  <a:lnTo>
                    <a:pt x="431150" y="2699204"/>
                  </a:lnTo>
                  <a:lnTo>
                    <a:pt x="0" y="2699204"/>
                  </a:lnTo>
                  <a:close/>
                </a:path>
              </a:pathLst>
            </a:custGeom>
            <a:solidFill>
              <a:srgbClr val="FD9D24"/>
            </a:solidFill>
          </p:spPr>
          <p:txBody>
            <a:bodyPr/>
            <a:lstStyle/>
            <a:p>
              <a:endParaRPr lang="fr-FR"/>
            </a:p>
          </p:txBody>
        </p:sp>
      </p:grpSp>
      <p:grpSp>
        <p:nvGrpSpPr>
          <p:cNvPr id="22" name="Group 22"/>
          <p:cNvGrpSpPr/>
          <p:nvPr/>
        </p:nvGrpSpPr>
        <p:grpSpPr>
          <a:xfrm>
            <a:off x="10510712" y="6201777"/>
            <a:ext cx="5203111" cy="1096812"/>
            <a:chOff x="0" y="0"/>
            <a:chExt cx="6937482" cy="1462416"/>
          </a:xfrm>
        </p:grpSpPr>
        <p:sp>
          <p:nvSpPr>
            <p:cNvPr id="23" name="TextBox 23"/>
            <p:cNvSpPr txBox="1"/>
            <p:nvPr/>
          </p:nvSpPr>
          <p:spPr>
            <a:xfrm>
              <a:off x="0" y="-38100"/>
              <a:ext cx="6541358" cy="461674"/>
            </a:xfrm>
            <a:prstGeom prst="rect">
              <a:avLst/>
            </a:prstGeom>
          </p:spPr>
          <p:txBody>
            <a:bodyPr lIns="0" tIns="0" rIns="0" bIns="0" rtlCol="0" anchor="t">
              <a:spAutoFit/>
            </a:bodyPr>
            <a:lstStyle/>
            <a:p>
              <a:pPr algn="l">
                <a:lnSpc>
                  <a:spcPts val="2965"/>
                </a:lnSpc>
              </a:pPr>
              <a:endParaRPr/>
            </a:p>
          </p:txBody>
        </p:sp>
        <p:sp>
          <p:nvSpPr>
            <p:cNvPr id="24" name="TextBox 24"/>
            <p:cNvSpPr txBox="1"/>
            <p:nvPr/>
          </p:nvSpPr>
          <p:spPr>
            <a:xfrm>
              <a:off x="1974236" y="1301552"/>
              <a:ext cx="4963246" cy="160864"/>
            </a:xfrm>
            <a:prstGeom prst="rect">
              <a:avLst/>
            </a:prstGeom>
          </p:spPr>
          <p:txBody>
            <a:bodyPr lIns="0" tIns="0" rIns="0" bIns="0" rtlCol="0" anchor="t">
              <a:spAutoFit/>
            </a:bodyPr>
            <a:lstStyle/>
            <a:p>
              <a:pPr algn="l">
                <a:lnSpc>
                  <a:spcPts val="1018"/>
                </a:lnSpc>
              </a:pPr>
              <a:endParaRPr/>
            </a:p>
          </p:txBody>
        </p:sp>
      </p:grpSp>
      <p:sp>
        <p:nvSpPr>
          <p:cNvPr id="25" name="TextBox 25"/>
          <p:cNvSpPr txBox="1"/>
          <p:nvPr/>
        </p:nvSpPr>
        <p:spPr>
          <a:xfrm>
            <a:off x="10633763" y="6173202"/>
            <a:ext cx="4450559" cy="1088691"/>
          </a:xfrm>
          <a:prstGeom prst="rect">
            <a:avLst/>
          </a:prstGeom>
        </p:spPr>
        <p:txBody>
          <a:bodyPr lIns="0" tIns="0" rIns="0" bIns="0" rtlCol="0" anchor="t">
            <a:spAutoFit/>
          </a:bodyPr>
          <a:lstStyle/>
          <a:p>
            <a:pPr algn="l">
              <a:lnSpc>
                <a:spcPts val="1558"/>
              </a:lnSpc>
              <a:spcBef>
                <a:spcPct val="0"/>
              </a:spcBef>
            </a:pPr>
            <a:r>
              <a:rPr lang="en-US" sz="1113">
                <a:solidFill>
                  <a:srgbClr val="000000"/>
                </a:solidFill>
                <a:latin typeface="Montserrat"/>
                <a:ea typeface="Montserrat"/>
                <a:cs typeface="Montserrat"/>
                <a:sym typeface="Montserrat"/>
              </a:rPr>
              <a:t>« L’idée de race est, sans aucun doute, l’instrument de domination sociale le plus efficace inventé ces 500 dernières années […] »</a:t>
            </a:r>
          </a:p>
          <a:p>
            <a:pPr algn="l">
              <a:lnSpc>
                <a:spcPts val="1558"/>
              </a:lnSpc>
              <a:spcBef>
                <a:spcPct val="0"/>
              </a:spcBef>
            </a:pPr>
            <a:endParaRPr lang="en-US" sz="1113">
              <a:solidFill>
                <a:srgbClr val="000000"/>
              </a:solidFill>
              <a:latin typeface="Montserrat"/>
              <a:ea typeface="Montserrat"/>
              <a:cs typeface="Montserrat"/>
              <a:sym typeface="Montserrat"/>
            </a:endParaRPr>
          </a:p>
          <a:p>
            <a:pPr algn="l">
              <a:lnSpc>
                <a:spcPts val="1278"/>
              </a:lnSpc>
              <a:spcBef>
                <a:spcPct val="0"/>
              </a:spcBef>
            </a:pPr>
            <a:r>
              <a:rPr lang="en-US" sz="913">
                <a:solidFill>
                  <a:srgbClr val="000000"/>
                </a:solidFill>
                <a:latin typeface="Montserrat"/>
                <a:ea typeface="Montserrat"/>
                <a:cs typeface="Montserrat"/>
                <a:sym typeface="Montserrat"/>
              </a:rPr>
              <a:t>Anibal Quijano dans Race et colonialité du pouvoir</a:t>
            </a:r>
          </a:p>
          <a:p>
            <a:pPr algn="l">
              <a:lnSpc>
                <a:spcPts val="1278"/>
              </a:lnSpc>
              <a:spcBef>
                <a:spcPct val="0"/>
              </a:spcBef>
            </a:pPr>
            <a:endParaRPr lang="en-US" sz="913">
              <a:solidFill>
                <a:srgbClr val="000000"/>
              </a:solidFill>
              <a:latin typeface="Montserrat"/>
              <a:ea typeface="Montserrat"/>
              <a:cs typeface="Montserrat"/>
              <a:sym typeface="Montserra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5240000" cy="1408865"/>
            <a:chOff x="0" y="0"/>
            <a:chExt cx="6186311" cy="571895"/>
          </a:xfrm>
        </p:grpSpPr>
        <p:sp>
          <p:nvSpPr>
            <p:cNvPr id="3" name="Freeform 3"/>
            <p:cNvSpPr/>
            <p:nvPr/>
          </p:nvSpPr>
          <p:spPr>
            <a:xfrm>
              <a:off x="0" y="0"/>
              <a:ext cx="6186311" cy="571895"/>
            </a:xfrm>
            <a:custGeom>
              <a:avLst/>
              <a:gdLst/>
              <a:ahLst/>
              <a:cxnLst/>
              <a:rect l="l" t="t" r="r" b="b"/>
              <a:pathLst>
                <a:path w="6186311" h="571895">
                  <a:moveTo>
                    <a:pt x="0" y="0"/>
                  </a:moveTo>
                  <a:lnTo>
                    <a:pt x="6186311" y="0"/>
                  </a:lnTo>
                  <a:lnTo>
                    <a:pt x="6186311" y="571895"/>
                  </a:lnTo>
                  <a:lnTo>
                    <a:pt x="0" y="571895"/>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grpSp>
        <p:nvGrpSpPr>
          <p:cNvPr id="6" name="Group 6"/>
          <p:cNvGrpSpPr/>
          <p:nvPr/>
        </p:nvGrpSpPr>
        <p:grpSpPr>
          <a:xfrm>
            <a:off x="9997682" y="3166038"/>
            <a:ext cx="135246" cy="672920"/>
            <a:chOff x="0" y="0"/>
            <a:chExt cx="542497" cy="2699204"/>
          </a:xfrm>
        </p:grpSpPr>
        <p:sp>
          <p:nvSpPr>
            <p:cNvPr id="7" name="Freeform 7"/>
            <p:cNvSpPr/>
            <p:nvPr/>
          </p:nvSpPr>
          <p:spPr>
            <a:xfrm>
              <a:off x="0" y="0"/>
              <a:ext cx="542497" cy="2699204"/>
            </a:xfrm>
            <a:custGeom>
              <a:avLst/>
              <a:gdLst/>
              <a:ahLst/>
              <a:cxnLst/>
              <a:rect l="l" t="t" r="r" b="b"/>
              <a:pathLst>
                <a:path w="542497" h="2699204">
                  <a:moveTo>
                    <a:pt x="0" y="0"/>
                  </a:moveTo>
                  <a:lnTo>
                    <a:pt x="542497" y="0"/>
                  </a:lnTo>
                  <a:lnTo>
                    <a:pt x="542497" y="2699204"/>
                  </a:lnTo>
                  <a:lnTo>
                    <a:pt x="0" y="2699204"/>
                  </a:lnTo>
                  <a:close/>
                </a:path>
              </a:pathLst>
            </a:custGeom>
            <a:solidFill>
              <a:srgbClr val="FD9D24"/>
            </a:solidFill>
          </p:spPr>
          <p:txBody>
            <a:bodyPr/>
            <a:lstStyle/>
            <a:p>
              <a:endParaRPr lang="fr-FR"/>
            </a:p>
          </p:txBody>
        </p:sp>
      </p:grpSp>
      <p:sp>
        <p:nvSpPr>
          <p:cNvPr id="8" name="Freeform 8"/>
          <p:cNvSpPr/>
          <p:nvPr/>
        </p:nvSpPr>
        <p:spPr>
          <a:xfrm>
            <a:off x="259773" y="200673"/>
            <a:ext cx="857250" cy="1007519"/>
          </a:xfrm>
          <a:custGeom>
            <a:avLst/>
            <a:gdLst/>
            <a:ahLst/>
            <a:cxnLst/>
            <a:rect l="l" t="t" r="r" b="b"/>
            <a:pathLst>
              <a:path w="857250" h="1007519">
                <a:moveTo>
                  <a:pt x="0" y="0"/>
                </a:moveTo>
                <a:lnTo>
                  <a:pt x="857250" y="0"/>
                </a:lnTo>
                <a:lnTo>
                  <a:pt x="857250" y="1007519"/>
                </a:lnTo>
                <a:lnTo>
                  <a:pt x="0" y="10075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TextBox 9"/>
          <p:cNvSpPr txBox="1"/>
          <p:nvPr/>
        </p:nvSpPr>
        <p:spPr>
          <a:xfrm>
            <a:off x="1470806" y="590666"/>
            <a:ext cx="8093424" cy="550545"/>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CARTE 4 — TRAITE ATLANTIQUE ET ESCLAVAGE RACIAL</a:t>
            </a:r>
          </a:p>
          <a:p>
            <a:pPr algn="l">
              <a:lnSpc>
                <a:spcPts val="2204"/>
              </a:lnSpc>
            </a:pPr>
            <a:endParaRPr lang="en-US" sz="1575" b="1">
              <a:solidFill>
                <a:srgbClr val="494F56"/>
              </a:solidFill>
              <a:latin typeface="Montserrat Bold"/>
              <a:ea typeface="Montserrat Bold"/>
              <a:cs typeface="Montserrat Bold"/>
              <a:sym typeface="Montserrat Bold"/>
            </a:endParaRPr>
          </a:p>
        </p:txBody>
      </p:sp>
      <p:grpSp>
        <p:nvGrpSpPr>
          <p:cNvPr id="10" name="Group 10"/>
          <p:cNvGrpSpPr/>
          <p:nvPr/>
        </p:nvGrpSpPr>
        <p:grpSpPr>
          <a:xfrm>
            <a:off x="119045" y="1516981"/>
            <a:ext cx="8959059" cy="1080118"/>
            <a:chOff x="0" y="0"/>
            <a:chExt cx="11945413" cy="1440157"/>
          </a:xfrm>
        </p:grpSpPr>
        <p:sp>
          <p:nvSpPr>
            <p:cNvPr id="11" name="TextBox 11"/>
            <p:cNvSpPr txBox="1"/>
            <p:nvPr/>
          </p:nvSpPr>
          <p:spPr>
            <a:xfrm>
              <a:off x="0" y="-28575"/>
              <a:ext cx="10610773" cy="441078"/>
            </a:xfrm>
            <a:prstGeom prst="rect">
              <a:avLst/>
            </a:prstGeom>
          </p:spPr>
          <p:txBody>
            <a:bodyPr lIns="0" tIns="0" rIns="0" bIns="0" rtlCol="0" anchor="t">
              <a:spAutoFit/>
            </a:bodyPr>
            <a:lstStyle/>
            <a:p>
              <a:pPr algn="l">
                <a:lnSpc>
                  <a:spcPts val="2897"/>
                </a:lnSpc>
              </a:pPr>
              <a:r>
                <a:rPr lang="en-US" sz="2069" b="1">
                  <a:solidFill>
                    <a:srgbClr val="494F56"/>
                  </a:solidFill>
                  <a:latin typeface="Montserrat Bold"/>
                  <a:ea typeface="Montserrat Bold"/>
                  <a:cs typeface="Montserrat Bold"/>
                  <a:sym typeface="Montserrat Bold"/>
                </a:rPr>
                <a:t>QUAND / OÙ</a:t>
              </a:r>
            </a:p>
          </p:txBody>
        </p:sp>
        <p:sp>
          <p:nvSpPr>
            <p:cNvPr id="12" name="TextBox 12"/>
            <p:cNvSpPr txBox="1"/>
            <p:nvPr/>
          </p:nvSpPr>
          <p:spPr>
            <a:xfrm>
              <a:off x="0" y="542037"/>
              <a:ext cx="11945413" cy="898120"/>
            </a:xfrm>
            <a:prstGeom prst="rect">
              <a:avLst/>
            </a:prstGeom>
          </p:spPr>
          <p:txBody>
            <a:bodyPr lIns="0" tIns="0" rIns="0" bIns="0" rtlCol="0" anchor="t">
              <a:spAutoFit/>
            </a:bodyPr>
            <a:lstStyle/>
            <a:p>
              <a:pPr algn="l">
                <a:lnSpc>
                  <a:spcPts val="1854"/>
                </a:lnSpc>
                <a:spcBef>
                  <a:spcPct val="0"/>
                </a:spcBef>
              </a:pPr>
              <a:r>
                <a:rPr lang="en-US" sz="1324">
                  <a:solidFill>
                    <a:srgbClr val="494F56"/>
                  </a:solidFill>
                  <a:latin typeface="Montserrat"/>
                  <a:ea typeface="Montserrat"/>
                  <a:cs typeface="Montserrat"/>
                  <a:sym typeface="Montserrat"/>
                </a:rPr>
                <a:t>≈ 16e–18e siècles – Europe, Afrique et Amériques (espace Atlantique)</a:t>
              </a:r>
            </a:p>
            <a:p>
              <a:pPr algn="l">
                <a:lnSpc>
                  <a:spcPts val="1854"/>
                </a:lnSpc>
                <a:spcBef>
                  <a:spcPct val="0"/>
                </a:spcBef>
              </a:pPr>
              <a:endParaRPr lang="en-US" sz="1324">
                <a:solidFill>
                  <a:srgbClr val="494F56"/>
                </a:solidFill>
                <a:latin typeface="Montserrat"/>
                <a:ea typeface="Montserrat"/>
                <a:cs typeface="Montserrat"/>
                <a:sym typeface="Montserrat"/>
              </a:endParaRPr>
            </a:p>
            <a:p>
              <a:pPr algn="l">
                <a:lnSpc>
                  <a:spcPts val="1854"/>
                </a:lnSpc>
                <a:spcBef>
                  <a:spcPct val="0"/>
                </a:spcBef>
              </a:pPr>
              <a:endParaRPr lang="en-US" sz="1324">
                <a:solidFill>
                  <a:srgbClr val="494F56"/>
                </a:solidFill>
                <a:latin typeface="Montserrat"/>
                <a:ea typeface="Montserrat"/>
                <a:cs typeface="Montserrat"/>
                <a:sym typeface="Montserrat"/>
              </a:endParaRPr>
            </a:p>
          </p:txBody>
        </p:sp>
      </p:grpSp>
      <p:sp>
        <p:nvSpPr>
          <p:cNvPr id="13" name="TextBox 13"/>
          <p:cNvSpPr txBox="1"/>
          <p:nvPr/>
        </p:nvSpPr>
        <p:spPr>
          <a:xfrm>
            <a:off x="10351928" y="3055681"/>
            <a:ext cx="4450559" cy="762301"/>
          </a:xfrm>
          <a:prstGeom prst="rect">
            <a:avLst/>
          </a:prstGeom>
        </p:spPr>
        <p:txBody>
          <a:bodyPr lIns="0" tIns="0" rIns="0" bIns="0" rtlCol="0" anchor="t">
            <a:spAutoFit/>
          </a:bodyPr>
          <a:lstStyle/>
          <a:p>
            <a:pPr algn="l">
              <a:lnSpc>
                <a:spcPts val="1558"/>
              </a:lnSpc>
              <a:spcBef>
                <a:spcPct val="0"/>
              </a:spcBef>
            </a:pPr>
            <a:r>
              <a:rPr lang="en-US" sz="1113">
                <a:solidFill>
                  <a:srgbClr val="000000"/>
                </a:solidFill>
                <a:latin typeface="Montserrat"/>
                <a:ea typeface="Montserrat"/>
                <a:cs typeface="Montserrat"/>
                <a:sym typeface="Montserrat"/>
              </a:rPr>
              <a:t>«  Le capitalisme naissant avait besoin d’or, de terres, de main d’œuvre et de débouchés commerciaux. » </a:t>
            </a:r>
          </a:p>
          <a:p>
            <a:pPr algn="l">
              <a:lnSpc>
                <a:spcPts val="1558"/>
              </a:lnSpc>
              <a:spcBef>
                <a:spcPct val="0"/>
              </a:spcBef>
            </a:pPr>
            <a:endParaRPr lang="en-US" sz="1113">
              <a:solidFill>
                <a:srgbClr val="000000"/>
              </a:solidFill>
              <a:latin typeface="Montserrat"/>
              <a:ea typeface="Montserrat"/>
              <a:cs typeface="Montserrat"/>
              <a:sym typeface="Montserrat"/>
            </a:endParaRPr>
          </a:p>
          <a:p>
            <a:pPr algn="l">
              <a:lnSpc>
                <a:spcPts val="1558"/>
              </a:lnSpc>
              <a:spcBef>
                <a:spcPct val="0"/>
              </a:spcBef>
            </a:pPr>
            <a:r>
              <a:rPr lang="en-US" sz="1113">
                <a:solidFill>
                  <a:srgbClr val="000000"/>
                </a:solidFill>
                <a:latin typeface="Montserrat"/>
                <a:ea typeface="Montserrat"/>
                <a:cs typeface="Montserrat"/>
                <a:sym typeface="Montserrat"/>
              </a:rPr>
              <a:t>Le racisme à travers l’histoire (Hommes &amp; Libertés, 2015)</a:t>
            </a:r>
          </a:p>
        </p:txBody>
      </p:sp>
      <p:grpSp>
        <p:nvGrpSpPr>
          <p:cNvPr id="14" name="Group 14"/>
          <p:cNvGrpSpPr/>
          <p:nvPr/>
        </p:nvGrpSpPr>
        <p:grpSpPr>
          <a:xfrm>
            <a:off x="79363" y="2325197"/>
            <a:ext cx="9038423" cy="3255773"/>
            <a:chOff x="0" y="-38100"/>
            <a:chExt cx="12051230" cy="4341031"/>
          </a:xfrm>
        </p:grpSpPr>
        <p:sp>
          <p:nvSpPr>
            <p:cNvPr id="15" name="TextBox 15"/>
            <p:cNvSpPr txBox="1"/>
            <p:nvPr/>
          </p:nvSpPr>
          <p:spPr>
            <a:xfrm>
              <a:off x="0" y="-38100"/>
              <a:ext cx="11423460" cy="447304"/>
            </a:xfrm>
            <a:prstGeom prst="rect">
              <a:avLst/>
            </a:prstGeom>
          </p:spPr>
          <p:txBody>
            <a:bodyPr lIns="0" tIns="0" rIns="0" bIns="0" rtlCol="0" anchor="t">
              <a:spAutoFit/>
            </a:bodyPr>
            <a:lstStyle/>
            <a:p>
              <a:pPr algn="l">
                <a:lnSpc>
                  <a:spcPts val="2851"/>
                </a:lnSpc>
              </a:pPr>
              <a:r>
                <a:rPr lang="en-US" sz="2036" b="1">
                  <a:solidFill>
                    <a:srgbClr val="494F56"/>
                  </a:solidFill>
                  <a:latin typeface="Montserrat Bold"/>
                  <a:ea typeface="Montserrat Bold"/>
                  <a:cs typeface="Montserrat Bold"/>
                  <a:sym typeface="Montserrat Bold"/>
                </a:rPr>
                <a:t>COMMENT </a:t>
              </a:r>
            </a:p>
          </p:txBody>
        </p:sp>
        <p:sp>
          <p:nvSpPr>
            <p:cNvPr id="16" name="TextBox 16"/>
            <p:cNvSpPr txBox="1"/>
            <p:nvPr/>
          </p:nvSpPr>
          <p:spPr>
            <a:xfrm>
              <a:off x="0" y="531300"/>
              <a:ext cx="12051230" cy="3771631"/>
            </a:xfrm>
            <a:prstGeom prst="rect">
              <a:avLst/>
            </a:prstGeom>
          </p:spPr>
          <p:txBody>
            <a:bodyPr lIns="0" tIns="0" rIns="0" bIns="0" rtlCol="0" anchor="t">
              <a:spAutoFit/>
            </a:bodyPr>
            <a:lstStyle/>
            <a:p>
              <a:pPr algn="just">
                <a:lnSpc>
                  <a:spcPts val="1603"/>
                </a:lnSpc>
              </a:pPr>
              <a:r>
                <a:rPr lang="en-US" sz="1145" dirty="0">
                  <a:solidFill>
                    <a:srgbClr val="494F56"/>
                  </a:solidFill>
                  <a:latin typeface="Montserrat"/>
                  <a:ea typeface="Montserrat"/>
                  <a:cs typeface="Montserrat"/>
                  <a:sym typeface="Montserrat"/>
                </a:rPr>
                <a:t>Avec la </a:t>
              </a:r>
              <a:r>
                <a:rPr lang="en-US" sz="1145" dirty="0" err="1">
                  <a:solidFill>
                    <a:srgbClr val="494F56"/>
                  </a:solidFill>
                  <a:latin typeface="Montserrat"/>
                  <a:ea typeface="Montserrat"/>
                  <a:cs typeface="Montserrat"/>
                  <a:sym typeface="Montserrat"/>
                </a:rPr>
                <a:t>colonisation</a:t>
              </a:r>
              <a:r>
                <a:rPr lang="en-US" sz="1145" dirty="0">
                  <a:solidFill>
                    <a:srgbClr val="494F56"/>
                  </a:solidFill>
                  <a:latin typeface="Montserrat"/>
                  <a:ea typeface="Montserrat"/>
                  <a:cs typeface="Montserrat"/>
                  <a:sym typeface="Montserrat"/>
                </a:rPr>
                <a:t>, les </a:t>
              </a:r>
              <a:r>
                <a:rPr lang="en-US" sz="1145" dirty="0" err="1">
                  <a:solidFill>
                    <a:srgbClr val="494F56"/>
                  </a:solidFill>
                  <a:latin typeface="Montserrat"/>
                  <a:ea typeface="Montserrat"/>
                  <a:cs typeface="Montserrat"/>
                  <a:sym typeface="Montserrat"/>
                </a:rPr>
                <a:t>Européens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ont</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besoin</a:t>
              </a:r>
              <a:r>
                <a:rPr lang="en-US" sz="1145" dirty="0">
                  <a:solidFill>
                    <a:srgbClr val="494F56"/>
                  </a:solidFill>
                  <a:latin typeface="Montserrat"/>
                  <a:ea typeface="Montserrat"/>
                  <a:cs typeface="Montserrat"/>
                  <a:sym typeface="Montserrat"/>
                </a:rPr>
                <a:t> de main-</a:t>
              </a:r>
              <a:r>
                <a:rPr lang="en-US" sz="1145" dirty="0" err="1">
                  <a:solidFill>
                    <a:srgbClr val="494F56"/>
                  </a:solidFill>
                  <a:latin typeface="Montserrat"/>
                  <a:ea typeface="Montserrat"/>
                  <a:cs typeface="Montserrat"/>
                  <a:sym typeface="Montserrat"/>
                </a:rPr>
                <a:t>d’œuvre</a:t>
              </a:r>
              <a:r>
                <a:rPr lang="en-US" sz="1145" dirty="0">
                  <a:solidFill>
                    <a:srgbClr val="494F56"/>
                  </a:solidFill>
                  <a:latin typeface="Montserrat"/>
                  <a:ea typeface="Montserrat"/>
                  <a:cs typeface="Montserrat"/>
                  <a:sym typeface="Montserrat"/>
                </a:rPr>
                <a:t> pour exploiter les </a:t>
              </a:r>
              <a:r>
                <a:rPr lang="en-US" sz="1145" dirty="0" err="1">
                  <a:solidFill>
                    <a:srgbClr val="494F56"/>
                  </a:solidFill>
                  <a:latin typeface="Montserrat"/>
                  <a:ea typeface="Montserrat"/>
                  <a:cs typeface="Montserrat"/>
                  <a:sym typeface="Montserrat"/>
                </a:rPr>
                <a:t>terres</a:t>
              </a:r>
              <a:r>
                <a:rPr lang="en-US" sz="1145" dirty="0">
                  <a:solidFill>
                    <a:srgbClr val="494F56"/>
                  </a:solidFill>
                  <a:latin typeface="Montserrat"/>
                  <a:ea typeface="Montserrat"/>
                  <a:cs typeface="Montserrat"/>
                  <a:sym typeface="Montserrat"/>
                </a:rPr>
                <a:t> et les </a:t>
              </a:r>
              <a:r>
                <a:rPr lang="en-US" sz="1145" dirty="0" err="1">
                  <a:solidFill>
                    <a:srgbClr val="494F56"/>
                  </a:solidFill>
                  <a:latin typeface="Montserrat"/>
                  <a:ea typeface="Montserrat"/>
                  <a:cs typeface="Montserrat"/>
                  <a:sym typeface="Montserrat"/>
                </a:rPr>
                <a:t>ressources</a:t>
              </a:r>
              <a:r>
                <a:rPr lang="en-US" sz="1145" dirty="0">
                  <a:solidFill>
                    <a:srgbClr val="494F56"/>
                  </a:solidFill>
                  <a:latin typeface="Montserrat"/>
                  <a:ea typeface="Montserrat"/>
                  <a:cs typeface="Montserrat"/>
                  <a:sym typeface="Montserrat"/>
                </a:rPr>
                <a:t> à grande </a:t>
              </a:r>
              <a:r>
                <a:rPr lang="en-US" sz="1145" dirty="0" err="1">
                  <a:solidFill>
                    <a:srgbClr val="494F56"/>
                  </a:solidFill>
                  <a:latin typeface="Montserrat"/>
                  <a:ea typeface="Montserrat"/>
                  <a:cs typeface="Montserrat"/>
                  <a:sym typeface="Montserrat"/>
                </a:rPr>
                <a:t>échelle</a:t>
              </a:r>
              <a:r>
                <a:rPr lang="en-US" sz="1145" dirty="0">
                  <a:solidFill>
                    <a:srgbClr val="494F56"/>
                  </a:solidFill>
                  <a:latin typeface="Montserrat"/>
                  <a:ea typeface="Montserrat"/>
                  <a:cs typeface="Montserrat"/>
                  <a:sym typeface="Montserrat"/>
                </a:rPr>
                <a:t>. Dans un premier temps, </a:t>
              </a:r>
              <a:r>
                <a:rPr lang="en-US" sz="1145" dirty="0" err="1">
                  <a:solidFill>
                    <a:srgbClr val="494F56"/>
                  </a:solidFill>
                  <a:latin typeface="Montserrat"/>
                  <a:ea typeface="Montserrat"/>
                  <a:cs typeface="Montserrat"/>
                  <a:sym typeface="Montserrat"/>
                </a:rPr>
                <a:t>ils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asservissent</a:t>
              </a:r>
              <a:r>
                <a:rPr lang="en-US" sz="1145" dirty="0">
                  <a:solidFill>
                    <a:srgbClr val="494F56"/>
                  </a:solidFill>
                  <a:latin typeface="Montserrat"/>
                  <a:ea typeface="Montserrat"/>
                  <a:cs typeface="Montserrat"/>
                  <a:sym typeface="Montserrat"/>
                </a:rPr>
                <a:t> les populations </a:t>
              </a:r>
              <a:r>
                <a:rPr lang="en-US" sz="1145" dirty="0" err="1">
                  <a:solidFill>
                    <a:srgbClr val="494F56"/>
                  </a:solidFill>
                  <a:latin typeface="Montserrat"/>
                  <a:ea typeface="Montserrat"/>
                  <a:cs typeface="Montserrat"/>
                  <a:sym typeface="Montserrat"/>
                </a:rPr>
                <a:t>autochtones</a:t>
              </a:r>
              <a:r>
                <a:rPr lang="en-US" sz="1145" dirty="0">
                  <a:solidFill>
                    <a:srgbClr val="494F56"/>
                  </a:solidFill>
                  <a:latin typeface="Montserrat"/>
                  <a:ea typeface="Montserrat"/>
                  <a:cs typeface="Montserrat"/>
                  <a:sym typeface="Montserrat"/>
                </a:rPr>
                <a:t>. Lors de la Controverse de Valladolid </a:t>
              </a:r>
              <a:r>
                <a:rPr lang="en-US" sz="1145" dirty="0" err="1">
                  <a:solidFill>
                    <a:srgbClr val="494F56"/>
                  </a:solidFill>
                  <a:latin typeface="Montserrat"/>
                  <a:ea typeface="Montserrat"/>
                  <a:cs typeface="Montserrat"/>
                  <a:sym typeface="Montserrat"/>
                </a:rPr>
                <a:t>en</a:t>
              </a:r>
              <a:r>
                <a:rPr lang="en-US" sz="1145" dirty="0">
                  <a:solidFill>
                    <a:srgbClr val="494F56"/>
                  </a:solidFill>
                  <a:latin typeface="Montserrat"/>
                  <a:ea typeface="Montserrat"/>
                  <a:cs typeface="Montserrat"/>
                  <a:sym typeface="Montserrat"/>
                </a:rPr>
                <a:t> 1550-1551, </a:t>
              </a:r>
              <a:r>
                <a:rPr lang="en-US" sz="1145" dirty="0" err="1">
                  <a:solidFill>
                    <a:srgbClr val="494F56"/>
                  </a:solidFill>
                  <a:latin typeface="Montserrat"/>
                  <a:ea typeface="Montserrat"/>
                  <a:cs typeface="Montserrat"/>
                  <a:sym typeface="Montserrat"/>
                </a:rPr>
                <a:t>ils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discutent</a:t>
              </a:r>
              <a:r>
                <a:rPr lang="en-US" sz="1145" dirty="0">
                  <a:solidFill>
                    <a:srgbClr val="494F56"/>
                  </a:solidFill>
                  <a:latin typeface="Montserrat"/>
                  <a:ea typeface="Montserrat"/>
                  <a:cs typeface="Montserrat"/>
                  <a:sym typeface="Montserrat"/>
                </a:rPr>
                <a:t> de la </a:t>
              </a:r>
              <a:r>
                <a:rPr lang="en-US" sz="1145" dirty="0" err="1">
                  <a:solidFill>
                    <a:srgbClr val="494F56"/>
                  </a:solidFill>
                  <a:latin typeface="Montserrat"/>
                  <a:ea typeface="Montserrat"/>
                  <a:cs typeface="Montserrat"/>
                  <a:sym typeface="Montserrat"/>
                </a:rPr>
                <a:t>possibilité</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que</a:t>
              </a:r>
              <a:r>
                <a:rPr lang="en-US" sz="1145" dirty="0">
                  <a:solidFill>
                    <a:srgbClr val="494F56"/>
                  </a:solidFill>
                  <a:latin typeface="Montserrat"/>
                  <a:ea typeface="Montserrat"/>
                  <a:cs typeface="Montserrat"/>
                  <a:sym typeface="Montserrat"/>
                </a:rPr>
                <a:t> les </a:t>
              </a:r>
              <a:r>
                <a:rPr lang="en-US" sz="1145" dirty="0" err="1">
                  <a:solidFill>
                    <a:srgbClr val="494F56"/>
                  </a:solidFill>
                  <a:latin typeface="Montserrat"/>
                  <a:ea typeface="Montserrat"/>
                  <a:cs typeface="Montserrat"/>
                  <a:sym typeface="Montserrat"/>
                </a:rPr>
                <a:t>Autochtones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aient</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une</a:t>
              </a:r>
              <a:r>
                <a:rPr lang="en-US" sz="1145" dirty="0">
                  <a:solidFill>
                    <a:srgbClr val="494F56"/>
                  </a:solidFill>
                  <a:latin typeface="Montserrat"/>
                  <a:ea typeface="Montserrat"/>
                  <a:cs typeface="Montserrat"/>
                  <a:sym typeface="Montserrat"/>
                </a:rPr>
                <a:t> âme, </a:t>
              </a:r>
              <a:r>
                <a:rPr lang="en-US" sz="1145" dirty="0" err="1">
                  <a:solidFill>
                    <a:srgbClr val="494F56"/>
                  </a:solidFill>
                  <a:latin typeface="Montserrat"/>
                  <a:ea typeface="Montserrat"/>
                  <a:cs typeface="Montserrat"/>
                  <a:sym typeface="Montserrat"/>
                </a:rPr>
                <a:t>ce</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que</a:t>
              </a:r>
              <a:r>
                <a:rPr lang="en-US" sz="1145" dirty="0">
                  <a:solidFill>
                    <a:srgbClr val="494F56"/>
                  </a:solidFill>
                  <a:latin typeface="Montserrat"/>
                  <a:ea typeface="Montserrat"/>
                  <a:cs typeface="Montserrat"/>
                  <a:sym typeface="Montserrat"/>
                </a:rPr>
                <a:t> le Pape Jules III </a:t>
              </a:r>
              <a:r>
                <a:rPr lang="en-US" sz="1145" dirty="0" err="1">
                  <a:solidFill>
                    <a:srgbClr val="494F56"/>
                  </a:solidFill>
                  <a:latin typeface="Montserrat"/>
                  <a:ea typeface="Montserrat"/>
                  <a:cs typeface="Montserrat"/>
                  <a:sym typeface="Montserrat"/>
                </a:rPr>
                <a:t>finit</a:t>
              </a:r>
              <a:r>
                <a:rPr lang="en-US" sz="1145" dirty="0">
                  <a:solidFill>
                    <a:srgbClr val="494F56"/>
                  </a:solidFill>
                  <a:latin typeface="Montserrat"/>
                  <a:ea typeface="Montserrat"/>
                  <a:cs typeface="Montserrat"/>
                  <a:sym typeface="Montserrat"/>
                </a:rPr>
                <a:t> par accepter. </a:t>
              </a:r>
              <a:r>
                <a:rPr lang="en-US" sz="1145" dirty="0" err="1">
                  <a:solidFill>
                    <a:srgbClr val="494F56"/>
                  </a:solidFill>
                  <a:latin typeface="Montserrat"/>
                  <a:ea typeface="Montserrat"/>
                  <a:cs typeface="Montserrat"/>
                  <a:sym typeface="Montserrat"/>
                </a:rPr>
                <a:t>Dès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lors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ils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doivent</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trouver</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une</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autre</a:t>
              </a:r>
              <a:r>
                <a:rPr lang="en-US" sz="1145" dirty="0">
                  <a:solidFill>
                    <a:srgbClr val="494F56"/>
                  </a:solidFill>
                  <a:latin typeface="Montserrat"/>
                  <a:ea typeface="Montserrat"/>
                  <a:cs typeface="Montserrat"/>
                  <a:sym typeface="Montserrat"/>
                </a:rPr>
                <a:t> source de main-</a:t>
              </a:r>
              <a:r>
                <a:rPr lang="en-US" sz="1145" dirty="0" err="1">
                  <a:solidFill>
                    <a:srgbClr val="494F56"/>
                  </a:solidFill>
                  <a:latin typeface="Montserrat"/>
                  <a:ea typeface="Montserrat"/>
                  <a:cs typeface="Montserrat"/>
                  <a:sym typeface="Montserrat"/>
                </a:rPr>
                <a:t>d’œuvre</a:t>
              </a:r>
              <a:r>
                <a:rPr lang="en-US" sz="1145" dirty="0">
                  <a:solidFill>
                    <a:srgbClr val="494F56"/>
                  </a:solidFill>
                  <a:latin typeface="Montserrat"/>
                  <a:ea typeface="Montserrat"/>
                  <a:cs typeface="Montserrat"/>
                  <a:sym typeface="Montserrat"/>
                </a:rPr>
                <a:t> bon </a:t>
              </a:r>
              <a:r>
                <a:rPr lang="en-US" sz="1145" dirty="0" err="1">
                  <a:solidFill>
                    <a:srgbClr val="494F56"/>
                  </a:solidFill>
                  <a:latin typeface="Montserrat"/>
                  <a:ea typeface="Montserrat"/>
                  <a:cs typeface="Montserrat"/>
                  <a:sym typeface="Montserrat"/>
                </a:rPr>
                <a:t>marché</a:t>
              </a:r>
              <a:r>
                <a:rPr lang="en-US" sz="1145" dirty="0">
                  <a:solidFill>
                    <a:srgbClr val="494F56"/>
                  </a:solidFill>
                  <a:latin typeface="Montserrat"/>
                  <a:ea typeface="Montserrat"/>
                  <a:cs typeface="Montserrat"/>
                  <a:sym typeface="Montserrat"/>
                </a:rPr>
                <a:t>, et se </a:t>
              </a:r>
              <a:r>
                <a:rPr lang="en-US" sz="1145" dirty="0" err="1">
                  <a:solidFill>
                    <a:srgbClr val="494F56"/>
                  </a:solidFill>
                  <a:latin typeface="Montserrat"/>
                  <a:ea typeface="Montserrat"/>
                  <a:cs typeface="Montserrat"/>
                  <a:sym typeface="Montserrat"/>
                </a:rPr>
                <a:t>tournent</a:t>
              </a:r>
              <a:r>
                <a:rPr lang="en-US" sz="1145" dirty="0">
                  <a:solidFill>
                    <a:srgbClr val="494F56"/>
                  </a:solidFill>
                  <a:latin typeface="Montserrat"/>
                  <a:ea typeface="Montserrat"/>
                  <a:cs typeface="Montserrat"/>
                  <a:sym typeface="Montserrat"/>
                </a:rPr>
                <a:t> vers </a:t>
              </a:r>
              <a:r>
                <a:rPr lang="en-US" sz="1145" dirty="0" err="1">
                  <a:solidFill>
                    <a:srgbClr val="494F56"/>
                  </a:solidFill>
                  <a:latin typeface="Montserrat"/>
                  <a:ea typeface="Montserrat"/>
                  <a:cs typeface="Montserrat"/>
                  <a:sym typeface="Montserrat"/>
                </a:rPr>
                <a:t>l’Afrique</a:t>
              </a:r>
              <a:r>
                <a:rPr lang="en-US" sz="1145" dirty="0">
                  <a:solidFill>
                    <a:srgbClr val="494F56"/>
                  </a:solidFill>
                  <a:latin typeface="Montserrat"/>
                  <a:ea typeface="Montserrat"/>
                  <a:cs typeface="Montserrat"/>
                  <a:sym typeface="Montserrat"/>
                </a:rPr>
                <a:t>.</a:t>
              </a:r>
            </a:p>
            <a:p>
              <a:pPr algn="just">
                <a:lnSpc>
                  <a:spcPts val="1854"/>
                </a:lnSpc>
              </a:pPr>
              <a:endParaRPr lang="en-US" sz="1100" dirty="0">
                <a:solidFill>
                  <a:srgbClr val="494F56"/>
                </a:solidFill>
                <a:latin typeface="Montserrat"/>
                <a:ea typeface="Montserrat"/>
                <a:cs typeface="Montserrat"/>
                <a:sym typeface="Montserrat"/>
              </a:endParaRPr>
            </a:p>
            <a:p>
              <a:pPr algn="just">
                <a:lnSpc>
                  <a:spcPts val="1475"/>
                </a:lnSpc>
              </a:pPr>
              <a:r>
                <a:rPr lang="en-US" sz="1100" dirty="0">
                  <a:solidFill>
                    <a:srgbClr val="494F56"/>
                  </a:solidFill>
                  <a:latin typeface="Montserrat"/>
                  <a:ea typeface="Montserrat"/>
                  <a:cs typeface="Montserrat"/>
                  <a:sym typeface="Montserrat"/>
                </a:rPr>
                <a:t>Dans </a:t>
              </a:r>
              <a:r>
                <a:rPr lang="en-US" sz="1100" dirty="0" err="1">
                  <a:solidFill>
                    <a:srgbClr val="494F56"/>
                  </a:solidFill>
                  <a:latin typeface="Montserrat"/>
                  <a:ea typeface="Montserrat"/>
                  <a:cs typeface="Montserrat"/>
                  <a:sym typeface="Montserrat"/>
                </a:rPr>
                <a:t>ce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contexte</a:t>
              </a:r>
              <a:r>
                <a:rPr lang="en-US" sz="1100" dirty="0">
                  <a:solidFill>
                    <a:srgbClr val="494F56"/>
                  </a:solidFill>
                  <a:latin typeface="Montserrat"/>
                  <a:ea typeface="Montserrat"/>
                  <a:cs typeface="Montserrat"/>
                  <a:sym typeface="Montserrat"/>
                </a:rPr>
                <a:t>, la </a:t>
              </a:r>
              <a:r>
                <a:rPr lang="en-US" sz="1100" dirty="0" err="1">
                  <a:solidFill>
                    <a:srgbClr val="494F56"/>
                  </a:solidFill>
                  <a:latin typeface="Montserrat"/>
                  <a:ea typeface="Montserrat"/>
                  <a:cs typeface="Montserrat"/>
                  <a:sym typeface="Montserrat"/>
                </a:rPr>
                <a:t>traite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transatlantique</a:t>
              </a:r>
              <a:r>
                <a:rPr lang="en-US" sz="1100" dirty="0">
                  <a:solidFill>
                    <a:srgbClr val="494F56"/>
                  </a:solidFill>
                  <a:latin typeface="Montserrat"/>
                  <a:ea typeface="Montserrat"/>
                  <a:cs typeface="Montserrat"/>
                  <a:sym typeface="Montserrat"/>
                </a:rPr>
                <a:t> se </a:t>
              </a:r>
              <a:r>
                <a:rPr lang="en-US" sz="1100" dirty="0" err="1">
                  <a:solidFill>
                    <a:srgbClr val="494F56"/>
                  </a:solidFill>
                  <a:latin typeface="Montserrat"/>
                  <a:ea typeface="Montserrat"/>
                  <a:cs typeface="Montserrat"/>
                  <a:sym typeface="Montserrat"/>
                </a:rPr>
                <a:t>développe</a:t>
              </a:r>
              <a:r>
                <a:rPr lang="en-US" sz="1100" dirty="0">
                  <a:solidFill>
                    <a:srgbClr val="494F56"/>
                  </a:solidFill>
                  <a:latin typeface="Montserrat"/>
                  <a:ea typeface="Montserrat"/>
                  <a:cs typeface="Montserrat"/>
                  <a:sym typeface="Montserrat"/>
                </a:rPr>
                <a:t> et des millions de </a:t>
              </a:r>
              <a:r>
                <a:rPr lang="en-US" sz="1100" dirty="0" err="1">
                  <a:solidFill>
                    <a:srgbClr val="494F56"/>
                  </a:solidFill>
                  <a:latin typeface="Montserrat"/>
                  <a:ea typeface="Montserrat"/>
                  <a:cs typeface="Montserrat"/>
                  <a:sym typeface="Montserrat"/>
                </a:rPr>
                <a:t>personnes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originaires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d’Afrique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sont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déportées</a:t>
              </a:r>
              <a:r>
                <a:rPr lang="en-US" sz="1100" dirty="0">
                  <a:solidFill>
                    <a:srgbClr val="494F56"/>
                  </a:solidFill>
                  <a:latin typeface="Montserrat"/>
                  <a:ea typeface="Montserrat"/>
                  <a:cs typeface="Montserrat"/>
                  <a:sym typeface="Montserrat"/>
                </a:rPr>
                <a:t> et </a:t>
              </a:r>
              <a:r>
                <a:rPr lang="en-US" sz="1100" dirty="0" err="1">
                  <a:solidFill>
                    <a:srgbClr val="494F56"/>
                  </a:solidFill>
                  <a:latin typeface="Montserrat"/>
                  <a:ea typeface="Montserrat"/>
                  <a:cs typeface="Montserrat"/>
                  <a:sym typeface="Montserrat"/>
                </a:rPr>
                <a:t>réduites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en</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esclavage</a:t>
              </a:r>
              <a:r>
                <a:rPr lang="en-US" sz="1100" dirty="0">
                  <a:solidFill>
                    <a:srgbClr val="494F56"/>
                  </a:solidFill>
                  <a:latin typeface="Montserrat"/>
                  <a:ea typeface="Montserrat"/>
                  <a:cs typeface="Montserrat"/>
                  <a:sym typeface="Montserrat"/>
                </a:rPr>
                <a:t> dans les colonies </a:t>
              </a:r>
              <a:r>
                <a:rPr lang="en-US" sz="1100" dirty="0" err="1">
                  <a:solidFill>
                    <a:srgbClr val="494F56"/>
                  </a:solidFill>
                  <a:latin typeface="Montserrat"/>
                  <a:ea typeface="Montserrat"/>
                  <a:cs typeface="Montserrat"/>
                  <a:sym typeface="Montserrat"/>
                </a:rPr>
                <a:t>européennes</a:t>
              </a:r>
              <a:r>
                <a:rPr lang="en-US" sz="1100" dirty="0">
                  <a:solidFill>
                    <a:srgbClr val="494F56"/>
                  </a:solidFill>
                  <a:latin typeface="Montserrat"/>
                  <a:ea typeface="Montserrat"/>
                  <a:cs typeface="Montserrat"/>
                  <a:sym typeface="Montserrat"/>
                </a:rPr>
                <a:t>. Dans le </a:t>
              </a:r>
              <a:r>
                <a:rPr lang="en-US" sz="1100" dirty="0" err="1">
                  <a:solidFill>
                    <a:srgbClr val="494F56"/>
                  </a:solidFill>
                  <a:latin typeface="Montserrat"/>
                  <a:ea typeface="Montserrat"/>
                  <a:cs typeface="Montserrat"/>
                  <a:sym typeface="Montserrat"/>
                </a:rPr>
                <a:t>cas</a:t>
              </a:r>
              <a:r>
                <a:rPr lang="en-US" sz="1100" dirty="0">
                  <a:solidFill>
                    <a:srgbClr val="494F56"/>
                  </a:solidFill>
                  <a:latin typeface="Montserrat"/>
                  <a:ea typeface="Montserrat"/>
                  <a:cs typeface="Montserrat"/>
                  <a:sym typeface="Montserrat"/>
                </a:rPr>
                <a:t> de la France, le Code noir, qui </a:t>
              </a:r>
              <a:r>
                <a:rPr lang="en-US" sz="1100" dirty="0" err="1">
                  <a:solidFill>
                    <a:srgbClr val="494F56"/>
                  </a:solidFill>
                  <a:latin typeface="Montserrat"/>
                  <a:ea typeface="Montserrat"/>
                  <a:cs typeface="Montserrat"/>
                  <a:sym typeface="Montserrat"/>
                </a:rPr>
                <a:t>régissait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ces</a:t>
              </a:r>
              <a:r>
                <a:rPr lang="en-US" sz="1100" dirty="0">
                  <a:solidFill>
                    <a:srgbClr val="494F56"/>
                  </a:solidFill>
                  <a:latin typeface="Montserrat"/>
                  <a:ea typeface="Montserrat"/>
                  <a:cs typeface="Montserrat"/>
                  <a:sym typeface="Montserrat"/>
                </a:rPr>
                <a:t> exactions, a </a:t>
              </a:r>
              <a:r>
                <a:rPr lang="en-US" sz="1100" dirty="0" err="1">
                  <a:solidFill>
                    <a:srgbClr val="494F56"/>
                  </a:solidFill>
                  <a:latin typeface="Montserrat"/>
                  <a:ea typeface="Montserrat"/>
                  <a:cs typeface="Montserrat"/>
                  <a:sym typeface="Montserrat"/>
                </a:rPr>
                <a:t>duré</a:t>
              </a:r>
              <a:r>
                <a:rPr lang="en-US" sz="1100" dirty="0">
                  <a:solidFill>
                    <a:srgbClr val="494F56"/>
                  </a:solidFill>
                  <a:latin typeface="Montserrat"/>
                  <a:ea typeface="Montserrat"/>
                  <a:cs typeface="Montserrat"/>
                  <a:sym typeface="Montserrat"/>
                </a:rPr>
                <a:t> de 1685 à 1848</a:t>
              </a:r>
              <a:r>
                <a:rPr lang="en-US" sz="1053" dirty="0">
                  <a:solidFill>
                    <a:srgbClr val="494F56"/>
                  </a:solidFill>
                  <a:latin typeface="Montserrat"/>
                  <a:ea typeface="Montserrat"/>
                  <a:cs typeface="Montserrat"/>
                  <a:sym typeface="Montserrat"/>
                </a:rPr>
                <a:t>.</a:t>
              </a:r>
            </a:p>
            <a:p>
              <a:pPr algn="just">
                <a:lnSpc>
                  <a:spcPts val="1603"/>
                </a:lnSpc>
              </a:pPr>
              <a:endParaRPr lang="en-US" sz="1053" dirty="0">
                <a:solidFill>
                  <a:srgbClr val="494F56"/>
                </a:solidFill>
                <a:latin typeface="Montserrat"/>
                <a:ea typeface="Montserrat"/>
                <a:cs typeface="Montserrat"/>
                <a:sym typeface="Montserrat"/>
              </a:endParaRPr>
            </a:p>
            <a:p>
              <a:pPr algn="just">
                <a:lnSpc>
                  <a:spcPts val="1603"/>
                </a:lnSpc>
                <a:spcBef>
                  <a:spcPct val="0"/>
                </a:spcBef>
              </a:pPr>
              <a:r>
                <a:rPr lang="en-US" sz="1145" dirty="0">
                  <a:solidFill>
                    <a:srgbClr val="494F56"/>
                  </a:solidFill>
                  <a:latin typeface="Montserrat"/>
                  <a:ea typeface="Montserrat"/>
                  <a:cs typeface="Montserrat"/>
                  <a:sym typeface="Montserrat"/>
                </a:rPr>
                <a:t>Pour justifier </a:t>
              </a:r>
              <a:r>
                <a:rPr lang="en-US" sz="1145" dirty="0" err="1">
                  <a:solidFill>
                    <a:srgbClr val="494F56"/>
                  </a:solidFill>
                  <a:latin typeface="Montserrat"/>
                  <a:ea typeface="Montserrat"/>
                  <a:cs typeface="Montserrat"/>
                  <a:sym typeface="Montserrat"/>
                </a:rPr>
                <a:t>cet</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esclavage</a:t>
              </a:r>
              <a:r>
                <a:rPr lang="en-US" sz="1145" dirty="0">
                  <a:solidFill>
                    <a:srgbClr val="494F56"/>
                  </a:solidFill>
                  <a:latin typeface="Montserrat"/>
                  <a:ea typeface="Montserrat"/>
                  <a:cs typeface="Montserrat"/>
                  <a:sym typeface="Montserrat"/>
                </a:rPr>
                <a:t>, des </a:t>
              </a:r>
              <a:r>
                <a:rPr lang="en-US" sz="1145" dirty="0" err="1">
                  <a:solidFill>
                    <a:srgbClr val="494F56"/>
                  </a:solidFill>
                  <a:latin typeface="Montserrat"/>
                  <a:ea typeface="Montserrat"/>
                  <a:cs typeface="Montserrat"/>
                  <a:sym typeface="Montserrat"/>
                </a:rPr>
                <a:t>idées</a:t>
              </a:r>
              <a:r>
                <a:rPr lang="en-US" sz="1145" dirty="0">
                  <a:solidFill>
                    <a:srgbClr val="494F56"/>
                  </a:solidFill>
                  <a:latin typeface="Montserrat"/>
                  <a:ea typeface="Montserrat"/>
                  <a:cs typeface="Montserrat"/>
                  <a:sym typeface="Montserrat"/>
                </a:rPr>
                <a:t> déjà </a:t>
              </a:r>
              <a:r>
                <a:rPr lang="en-US" sz="1145" dirty="0" err="1">
                  <a:solidFill>
                    <a:srgbClr val="494F56"/>
                  </a:solidFill>
                  <a:latin typeface="Montserrat"/>
                  <a:ea typeface="Montserrat"/>
                  <a:cs typeface="Montserrat"/>
                  <a:sym typeface="Montserrat"/>
                </a:rPr>
                <a:t>présentes</a:t>
              </a:r>
              <a:r>
                <a:rPr lang="en-US" sz="1145" dirty="0">
                  <a:solidFill>
                    <a:srgbClr val="494F56"/>
                  </a:solidFill>
                  <a:latin typeface="Montserrat"/>
                  <a:ea typeface="Montserrat"/>
                  <a:cs typeface="Montserrat"/>
                  <a:sym typeface="Montserrat"/>
                </a:rPr>
                <a:t> sur les </a:t>
              </a:r>
              <a:r>
                <a:rPr lang="en-US" sz="1145" dirty="0" err="1">
                  <a:solidFill>
                    <a:srgbClr val="494F56"/>
                  </a:solidFill>
                  <a:latin typeface="Montserrat"/>
                  <a:ea typeface="Montserrat"/>
                  <a:cs typeface="Montserrat"/>
                  <a:sym typeface="Montserrat"/>
                </a:rPr>
                <a:t>différences</a:t>
              </a:r>
              <a:r>
                <a:rPr lang="en-US" sz="1145" dirty="0">
                  <a:solidFill>
                    <a:srgbClr val="494F56"/>
                  </a:solidFill>
                  <a:latin typeface="Montserrat"/>
                  <a:ea typeface="Montserrat"/>
                  <a:cs typeface="Montserrat"/>
                  <a:sym typeface="Montserrat"/>
                </a:rPr>
                <a:t> physiques </a:t>
              </a:r>
              <a:r>
                <a:rPr lang="en-US" sz="1145" dirty="0" err="1">
                  <a:solidFill>
                    <a:srgbClr val="494F56"/>
                  </a:solidFill>
                  <a:latin typeface="Montserrat"/>
                  <a:ea typeface="Montserrat"/>
                  <a:cs typeface="Montserrat"/>
                  <a:sym typeface="Montserrat"/>
                </a:rPr>
                <a:t>sont</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renforcées</a:t>
              </a:r>
              <a:r>
                <a:rPr lang="en-US" sz="1145" dirty="0">
                  <a:solidFill>
                    <a:srgbClr val="494F56"/>
                  </a:solidFill>
                  <a:latin typeface="Montserrat"/>
                  <a:ea typeface="Montserrat"/>
                  <a:cs typeface="Montserrat"/>
                  <a:sym typeface="Montserrat"/>
                </a:rPr>
                <a:t> et </a:t>
              </a:r>
              <a:r>
                <a:rPr lang="en-US" sz="1145" dirty="0" err="1">
                  <a:solidFill>
                    <a:srgbClr val="494F56"/>
                  </a:solidFill>
                  <a:latin typeface="Montserrat"/>
                  <a:ea typeface="Montserrat"/>
                  <a:cs typeface="Montserrat"/>
                  <a:sym typeface="Montserrat"/>
                </a:rPr>
                <a:t>utilisées</a:t>
              </a:r>
              <a:r>
                <a:rPr lang="en-US" sz="1145" dirty="0">
                  <a:solidFill>
                    <a:srgbClr val="494F56"/>
                  </a:solidFill>
                  <a:latin typeface="Montserrat"/>
                  <a:ea typeface="Montserrat"/>
                  <a:cs typeface="Montserrat"/>
                  <a:sym typeface="Montserrat"/>
                </a:rPr>
                <a:t> pour dire </a:t>
              </a:r>
              <a:r>
                <a:rPr lang="en-US" sz="1145" dirty="0" err="1">
                  <a:solidFill>
                    <a:srgbClr val="494F56"/>
                  </a:solidFill>
                  <a:latin typeface="Montserrat"/>
                  <a:ea typeface="Montserrat"/>
                  <a:cs typeface="Montserrat"/>
                  <a:sym typeface="Montserrat"/>
                </a:rPr>
                <a:t>que</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certaines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personnes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seraient</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naturellement</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inférieures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ce</a:t>
              </a:r>
              <a:r>
                <a:rPr lang="en-US" sz="1145" dirty="0">
                  <a:solidFill>
                    <a:srgbClr val="494F56"/>
                  </a:solidFill>
                  <a:latin typeface="Montserrat"/>
                  <a:ea typeface="Montserrat"/>
                  <a:cs typeface="Montserrat"/>
                  <a:sym typeface="Montserrat"/>
                </a:rPr>
                <a:t> qui </a:t>
              </a:r>
              <a:r>
                <a:rPr lang="en-US" sz="1145" dirty="0" err="1">
                  <a:solidFill>
                    <a:srgbClr val="494F56"/>
                  </a:solidFill>
                  <a:latin typeface="Montserrat"/>
                  <a:ea typeface="Montserrat"/>
                  <a:cs typeface="Montserrat"/>
                  <a:sym typeface="Montserrat"/>
                </a:rPr>
                <a:t>permet</a:t>
              </a:r>
              <a:r>
                <a:rPr lang="en-US" sz="1145" dirty="0">
                  <a:solidFill>
                    <a:srgbClr val="494F56"/>
                  </a:solidFill>
                  <a:latin typeface="Montserrat"/>
                  <a:ea typeface="Montserrat"/>
                  <a:cs typeface="Montserrat"/>
                  <a:sym typeface="Montserrat"/>
                </a:rPr>
                <a:t> de </a:t>
              </a:r>
              <a:r>
                <a:rPr lang="en-US" sz="1145" dirty="0" err="1">
                  <a:solidFill>
                    <a:srgbClr val="494F56"/>
                  </a:solidFill>
                  <a:latin typeface="Montserrat"/>
                  <a:ea typeface="Montserrat"/>
                  <a:cs typeface="Montserrat"/>
                  <a:sym typeface="Montserrat"/>
                </a:rPr>
                <a:t>rendre</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cette</a:t>
              </a:r>
              <a:r>
                <a:rPr lang="en-US" sz="1145" dirty="0">
                  <a:solidFill>
                    <a:srgbClr val="494F56"/>
                  </a:solidFill>
                  <a:latin typeface="Montserrat"/>
                  <a:ea typeface="Montserrat"/>
                  <a:cs typeface="Montserrat"/>
                  <a:sym typeface="Montserrat"/>
                </a:rPr>
                <a:t> domination plus durable et plus difficile à </a:t>
              </a:r>
              <a:r>
                <a:rPr lang="en-US" sz="1145" dirty="0" err="1">
                  <a:solidFill>
                    <a:srgbClr val="494F56"/>
                  </a:solidFill>
                  <a:latin typeface="Montserrat"/>
                  <a:ea typeface="Montserrat"/>
                  <a:cs typeface="Montserrat"/>
                  <a:sym typeface="Montserrat"/>
                </a:rPr>
                <a:t>remettre</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en</a:t>
              </a:r>
              <a:r>
                <a:rPr lang="en-US" sz="1145" dirty="0">
                  <a:solidFill>
                    <a:srgbClr val="494F56"/>
                  </a:solidFill>
                  <a:latin typeface="Montserrat"/>
                  <a:ea typeface="Montserrat"/>
                  <a:cs typeface="Montserrat"/>
                  <a:sym typeface="Montserrat"/>
                </a:rPr>
                <a:t> question, au service </a:t>
              </a:r>
              <a:r>
                <a:rPr lang="en-US" sz="1145" dirty="0" err="1">
                  <a:solidFill>
                    <a:srgbClr val="494F56"/>
                  </a:solidFill>
                  <a:latin typeface="Montserrat"/>
                  <a:ea typeface="Montserrat"/>
                  <a:cs typeface="Montserrat"/>
                  <a:sym typeface="Montserrat"/>
                </a:rPr>
                <a:t>d’intérêts</a:t>
              </a:r>
              <a:r>
                <a:rPr lang="en-US" sz="1145" dirty="0">
                  <a:solidFill>
                    <a:srgbClr val="494F56"/>
                  </a:solidFill>
                  <a:latin typeface="Montserrat"/>
                  <a:ea typeface="Montserrat"/>
                  <a:cs typeface="Montserrat"/>
                  <a:sym typeface="Montserrat"/>
                </a:rPr>
                <a:t> </a:t>
              </a:r>
              <a:r>
                <a:rPr lang="en-US" sz="1145" dirty="0" err="1">
                  <a:solidFill>
                    <a:srgbClr val="494F56"/>
                  </a:solidFill>
                  <a:latin typeface="Montserrat"/>
                  <a:ea typeface="Montserrat"/>
                  <a:cs typeface="Montserrat"/>
                  <a:sym typeface="Montserrat"/>
                </a:rPr>
                <a:t>économiques</a:t>
              </a:r>
              <a:r>
                <a:rPr lang="en-US" sz="1145" dirty="0">
                  <a:solidFill>
                    <a:srgbClr val="494F56"/>
                  </a:solidFill>
                  <a:latin typeface="Montserrat"/>
                  <a:ea typeface="Montserrat"/>
                  <a:cs typeface="Montserrat"/>
                  <a:sym typeface="Montserrat"/>
                </a:rPr>
                <a:t> et politiques.</a:t>
              </a:r>
            </a:p>
            <a:p>
              <a:pPr algn="just">
                <a:lnSpc>
                  <a:spcPts val="1349"/>
                </a:lnSpc>
                <a:spcBef>
                  <a:spcPct val="0"/>
                </a:spcBef>
              </a:pPr>
              <a:endParaRPr lang="en-US" sz="1145" dirty="0">
                <a:solidFill>
                  <a:srgbClr val="494F56"/>
                </a:solidFill>
                <a:latin typeface="Montserrat"/>
                <a:ea typeface="Montserrat"/>
                <a:cs typeface="Montserrat"/>
                <a:sym typeface="Montserrat"/>
              </a:endParaRPr>
            </a:p>
            <a:p>
              <a:pPr algn="l">
                <a:lnSpc>
                  <a:spcPts val="1700"/>
                </a:lnSpc>
                <a:spcBef>
                  <a:spcPct val="0"/>
                </a:spcBef>
              </a:pPr>
              <a:endParaRPr lang="en-US" sz="1145" dirty="0">
                <a:solidFill>
                  <a:srgbClr val="494F56"/>
                </a:solidFill>
                <a:latin typeface="Montserrat"/>
                <a:ea typeface="Montserrat"/>
                <a:cs typeface="Montserrat"/>
                <a:sym typeface="Montserrat"/>
              </a:endParaRPr>
            </a:p>
          </p:txBody>
        </p:sp>
      </p:grpSp>
      <p:grpSp>
        <p:nvGrpSpPr>
          <p:cNvPr id="17" name="Group 17"/>
          <p:cNvGrpSpPr/>
          <p:nvPr/>
        </p:nvGrpSpPr>
        <p:grpSpPr>
          <a:xfrm>
            <a:off x="119045" y="5383467"/>
            <a:ext cx="8959059" cy="2775691"/>
            <a:chOff x="0" y="230648"/>
            <a:chExt cx="11945413" cy="3700920"/>
          </a:xfrm>
        </p:grpSpPr>
        <p:sp>
          <p:nvSpPr>
            <p:cNvPr id="18" name="TextBox 18"/>
            <p:cNvSpPr txBox="1"/>
            <p:nvPr/>
          </p:nvSpPr>
          <p:spPr>
            <a:xfrm>
              <a:off x="0" y="230648"/>
              <a:ext cx="10869860" cy="474147"/>
            </a:xfrm>
            <a:prstGeom prst="rect">
              <a:avLst/>
            </a:prstGeom>
          </p:spPr>
          <p:txBody>
            <a:bodyPr lIns="0" tIns="0" rIns="0" bIns="0" rtlCol="0" anchor="t">
              <a:spAutoFit/>
            </a:bodyPr>
            <a:lstStyle/>
            <a:p>
              <a:pPr algn="l">
                <a:lnSpc>
                  <a:spcPts val="2965"/>
                </a:lnSpc>
              </a:pPr>
              <a:r>
                <a:rPr lang="en-US" sz="2117" b="1" dirty="0">
                  <a:solidFill>
                    <a:srgbClr val="494F56"/>
                  </a:solidFill>
                  <a:latin typeface="Montserrat Bold"/>
                  <a:ea typeface="Montserrat Bold"/>
                  <a:cs typeface="Montserrat Bold"/>
                  <a:sym typeface="Montserrat Bold"/>
                </a:rPr>
                <a:t>POURQUOI</a:t>
              </a:r>
            </a:p>
          </p:txBody>
        </p:sp>
        <p:sp>
          <p:nvSpPr>
            <p:cNvPr id="19" name="TextBox 19"/>
            <p:cNvSpPr txBox="1"/>
            <p:nvPr/>
          </p:nvSpPr>
          <p:spPr>
            <a:xfrm>
              <a:off x="0" y="877741"/>
              <a:ext cx="11945413" cy="3053827"/>
            </a:xfrm>
            <a:prstGeom prst="rect">
              <a:avLst/>
            </a:prstGeom>
          </p:spPr>
          <p:txBody>
            <a:bodyPr lIns="0" tIns="0" rIns="0" bIns="0" rtlCol="0" anchor="t">
              <a:spAutoFit/>
            </a:bodyPr>
            <a:lstStyle/>
            <a:p>
              <a:pPr algn="just">
                <a:lnSpc>
                  <a:spcPts val="1756"/>
                </a:lnSpc>
              </a:pPr>
              <a:r>
                <a:rPr lang="en-US" sz="1100" dirty="0">
                  <a:solidFill>
                    <a:srgbClr val="494F56"/>
                  </a:solidFill>
                  <a:latin typeface="Montserrat"/>
                  <a:ea typeface="Montserrat"/>
                  <a:cs typeface="Montserrat"/>
                  <a:sym typeface="Montserrat"/>
                </a:rPr>
                <a:t>Le </a:t>
              </a:r>
              <a:r>
                <a:rPr lang="en-US" sz="1100" dirty="0" err="1">
                  <a:solidFill>
                    <a:srgbClr val="494F56"/>
                  </a:solidFill>
                  <a:latin typeface="Montserrat"/>
                  <a:ea typeface="Montserrat"/>
                  <a:cs typeface="Montserrat"/>
                  <a:sym typeface="Montserrat"/>
                </a:rPr>
                <a:t>racisme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joue</a:t>
              </a:r>
              <a:r>
                <a:rPr lang="en-US" sz="1100" dirty="0">
                  <a:solidFill>
                    <a:srgbClr val="494F56"/>
                  </a:solidFill>
                  <a:latin typeface="Montserrat"/>
                  <a:ea typeface="Montserrat"/>
                  <a:cs typeface="Montserrat"/>
                  <a:sym typeface="Montserrat"/>
                </a:rPr>
                <a:t> un </a:t>
              </a:r>
              <a:r>
                <a:rPr lang="en-US" sz="1100" dirty="0" err="1">
                  <a:solidFill>
                    <a:srgbClr val="494F56"/>
                  </a:solidFill>
                  <a:latin typeface="Montserrat"/>
                  <a:ea typeface="Montserrat"/>
                  <a:cs typeface="Montserrat"/>
                  <a:sym typeface="Montserrat"/>
                </a:rPr>
                <a:t>rôle</a:t>
              </a:r>
              <a:r>
                <a:rPr lang="en-US" sz="1100" dirty="0">
                  <a:solidFill>
                    <a:srgbClr val="494F56"/>
                  </a:solidFill>
                  <a:latin typeface="Montserrat"/>
                  <a:ea typeface="Montserrat"/>
                  <a:cs typeface="Montserrat"/>
                  <a:sym typeface="Montserrat"/>
                </a:rPr>
                <a:t> central </a:t>
              </a:r>
              <a:r>
                <a:rPr lang="en-US" sz="1100" dirty="0" err="1">
                  <a:solidFill>
                    <a:srgbClr val="494F56"/>
                  </a:solidFill>
                  <a:latin typeface="Montserrat"/>
                  <a:ea typeface="Montserrat"/>
                  <a:cs typeface="Montserrat"/>
                  <a:sym typeface="Montserrat"/>
                </a:rPr>
                <a:t>ici</a:t>
              </a:r>
              <a:r>
                <a:rPr lang="en-US" sz="1100" dirty="0">
                  <a:solidFill>
                    <a:srgbClr val="494F56"/>
                  </a:solidFill>
                  <a:latin typeface="Montserrat"/>
                  <a:ea typeface="Montserrat"/>
                  <a:cs typeface="Montserrat"/>
                  <a:sym typeface="Montserrat"/>
                </a:rPr>
                <a:t> : il </a:t>
              </a:r>
              <a:r>
                <a:rPr lang="en-US" sz="1100" dirty="0" err="1">
                  <a:solidFill>
                    <a:srgbClr val="494F56"/>
                  </a:solidFill>
                  <a:latin typeface="Montserrat"/>
                  <a:ea typeface="Montserrat"/>
                  <a:cs typeface="Montserrat"/>
                  <a:sym typeface="Montserrat"/>
                </a:rPr>
                <a:t>permet</a:t>
              </a:r>
              <a:r>
                <a:rPr lang="en-US" sz="1100" dirty="0">
                  <a:solidFill>
                    <a:srgbClr val="494F56"/>
                  </a:solidFill>
                  <a:latin typeface="Montserrat"/>
                  <a:ea typeface="Montserrat"/>
                  <a:cs typeface="Montserrat"/>
                  <a:sym typeface="Montserrat"/>
                </a:rPr>
                <a:t> de faire </a:t>
              </a:r>
              <a:r>
                <a:rPr lang="en-US" sz="1100" dirty="0" err="1">
                  <a:solidFill>
                    <a:srgbClr val="494F56"/>
                  </a:solidFill>
                  <a:latin typeface="Montserrat"/>
                  <a:ea typeface="Montserrat"/>
                  <a:cs typeface="Montserrat"/>
                  <a:sym typeface="Montserrat"/>
                </a:rPr>
                <a:t>apparaître</a:t>
              </a:r>
              <a:r>
                <a:rPr lang="en-US" sz="1100" dirty="0">
                  <a:solidFill>
                    <a:srgbClr val="494F56"/>
                  </a:solidFill>
                  <a:latin typeface="Montserrat"/>
                  <a:ea typeface="Montserrat"/>
                  <a:cs typeface="Montserrat"/>
                  <a:sym typeface="Montserrat"/>
                </a:rPr>
                <a:t> le </a:t>
              </a:r>
              <a:r>
                <a:rPr lang="en-US" sz="1100" dirty="0" err="1">
                  <a:solidFill>
                    <a:srgbClr val="494F56"/>
                  </a:solidFill>
                  <a:latin typeface="Montserrat"/>
                  <a:ea typeface="Montserrat"/>
                  <a:cs typeface="Montserrat"/>
                  <a:sym typeface="Montserrat"/>
                </a:rPr>
                <a:t>système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esclavagiste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comme</a:t>
              </a:r>
              <a:r>
                <a:rPr lang="en-US" sz="1100" dirty="0">
                  <a:solidFill>
                    <a:srgbClr val="494F56"/>
                  </a:solidFill>
                  <a:latin typeface="Montserrat"/>
                  <a:ea typeface="Montserrat"/>
                  <a:cs typeface="Montserrat"/>
                  <a:sym typeface="Montserrat"/>
                </a:rPr>
                <a:t> normal, </a:t>
              </a:r>
              <a:r>
                <a:rPr lang="en-US" sz="1100" dirty="0" err="1">
                  <a:solidFill>
                    <a:srgbClr val="494F56"/>
                  </a:solidFill>
                  <a:latin typeface="Montserrat"/>
                  <a:ea typeface="Montserrat"/>
                  <a:cs typeface="Montserrat"/>
                  <a:sym typeface="Montserrat"/>
                </a:rPr>
                <a:t>nécessaire</a:t>
              </a:r>
              <a:r>
                <a:rPr lang="en-US" sz="1100" dirty="0">
                  <a:solidFill>
                    <a:srgbClr val="494F56"/>
                  </a:solidFill>
                  <a:latin typeface="Montserrat"/>
                  <a:ea typeface="Montserrat"/>
                  <a:cs typeface="Montserrat"/>
                  <a:sym typeface="Montserrat"/>
                </a:rPr>
                <a:t> et </a:t>
              </a:r>
              <a:r>
                <a:rPr lang="en-US" sz="1100" dirty="0" err="1">
                  <a:solidFill>
                    <a:srgbClr val="494F56"/>
                  </a:solidFill>
                  <a:latin typeface="Montserrat"/>
                  <a:ea typeface="Montserrat"/>
                  <a:cs typeface="Montserrat"/>
                  <a:sym typeface="Montserrat"/>
                </a:rPr>
                <a:t>appelé</a:t>
              </a:r>
              <a:r>
                <a:rPr lang="en-US" sz="1100" dirty="0">
                  <a:solidFill>
                    <a:srgbClr val="494F56"/>
                  </a:solidFill>
                  <a:latin typeface="Montserrat"/>
                  <a:ea typeface="Montserrat"/>
                  <a:cs typeface="Montserrat"/>
                  <a:sym typeface="Montserrat"/>
                </a:rPr>
                <a:t> à </a:t>
              </a:r>
              <a:r>
                <a:rPr lang="en-US" sz="1100" dirty="0" err="1">
                  <a:solidFill>
                    <a:srgbClr val="494F56"/>
                  </a:solidFill>
                  <a:latin typeface="Montserrat"/>
                  <a:ea typeface="Montserrat"/>
                  <a:cs typeface="Montserrat"/>
                  <a:sym typeface="Montserrat"/>
                </a:rPr>
                <a:t>durer</a:t>
              </a:r>
              <a:r>
                <a:rPr lang="en-US" sz="1100" dirty="0">
                  <a:solidFill>
                    <a:srgbClr val="494F56"/>
                  </a:solidFill>
                  <a:latin typeface="Montserrat"/>
                  <a:ea typeface="Montserrat"/>
                  <a:cs typeface="Montserrat"/>
                  <a:sym typeface="Montserrat"/>
                </a:rPr>
                <a:t>.</a:t>
              </a:r>
            </a:p>
            <a:p>
              <a:pPr algn="just">
                <a:lnSpc>
                  <a:spcPts val="1756"/>
                </a:lnSpc>
              </a:pPr>
              <a:r>
                <a:rPr lang="en-US" sz="1100" dirty="0">
                  <a:solidFill>
                    <a:srgbClr val="494F56"/>
                  </a:solidFill>
                  <a:latin typeface="Montserrat"/>
                  <a:ea typeface="Montserrat"/>
                  <a:cs typeface="Montserrat"/>
                  <a:sym typeface="Montserrat"/>
                </a:rPr>
                <a:t>En </a:t>
              </a:r>
              <a:r>
                <a:rPr lang="en-US" sz="1100" dirty="0" err="1">
                  <a:solidFill>
                    <a:srgbClr val="494F56"/>
                  </a:solidFill>
                  <a:latin typeface="Montserrat"/>
                  <a:ea typeface="Montserrat"/>
                  <a:cs typeface="Montserrat"/>
                  <a:sym typeface="Montserrat"/>
                </a:rPr>
                <a:t>associant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certaines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différences</a:t>
              </a:r>
              <a:r>
                <a:rPr lang="en-US" sz="1100" dirty="0">
                  <a:solidFill>
                    <a:srgbClr val="494F56"/>
                  </a:solidFill>
                  <a:latin typeface="Montserrat"/>
                  <a:ea typeface="Montserrat"/>
                  <a:cs typeface="Montserrat"/>
                  <a:sym typeface="Montserrat"/>
                </a:rPr>
                <a:t> physiques à des </a:t>
              </a:r>
              <a:r>
                <a:rPr lang="en-US" sz="1100" dirty="0" err="1">
                  <a:solidFill>
                    <a:srgbClr val="494F56"/>
                  </a:solidFill>
                  <a:latin typeface="Montserrat"/>
                  <a:ea typeface="Montserrat"/>
                  <a:cs typeface="Montserrat"/>
                  <a:sym typeface="Montserrat"/>
                </a:rPr>
                <a:t>idées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d’infériorité</a:t>
              </a:r>
              <a:r>
                <a:rPr lang="en-US" sz="1100" dirty="0">
                  <a:solidFill>
                    <a:srgbClr val="494F56"/>
                  </a:solidFill>
                  <a:latin typeface="Montserrat"/>
                  <a:ea typeface="Montserrat"/>
                  <a:cs typeface="Montserrat"/>
                  <a:sym typeface="Montserrat"/>
                </a:rPr>
                <a:t> durable, </a:t>
              </a:r>
              <a:r>
                <a:rPr lang="en-US" sz="1100" dirty="0" err="1">
                  <a:solidFill>
                    <a:srgbClr val="494F56"/>
                  </a:solidFill>
                  <a:latin typeface="Montserrat"/>
                  <a:ea typeface="Montserrat"/>
                  <a:cs typeface="Montserrat"/>
                  <a:sym typeface="Montserrat"/>
                </a:rPr>
                <a:t>certaines</a:t>
              </a:r>
              <a:r>
                <a:rPr lang="en-US" sz="1100" dirty="0">
                  <a:solidFill>
                    <a:srgbClr val="494F56"/>
                  </a:solidFill>
                  <a:latin typeface="Montserrat"/>
                  <a:ea typeface="Montserrat"/>
                  <a:cs typeface="Montserrat"/>
                  <a:sym typeface="Montserrat"/>
                </a:rPr>
                <a:t> populations </a:t>
              </a:r>
              <a:r>
                <a:rPr lang="en-US" sz="1100" dirty="0" err="1">
                  <a:solidFill>
                    <a:srgbClr val="494F56"/>
                  </a:solidFill>
                  <a:latin typeface="Montserrat"/>
                  <a:ea typeface="Montserrat"/>
                  <a:cs typeface="Montserrat"/>
                  <a:sym typeface="Montserrat"/>
                </a:rPr>
                <a:t>sont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présentées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comme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naturellement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destinées</a:t>
              </a:r>
              <a:r>
                <a:rPr lang="en-US" sz="1100" dirty="0">
                  <a:solidFill>
                    <a:srgbClr val="494F56"/>
                  </a:solidFill>
                  <a:latin typeface="Montserrat"/>
                  <a:ea typeface="Montserrat"/>
                  <a:cs typeface="Montserrat"/>
                  <a:sym typeface="Montserrat"/>
                </a:rPr>
                <a:t> au travail </a:t>
              </a:r>
              <a:r>
                <a:rPr lang="en-US" sz="1100" dirty="0" err="1">
                  <a:solidFill>
                    <a:srgbClr val="494F56"/>
                  </a:solidFill>
                  <a:latin typeface="Montserrat"/>
                  <a:ea typeface="Montserrat"/>
                  <a:cs typeface="Montserrat"/>
                  <a:sym typeface="Montserrat"/>
                </a:rPr>
                <a:t>forcé</a:t>
              </a:r>
              <a:r>
                <a:rPr lang="en-US" sz="1100" dirty="0">
                  <a:solidFill>
                    <a:srgbClr val="494F56"/>
                  </a:solidFill>
                  <a:latin typeface="Montserrat"/>
                  <a:ea typeface="Montserrat"/>
                  <a:cs typeface="Montserrat"/>
                  <a:sym typeface="Montserrat"/>
                </a:rPr>
                <a:t>.</a:t>
              </a:r>
            </a:p>
            <a:p>
              <a:pPr algn="just">
                <a:lnSpc>
                  <a:spcPts val="1756"/>
                </a:lnSpc>
              </a:pPr>
              <a:r>
                <a:rPr lang="en-US" sz="1100" dirty="0" err="1">
                  <a:solidFill>
                    <a:srgbClr val="494F56"/>
                  </a:solidFill>
                  <a:latin typeface="Montserrat"/>
                  <a:ea typeface="Montserrat"/>
                  <a:cs typeface="Montserrat"/>
                  <a:sym typeface="Montserrat"/>
                </a:rPr>
                <a:t>L’exploitation</a:t>
              </a:r>
              <a:r>
                <a:rPr lang="en-US" sz="1100" dirty="0">
                  <a:solidFill>
                    <a:srgbClr val="494F56"/>
                  </a:solidFill>
                  <a:latin typeface="Montserrat"/>
                  <a:ea typeface="Montserrat"/>
                  <a:cs typeface="Montserrat"/>
                  <a:sym typeface="Montserrat"/>
                </a:rPr>
                <a:t> de la main-</a:t>
              </a:r>
              <a:r>
                <a:rPr lang="en-US" sz="1100" dirty="0" err="1">
                  <a:solidFill>
                    <a:srgbClr val="494F56"/>
                  </a:solidFill>
                  <a:latin typeface="Montserrat"/>
                  <a:ea typeface="Montserrat"/>
                  <a:cs typeface="Montserrat"/>
                  <a:sym typeface="Montserrat"/>
                </a:rPr>
                <a:t>d’œuvre</a:t>
              </a:r>
              <a:r>
                <a:rPr lang="en-US" sz="1100" dirty="0">
                  <a:solidFill>
                    <a:srgbClr val="494F56"/>
                  </a:solidFill>
                  <a:latin typeface="Montserrat"/>
                  <a:ea typeface="Montserrat"/>
                  <a:cs typeface="Montserrat"/>
                  <a:sym typeface="Montserrat"/>
                </a:rPr>
                <a:t> dans les colonies est </a:t>
              </a:r>
              <a:r>
                <a:rPr lang="en-US" sz="1100" dirty="0" err="1">
                  <a:solidFill>
                    <a:srgbClr val="494F56"/>
                  </a:solidFill>
                  <a:latin typeface="Montserrat"/>
                  <a:ea typeface="Montserrat"/>
                  <a:cs typeface="Montserrat"/>
                  <a:sym typeface="Montserrat"/>
                </a:rPr>
                <a:t>ainsi</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rendue</a:t>
              </a:r>
              <a:r>
                <a:rPr lang="en-US" sz="1100" dirty="0">
                  <a:solidFill>
                    <a:srgbClr val="494F56"/>
                  </a:solidFill>
                  <a:latin typeface="Montserrat"/>
                  <a:ea typeface="Montserrat"/>
                  <a:cs typeface="Montserrat"/>
                  <a:sym typeface="Montserrat"/>
                </a:rPr>
                <a:t> plus acceptable et plus facile à </a:t>
              </a:r>
              <a:r>
                <a:rPr lang="en-US" sz="1100" dirty="0" err="1">
                  <a:solidFill>
                    <a:srgbClr val="494F56"/>
                  </a:solidFill>
                  <a:latin typeface="Montserrat"/>
                  <a:ea typeface="Montserrat"/>
                  <a:cs typeface="Montserrat"/>
                  <a:sym typeface="Montserrat"/>
                </a:rPr>
                <a:t>maintenir</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notamment</a:t>
              </a:r>
              <a:r>
                <a:rPr lang="en-US" sz="1100" dirty="0">
                  <a:solidFill>
                    <a:srgbClr val="494F56"/>
                  </a:solidFill>
                  <a:latin typeface="Montserrat"/>
                  <a:ea typeface="Montserrat"/>
                  <a:cs typeface="Montserrat"/>
                  <a:sym typeface="Montserrat"/>
                </a:rPr>
                <a:t> dans les plantations et les mines.</a:t>
              </a:r>
            </a:p>
            <a:p>
              <a:pPr algn="just">
                <a:lnSpc>
                  <a:spcPts val="1756"/>
                </a:lnSpc>
              </a:pPr>
              <a:r>
                <a:rPr lang="en-US" sz="1100" dirty="0">
                  <a:solidFill>
                    <a:srgbClr val="494F56"/>
                  </a:solidFill>
                  <a:latin typeface="Montserrat"/>
                  <a:ea typeface="Montserrat"/>
                  <a:cs typeface="Montserrat"/>
                  <a:sym typeface="Montserrat"/>
                </a:rPr>
                <a:t>Cette façon de </a:t>
              </a:r>
              <a:r>
                <a:rPr lang="en-US" sz="1100" dirty="0" err="1">
                  <a:solidFill>
                    <a:srgbClr val="494F56"/>
                  </a:solidFill>
                  <a:latin typeface="Montserrat"/>
                  <a:ea typeface="Montserrat"/>
                  <a:cs typeface="Montserrat"/>
                  <a:sym typeface="Montserrat"/>
                </a:rPr>
                <a:t>penser</a:t>
              </a:r>
              <a:r>
                <a:rPr lang="en-US" sz="1100" dirty="0">
                  <a:solidFill>
                    <a:srgbClr val="494F56"/>
                  </a:solidFill>
                  <a:latin typeface="Montserrat"/>
                  <a:ea typeface="Montserrat"/>
                  <a:cs typeface="Montserrat"/>
                  <a:sym typeface="Montserrat"/>
                </a:rPr>
                <a:t> fait </a:t>
              </a:r>
              <a:r>
                <a:rPr lang="en-US" sz="1100" dirty="0" err="1">
                  <a:solidFill>
                    <a:srgbClr val="494F56"/>
                  </a:solidFill>
                  <a:latin typeface="Montserrat"/>
                  <a:ea typeface="Montserrat"/>
                  <a:cs typeface="Montserrat"/>
                  <a:sym typeface="Montserrat"/>
                </a:rPr>
                <a:t>croire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que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c’est</a:t>
              </a:r>
              <a:r>
                <a:rPr lang="en-US" sz="1100" dirty="0">
                  <a:solidFill>
                    <a:srgbClr val="494F56"/>
                  </a:solidFill>
                  <a:latin typeface="Montserrat"/>
                  <a:ea typeface="Montserrat"/>
                  <a:cs typeface="Montserrat"/>
                  <a:sym typeface="Montserrat"/>
                </a:rPr>
                <a:t> normal </a:t>
              </a:r>
              <a:r>
                <a:rPr lang="en-US" sz="1100" dirty="0" err="1">
                  <a:solidFill>
                    <a:srgbClr val="494F56"/>
                  </a:solidFill>
                  <a:latin typeface="Montserrat"/>
                  <a:ea typeface="Montserrat"/>
                  <a:cs typeface="Montserrat"/>
                  <a:sym typeface="Montserrat"/>
                </a:rPr>
                <a:t>que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certains</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aient</a:t>
              </a:r>
              <a:r>
                <a:rPr lang="en-US" sz="1100" dirty="0">
                  <a:solidFill>
                    <a:srgbClr val="494F56"/>
                  </a:solidFill>
                  <a:latin typeface="Montserrat"/>
                  <a:ea typeface="Montserrat"/>
                  <a:cs typeface="Montserrat"/>
                  <a:sym typeface="Montserrat"/>
                </a:rPr>
                <a:t> plus de </a:t>
              </a:r>
              <a:r>
                <a:rPr lang="en-US" sz="1100" dirty="0" err="1">
                  <a:solidFill>
                    <a:srgbClr val="494F56"/>
                  </a:solidFill>
                  <a:latin typeface="Montserrat"/>
                  <a:ea typeface="Montserrat"/>
                  <a:cs typeface="Montserrat"/>
                  <a:sym typeface="Montserrat"/>
                </a:rPr>
                <a:t>pouvoir</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que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d’autres</a:t>
              </a:r>
              <a:r>
                <a:rPr lang="en-US" sz="1100" dirty="0">
                  <a:solidFill>
                    <a:srgbClr val="494F56"/>
                  </a:solidFill>
                  <a:latin typeface="Montserrat"/>
                  <a:ea typeface="Montserrat"/>
                  <a:cs typeface="Montserrat"/>
                  <a:sym typeface="Montserrat"/>
                </a:rPr>
                <a:t>, et </a:t>
              </a:r>
              <a:r>
                <a:rPr lang="en-US" sz="1100" dirty="0" err="1">
                  <a:solidFill>
                    <a:srgbClr val="494F56"/>
                  </a:solidFill>
                  <a:latin typeface="Montserrat"/>
                  <a:ea typeface="Montserrat"/>
                  <a:cs typeface="Montserrat"/>
                  <a:sym typeface="Montserrat"/>
                </a:rPr>
                <a:t>que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cette</a:t>
              </a:r>
              <a:r>
                <a:rPr lang="en-US" sz="1100" dirty="0">
                  <a:solidFill>
                    <a:srgbClr val="494F56"/>
                  </a:solidFill>
                  <a:latin typeface="Montserrat"/>
                  <a:ea typeface="Montserrat"/>
                  <a:cs typeface="Montserrat"/>
                  <a:sym typeface="Montserrat"/>
                </a:rPr>
                <a:t> situation ne </a:t>
              </a:r>
              <a:r>
                <a:rPr lang="en-US" sz="1100" dirty="0" err="1">
                  <a:solidFill>
                    <a:srgbClr val="494F56"/>
                  </a:solidFill>
                  <a:latin typeface="Montserrat"/>
                  <a:ea typeface="Montserrat"/>
                  <a:cs typeface="Montserrat"/>
                  <a:sym typeface="Montserrat"/>
                </a:rPr>
                <a:t>peut</a:t>
              </a:r>
              <a:r>
                <a:rPr lang="en-US" sz="1100" dirty="0">
                  <a:solidFill>
                    <a:srgbClr val="494F56"/>
                  </a:solidFill>
                  <a:latin typeface="Montserrat"/>
                  <a:ea typeface="Montserrat"/>
                  <a:cs typeface="Montserrat"/>
                  <a:sym typeface="Montserrat"/>
                </a:rPr>
                <a:t> pas </a:t>
              </a:r>
              <a:r>
                <a:rPr lang="en-US" sz="1100" dirty="0" err="1">
                  <a:solidFill>
                    <a:srgbClr val="494F56"/>
                  </a:solidFill>
                  <a:latin typeface="Montserrat"/>
                  <a:ea typeface="Montserrat"/>
                  <a:cs typeface="Montserrat"/>
                  <a:sym typeface="Montserrat"/>
                </a:rPr>
                <a:t>vraiment</a:t>
              </a:r>
              <a:r>
                <a:rPr lang="en-US" sz="1100" dirty="0">
                  <a:solidFill>
                    <a:srgbClr val="494F56"/>
                  </a:solidFill>
                  <a:latin typeface="Montserrat"/>
                  <a:ea typeface="Montserrat"/>
                  <a:cs typeface="Montserrat"/>
                  <a:sym typeface="Montserrat"/>
                </a:rPr>
                <a:t> changer, car </a:t>
              </a:r>
              <a:r>
                <a:rPr lang="en-US" sz="1100" dirty="0" err="1">
                  <a:solidFill>
                    <a:srgbClr val="494F56"/>
                  </a:solidFill>
                  <a:latin typeface="Montserrat"/>
                  <a:ea typeface="Montserrat"/>
                  <a:cs typeface="Montserrat"/>
                  <a:sym typeface="Montserrat"/>
                </a:rPr>
                <a:t>elle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reposerait</a:t>
              </a:r>
              <a:r>
                <a:rPr lang="en-US" sz="1100" dirty="0">
                  <a:solidFill>
                    <a:srgbClr val="494F56"/>
                  </a:solidFill>
                  <a:latin typeface="Montserrat"/>
                  <a:ea typeface="Montserrat"/>
                  <a:cs typeface="Montserrat"/>
                  <a:sym typeface="Montserrat"/>
                </a:rPr>
                <a:t> sur un </a:t>
              </a:r>
              <a:r>
                <a:rPr lang="en-US" sz="1100" dirty="0" err="1">
                  <a:solidFill>
                    <a:srgbClr val="494F56"/>
                  </a:solidFill>
                  <a:latin typeface="Montserrat"/>
                  <a:ea typeface="Montserrat"/>
                  <a:cs typeface="Montserrat"/>
                  <a:sym typeface="Montserrat"/>
                </a:rPr>
                <a:t>ordre</a:t>
              </a:r>
              <a:r>
                <a:rPr lang="en-US" sz="1100" dirty="0">
                  <a:solidFill>
                    <a:srgbClr val="494F56"/>
                  </a:solidFill>
                  <a:latin typeface="Montserrat"/>
                  <a:ea typeface="Montserrat"/>
                  <a:cs typeface="Montserrat"/>
                  <a:sym typeface="Montserrat"/>
                </a:rPr>
                <a:t> du monde “naturel”. Alors </a:t>
              </a:r>
              <a:r>
                <a:rPr lang="en-US" sz="1100" dirty="0" err="1">
                  <a:solidFill>
                    <a:srgbClr val="494F56"/>
                  </a:solidFill>
                  <a:latin typeface="Montserrat"/>
                  <a:ea typeface="Montserrat"/>
                  <a:cs typeface="Montserrat"/>
                  <a:sym typeface="Montserrat"/>
                </a:rPr>
                <a:t>que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en</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réalité</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cet</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ordre</a:t>
              </a:r>
              <a:r>
                <a:rPr lang="en-US" sz="1100" dirty="0">
                  <a:solidFill>
                    <a:srgbClr val="494F56"/>
                  </a:solidFill>
                  <a:latin typeface="Montserrat"/>
                  <a:ea typeface="Montserrat"/>
                  <a:cs typeface="Montserrat"/>
                  <a:sym typeface="Montserrat"/>
                </a:rPr>
                <a:t> a </a:t>
              </a:r>
              <a:r>
                <a:rPr lang="en-US" sz="1100" dirty="0" err="1">
                  <a:solidFill>
                    <a:srgbClr val="494F56"/>
                  </a:solidFill>
                  <a:latin typeface="Montserrat"/>
                  <a:ea typeface="Montserrat"/>
                  <a:cs typeface="Montserrat"/>
                  <a:sym typeface="Montserrat"/>
                </a:rPr>
                <a:t>été</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construit</a:t>
              </a:r>
              <a:r>
                <a:rPr lang="en-US" sz="1100" dirty="0">
                  <a:solidFill>
                    <a:srgbClr val="494F56"/>
                  </a:solidFill>
                  <a:latin typeface="Montserrat"/>
                  <a:ea typeface="Montserrat"/>
                  <a:cs typeface="Montserrat"/>
                  <a:sym typeface="Montserrat"/>
                </a:rPr>
                <a:t> par des </a:t>
              </a:r>
              <a:r>
                <a:rPr lang="en-US" sz="1100" dirty="0" err="1">
                  <a:solidFill>
                    <a:srgbClr val="494F56"/>
                  </a:solidFill>
                  <a:latin typeface="Montserrat"/>
                  <a:ea typeface="Montserrat"/>
                  <a:cs typeface="Montserrat"/>
                  <a:sym typeface="Montserrat"/>
                </a:rPr>
                <a:t>humains</a:t>
              </a:r>
              <a:r>
                <a:rPr lang="en-US" sz="1100" dirty="0">
                  <a:solidFill>
                    <a:srgbClr val="494F56"/>
                  </a:solidFill>
                  <a:latin typeface="Montserrat"/>
                  <a:ea typeface="Montserrat"/>
                  <a:cs typeface="Montserrat"/>
                  <a:sym typeface="Montserrat"/>
                </a:rPr>
                <a:t> pour </a:t>
              </a:r>
              <a:r>
                <a:rPr lang="en-US" sz="1100" dirty="0" err="1">
                  <a:solidFill>
                    <a:srgbClr val="494F56"/>
                  </a:solidFill>
                  <a:latin typeface="Montserrat"/>
                  <a:ea typeface="Montserrat"/>
                  <a:cs typeface="Montserrat"/>
                  <a:sym typeface="Montserrat"/>
                </a:rPr>
                <a:t>servir</a:t>
              </a:r>
              <a:r>
                <a:rPr lang="en-US" sz="1100" dirty="0">
                  <a:solidFill>
                    <a:srgbClr val="494F56"/>
                  </a:solidFill>
                  <a:latin typeface="Montserrat"/>
                  <a:ea typeface="Montserrat"/>
                  <a:cs typeface="Montserrat"/>
                  <a:sym typeface="Montserrat"/>
                </a:rPr>
                <a:t> des </a:t>
              </a:r>
              <a:r>
                <a:rPr lang="en-US" sz="1100" dirty="0" err="1">
                  <a:solidFill>
                    <a:srgbClr val="494F56"/>
                  </a:solidFill>
                  <a:latin typeface="Montserrat"/>
                  <a:ea typeface="Montserrat"/>
                  <a:cs typeface="Montserrat"/>
                  <a:sym typeface="Montserrat"/>
                </a:rPr>
                <a:t>intérêts</a:t>
              </a:r>
              <a:r>
                <a:rPr lang="en-US" sz="1100" dirty="0">
                  <a:solidFill>
                    <a:srgbClr val="494F56"/>
                  </a:solidFill>
                  <a:latin typeface="Montserrat"/>
                  <a:ea typeface="Montserrat"/>
                  <a:cs typeface="Montserrat"/>
                  <a:sym typeface="Montserrat"/>
                </a:rPr>
                <a:t> précis, </a:t>
              </a:r>
              <a:r>
                <a:rPr lang="en-US" sz="1100" dirty="0" err="1">
                  <a:solidFill>
                    <a:srgbClr val="494F56"/>
                  </a:solidFill>
                  <a:latin typeface="Montserrat"/>
                  <a:ea typeface="Montserrat"/>
                  <a:cs typeface="Montserrat"/>
                  <a:sym typeface="Montserrat"/>
                </a:rPr>
                <a:t>comme</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s’enrichir</a:t>
              </a:r>
              <a:r>
                <a:rPr lang="en-US" sz="1100" dirty="0">
                  <a:solidFill>
                    <a:srgbClr val="494F56"/>
                  </a:solidFill>
                  <a:latin typeface="Montserrat"/>
                  <a:ea typeface="Montserrat"/>
                  <a:cs typeface="Montserrat"/>
                  <a:sym typeface="Montserrat"/>
                </a:rPr>
                <a:t>, </a:t>
              </a:r>
              <a:r>
                <a:rPr lang="en-US" sz="1100" dirty="0" err="1">
                  <a:solidFill>
                    <a:srgbClr val="494F56"/>
                  </a:solidFill>
                  <a:latin typeface="Montserrat"/>
                  <a:ea typeface="Montserrat"/>
                  <a:cs typeface="Montserrat"/>
                  <a:sym typeface="Montserrat"/>
                </a:rPr>
                <a:t>contrôler</a:t>
              </a:r>
              <a:r>
                <a:rPr lang="en-US" sz="1100" dirty="0">
                  <a:solidFill>
                    <a:srgbClr val="494F56"/>
                  </a:solidFill>
                  <a:latin typeface="Montserrat"/>
                  <a:ea typeface="Montserrat"/>
                  <a:cs typeface="Montserrat"/>
                  <a:sym typeface="Montserrat"/>
                </a:rPr>
                <a:t> des </a:t>
              </a:r>
              <a:r>
                <a:rPr lang="en-US" sz="1100" dirty="0" err="1">
                  <a:solidFill>
                    <a:srgbClr val="494F56"/>
                  </a:solidFill>
                  <a:latin typeface="Montserrat"/>
                  <a:ea typeface="Montserrat"/>
                  <a:cs typeface="Montserrat"/>
                  <a:sym typeface="Montserrat"/>
                </a:rPr>
                <a:t>territoires</a:t>
              </a:r>
              <a:r>
                <a:rPr lang="en-US" sz="1100" dirty="0">
                  <a:solidFill>
                    <a:srgbClr val="494F56"/>
                  </a:solidFill>
                  <a:latin typeface="Montserrat"/>
                  <a:ea typeface="Montserrat"/>
                  <a:cs typeface="Montserrat"/>
                  <a:sym typeface="Montserrat"/>
                </a:rPr>
                <a:t> et </a:t>
              </a:r>
              <a:r>
                <a:rPr lang="en-US" sz="1100" dirty="0" err="1">
                  <a:solidFill>
                    <a:srgbClr val="494F56"/>
                  </a:solidFill>
                  <a:latin typeface="Montserrat"/>
                  <a:ea typeface="Montserrat"/>
                  <a:cs typeface="Montserrat"/>
                  <a:sym typeface="Montserrat"/>
                </a:rPr>
                <a:t>garder</a:t>
              </a:r>
              <a:r>
                <a:rPr lang="en-US" sz="1100" dirty="0">
                  <a:solidFill>
                    <a:srgbClr val="494F56"/>
                  </a:solidFill>
                  <a:latin typeface="Montserrat"/>
                  <a:ea typeface="Montserrat"/>
                  <a:cs typeface="Montserrat"/>
                  <a:sym typeface="Montserrat"/>
                </a:rPr>
                <a:t> le </a:t>
              </a:r>
              <a:r>
                <a:rPr lang="en-US" sz="1100" dirty="0" err="1">
                  <a:solidFill>
                    <a:srgbClr val="494F56"/>
                  </a:solidFill>
                  <a:latin typeface="Montserrat"/>
                  <a:ea typeface="Montserrat"/>
                  <a:cs typeface="Montserrat"/>
                  <a:sym typeface="Montserrat"/>
                </a:rPr>
                <a:t>pouvoir</a:t>
              </a:r>
              <a:r>
                <a:rPr lang="en-US" sz="1100" dirty="0">
                  <a:solidFill>
                    <a:srgbClr val="494F56"/>
                  </a:solidFill>
                  <a:latin typeface="Montserrat"/>
                  <a:ea typeface="Montserrat"/>
                  <a:cs typeface="Montserrat"/>
                  <a:sym typeface="Montserrat"/>
                </a:rPr>
                <a:t>.</a:t>
              </a:r>
            </a:p>
            <a:p>
              <a:pPr algn="just">
                <a:lnSpc>
                  <a:spcPts val="1756"/>
                </a:lnSpc>
                <a:spcBef>
                  <a:spcPct val="0"/>
                </a:spcBef>
              </a:pPr>
              <a:endParaRPr lang="en-US" sz="1254" dirty="0">
                <a:solidFill>
                  <a:srgbClr val="494F56"/>
                </a:solidFill>
                <a:latin typeface="Montserrat"/>
                <a:ea typeface="Montserrat"/>
                <a:cs typeface="Montserrat"/>
                <a:sym typeface="Montserrat"/>
              </a:endParaRPr>
            </a:p>
          </p:txBody>
        </p:sp>
      </p:grpSp>
      <p:sp>
        <p:nvSpPr>
          <p:cNvPr id="20" name="TextBox 20"/>
          <p:cNvSpPr txBox="1"/>
          <p:nvPr/>
        </p:nvSpPr>
        <p:spPr>
          <a:xfrm>
            <a:off x="10351928" y="5630277"/>
            <a:ext cx="4450559" cy="1524301"/>
          </a:xfrm>
          <a:prstGeom prst="rect">
            <a:avLst/>
          </a:prstGeom>
        </p:spPr>
        <p:txBody>
          <a:bodyPr lIns="0" tIns="0" rIns="0" bIns="0" rtlCol="0" anchor="t">
            <a:spAutoFit/>
          </a:bodyPr>
          <a:lstStyle/>
          <a:p>
            <a:pPr algn="l">
              <a:lnSpc>
                <a:spcPts val="1558"/>
              </a:lnSpc>
              <a:spcBef>
                <a:spcPct val="0"/>
              </a:spcBef>
            </a:pPr>
            <a:r>
              <a:rPr lang="en-US" sz="1113">
                <a:solidFill>
                  <a:srgbClr val="000000"/>
                </a:solidFill>
                <a:latin typeface="Montserrat"/>
                <a:ea typeface="Montserrat"/>
                <a:cs typeface="Montserrat"/>
                <a:sym typeface="Montserrat"/>
              </a:rPr>
              <a:t>« Sans esclavage vous n'avez pas de coton, sans coton vous n’avez pas d'industrie moderne. C'est l’escla­vage, qui a donné de la valeur aux colonies. ce sont les colonies, qui ont créé le commerce du monde, c'est le commerce du monde, qui est la condition nécessaire de la grande industrie machinelle. » </a:t>
            </a:r>
          </a:p>
          <a:p>
            <a:pPr algn="l">
              <a:lnSpc>
                <a:spcPts val="1558"/>
              </a:lnSpc>
              <a:spcBef>
                <a:spcPct val="0"/>
              </a:spcBef>
            </a:pPr>
            <a:endParaRPr lang="en-US" sz="1113">
              <a:solidFill>
                <a:srgbClr val="000000"/>
              </a:solidFill>
              <a:latin typeface="Montserrat"/>
              <a:ea typeface="Montserrat"/>
              <a:cs typeface="Montserrat"/>
              <a:sym typeface="Montserrat"/>
            </a:endParaRPr>
          </a:p>
          <a:p>
            <a:pPr algn="l">
              <a:lnSpc>
                <a:spcPts val="1558"/>
              </a:lnSpc>
              <a:spcBef>
                <a:spcPct val="0"/>
              </a:spcBef>
            </a:pPr>
            <a:r>
              <a:rPr lang="en-US" sz="1113">
                <a:solidFill>
                  <a:srgbClr val="000000"/>
                </a:solidFill>
                <a:latin typeface="Montserrat"/>
                <a:ea typeface="Montserrat"/>
                <a:cs typeface="Montserrat"/>
                <a:sym typeface="Montserrat"/>
              </a:rPr>
              <a:t>Karl Marx, Misère de la philosophie, Œuvres économiques complètes, La pléiade, p.80</a:t>
            </a:r>
          </a:p>
        </p:txBody>
      </p:sp>
      <p:grpSp>
        <p:nvGrpSpPr>
          <p:cNvPr id="21" name="Group 21"/>
          <p:cNvGrpSpPr/>
          <p:nvPr/>
        </p:nvGrpSpPr>
        <p:grpSpPr>
          <a:xfrm>
            <a:off x="10006775" y="5658852"/>
            <a:ext cx="126154" cy="967812"/>
            <a:chOff x="0" y="0"/>
            <a:chExt cx="351839" cy="2699204"/>
          </a:xfrm>
        </p:grpSpPr>
        <p:sp>
          <p:nvSpPr>
            <p:cNvPr id="22" name="Freeform 22"/>
            <p:cNvSpPr/>
            <p:nvPr/>
          </p:nvSpPr>
          <p:spPr>
            <a:xfrm>
              <a:off x="0" y="0"/>
              <a:ext cx="351839" cy="2699204"/>
            </a:xfrm>
            <a:custGeom>
              <a:avLst/>
              <a:gdLst/>
              <a:ahLst/>
              <a:cxnLst/>
              <a:rect l="l" t="t" r="r" b="b"/>
              <a:pathLst>
                <a:path w="351839" h="2699204">
                  <a:moveTo>
                    <a:pt x="0" y="0"/>
                  </a:moveTo>
                  <a:lnTo>
                    <a:pt x="351839" y="0"/>
                  </a:lnTo>
                  <a:lnTo>
                    <a:pt x="351839" y="2699204"/>
                  </a:lnTo>
                  <a:lnTo>
                    <a:pt x="0" y="2699204"/>
                  </a:lnTo>
                  <a:close/>
                </a:path>
              </a:pathLst>
            </a:custGeom>
            <a:solidFill>
              <a:srgbClr val="FD9D24"/>
            </a:solidFill>
          </p:spPr>
          <p:txBody>
            <a:bodyPr/>
            <a:lstStyle/>
            <a:p>
              <a:endParaRPr lang="fr-F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7264"/>
            <a:ext cx="15240000" cy="1408865"/>
            <a:chOff x="0" y="0"/>
            <a:chExt cx="6186311" cy="571895"/>
          </a:xfrm>
        </p:grpSpPr>
        <p:sp>
          <p:nvSpPr>
            <p:cNvPr id="3" name="Freeform 3"/>
            <p:cNvSpPr/>
            <p:nvPr/>
          </p:nvSpPr>
          <p:spPr>
            <a:xfrm>
              <a:off x="0" y="0"/>
              <a:ext cx="6186311" cy="571895"/>
            </a:xfrm>
            <a:custGeom>
              <a:avLst/>
              <a:gdLst/>
              <a:ahLst/>
              <a:cxnLst/>
              <a:rect l="l" t="t" r="r" b="b"/>
              <a:pathLst>
                <a:path w="6186311" h="571895">
                  <a:moveTo>
                    <a:pt x="0" y="0"/>
                  </a:moveTo>
                  <a:lnTo>
                    <a:pt x="6186311" y="0"/>
                  </a:lnTo>
                  <a:lnTo>
                    <a:pt x="6186311" y="571895"/>
                  </a:lnTo>
                  <a:lnTo>
                    <a:pt x="0" y="571895"/>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sp>
        <p:nvSpPr>
          <p:cNvPr id="6" name="Freeform 6"/>
          <p:cNvSpPr/>
          <p:nvPr/>
        </p:nvSpPr>
        <p:spPr>
          <a:xfrm>
            <a:off x="259773" y="200673"/>
            <a:ext cx="857250" cy="1007519"/>
          </a:xfrm>
          <a:custGeom>
            <a:avLst/>
            <a:gdLst/>
            <a:ahLst/>
            <a:cxnLst/>
            <a:rect l="l" t="t" r="r" b="b"/>
            <a:pathLst>
              <a:path w="857250" h="1007519">
                <a:moveTo>
                  <a:pt x="0" y="0"/>
                </a:moveTo>
                <a:lnTo>
                  <a:pt x="857250" y="0"/>
                </a:lnTo>
                <a:lnTo>
                  <a:pt x="857250" y="1007519"/>
                </a:lnTo>
                <a:lnTo>
                  <a:pt x="0" y="100751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7" name="TextBox 7"/>
          <p:cNvSpPr txBox="1"/>
          <p:nvPr/>
        </p:nvSpPr>
        <p:spPr>
          <a:xfrm>
            <a:off x="1470806" y="590666"/>
            <a:ext cx="8093424" cy="550545"/>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CARTE 5 — THÉORIES RACIALES : CLASSER ET HIÉRARCHISER LES HUMAINS</a:t>
            </a:r>
          </a:p>
          <a:p>
            <a:pPr algn="l">
              <a:lnSpc>
                <a:spcPts val="2204"/>
              </a:lnSpc>
            </a:pPr>
            <a:endParaRPr lang="en-US" sz="1575" b="1">
              <a:solidFill>
                <a:srgbClr val="494F56"/>
              </a:solidFill>
              <a:latin typeface="Montserrat Bold"/>
              <a:ea typeface="Montserrat Bold"/>
              <a:cs typeface="Montserrat Bold"/>
              <a:sym typeface="Montserrat Bold"/>
            </a:endParaRPr>
          </a:p>
        </p:txBody>
      </p:sp>
      <p:grpSp>
        <p:nvGrpSpPr>
          <p:cNvPr id="8" name="Group 8"/>
          <p:cNvGrpSpPr/>
          <p:nvPr/>
        </p:nvGrpSpPr>
        <p:grpSpPr>
          <a:xfrm>
            <a:off x="209250" y="1530654"/>
            <a:ext cx="8959059" cy="1080118"/>
            <a:chOff x="0" y="0"/>
            <a:chExt cx="11945413" cy="1440157"/>
          </a:xfrm>
        </p:grpSpPr>
        <p:sp>
          <p:nvSpPr>
            <p:cNvPr id="9" name="TextBox 9"/>
            <p:cNvSpPr txBox="1"/>
            <p:nvPr/>
          </p:nvSpPr>
          <p:spPr>
            <a:xfrm>
              <a:off x="0" y="-28575"/>
              <a:ext cx="10610773" cy="441078"/>
            </a:xfrm>
            <a:prstGeom prst="rect">
              <a:avLst/>
            </a:prstGeom>
          </p:spPr>
          <p:txBody>
            <a:bodyPr lIns="0" tIns="0" rIns="0" bIns="0" rtlCol="0" anchor="t">
              <a:spAutoFit/>
            </a:bodyPr>
            <a:lstStyle/>
            <a:p>
              <a:pPr algn="l">
                <a:lnSpc>
                  <a:spcPts val="2897"/>
                </a:lnSpc>
              </a:pPr>
              <a:r>
                <a:rPr lang="en-US" sz="2069" b="1">
                  <a:solidFill>
                    <a:srgbClr val="494F56"/>
                  </a:solidFill>
                  <a:latin typeface="Montserrat Bold"/>
                  <a:ea typeface="Montserrat Bold"/>
                  <a:cs typeface="Montserrat Bold"/>
                  <a:sym typeface="Montserrat Bold"/>
                </a:rPr>
                <a:t>QUAND / OÙ</a:t>
              </a:r>
            </a:p>
          </p:txBody>
        </p:sp>
        <p:sp>
          <p:nvSpPr>
            <p:cNvPr id="10" name="TextBox 10"/>
            <p:cNvSpPr txBox="1"/>
            <p:nvPr/>
          </p:nvSpPr>
          <p:spPr>
            <a:xfrm>
              <a:off x="0" y="542037"/>
              <a:ext cx="11945413" cy="898120"/>
            </a:xfrm>
            <a:prstGeom prst="rect">
              <a:avLst/>
            </a:prstGeom>
          </p:spPr>
          <p:txBody>
            <a:bodyPr lIns="0" tIns="0" rIns="0" bIns="0" rtlCol="0" anchor="t">
              <a:spAutoFit/>
            </a:bodyPr>
            <a:lstStyle/>
            <a:p>
              <a:pPr algn="l">
                <a:lnSpc>
                  <a:spcPts val="1854"/>
                </a:lnSpc>
                <a:spcBef>
                  <a:spcPct val="0"/>
                </a:spcBef>
              </a:pPr>
              <a:r>
                <a:rPr lang="en-US" sz="1324">
                  <a:solidFill>
                    <a:srgbClr val="494F56"/>
                  </a:solidFill>
                  <a:latin typeface="Montserrat"/>
                  <a:ea typeface="Montserrat"/>
                  <a:cs typeface="Montserrat"/>
                  <a:sym typeface="Montserrat"/>
                </a:rPr>
                <a:t>≈ Fin du 18e – 19e siècles / Europe</a:t>
              </a:r>
            </a:p>
            <a:p>
              <a:pPr algn="l">
                <a:lnSpc>
                  <a:spcPts val="1854"/>
                </a:lnSpc>
                <a:spcBef>
                  <a:spcPct val="0"/>
                </a:spcBef>
              </a:pPr>
              <a:endParaRPr lang="en-US" sz="1324">
                <a:solidFill>
                  <a:srgbClr val="494F56"/>
                </a:solidFill>
                <a:latin typeface="Montserrat"/>
                <a:ea typeface="Montserrat"/>
                <a:cs typeface="Montserrat"/>
                <a:sym typeface="Montserrat"/>
              </a:endParaRPr>
            </a:p>
            <a:p>
              <a:pPr algn="l">
                <a:lnSpc>
                  <a:spcPts val="1854"/>
                </a:lnSpc>
                <a:spcBef>
                  <a:spcPct val="0"/>
                </a:spcBef>
              </a:pPr>
              <a:endParaRPr lang="en-US" sz="1324">
                <a:solidFill>
                  <a:srgbClr val="494F56"/>
                </a:solidFill>
                <a:latin typeface="Montserrat"/>
                <a:ea typeface="Montserrat"/>
                <a:cs typeface="Montserrat"/>
                <a:sym typeface="Montserrat"/>
              </a:endParaRPr>
            </a:p>
          </p:txBody>
        </p:sp>
      </p:grpSp>
      <p:grpSp>
        <p:nvGrpSpPr>
          <p:cNvPr id="11" name="Group 11"/>
          <p:cNvGrpSpPr/>
          <p:nvPr/>
        </p:nvGrpSpPr>
        <p:grpSpPr>
          <a:xfrm>
            <a:off x="209250" y="2310603"/>
            <a:ext cx="9218833" cy="3396021"/>
            <a:chOff x="0" y="0"/>
            <a:chExt cx="12291777" cy="4528028"/>
          </a:xfrm>
        </p:grpSpPr>
        <p:sp>
          <p:nvSpPr>
            <p:cNvPr id="12" name="TextBox 12"/>
            <p:cNvSpPr txBox="1"/>
            <p:nvPr/>
          </p:nvSpPr>
          <p:spPr>
            <a:xfrm>
              <a:off x="0" y="-47625"/>
              <a:ext cx="11945413" cy="493213"/>
            </a:xfrm>
            <a:prstGeom prst="rect">
              <a:avLst/>
            </a:prstGeom>
          </p:spPr>
          <p:txBody>
            <a:bodyPr lIns="0" tIns="0" rIns="0" bIns="0" rtlCol="0" anchor="t">
              <a:spAutoFit/>
            </a:bodyPr>
            <a:lstStyle/>
            <a:p>
              <a:pPr algn="l">
                <a:lnSpc>
                  <a:spcPts val="3105"/>
                </a:lnSpc>
              </a:pPr>
              <a:r>
                <a:rPr lang="en-US" sz="2217" b="1">
                  <a:solidFill>
                    <a:srgbClr val="494F56"/>
                  </a:solidFill>
                  <a:latin typeface="Montserrat Bold"/>
                  <a:ea typeface="Montserrat Bold"/>
                  <a:cs typeface="Montserrat Bold"/>
                  <a:sym typeface="Montserrat Bold"/>
                </a:rPr>
                <a:t>COMMENT </a:t>
              </a:r>
            </a:p>
          </p:txBody>
        </p:sp>
        <p:sp>
          <p:nvSpPr>
            <p:cNvPr id="13" name="TextBox 13"/>
            <p:cNvSpPr txBox="1"/>
            <p:nvPr/>
          </p:nvSpPr>
          <p:spPr>
            <a:xfrm>
              <a:off x="0" y="581080"/>
              <a:ext cx="12291777" cy="3946948"/>
            </a:xfrm>
            <a:prstGeom prst="rect">
              <a:avLst/>
            </a:prstGeom>
          </p:spPr>
          <p:txBody>
            <a:bodyPr lIns="0" tIns="0" rIns="0" bIns="0" rtlCol="0" anchor="t">
              <a:spAutoFit/>
            </a:bodyPr>
            <a:lstStyle/>
            <a:p>
              <a:pPr algn="just">
                <a:lnSpc>
                  <a:spcPts val="1820"/>
                </a:lnSpc>
              </a:pPr>
              <a:r>
                <a:rPr lang="en-US" sz="1300" dirty="0">
                  <a:solidFill>
                    <a:srgbClr val="494F56"/>
                  </a:solidFill>
                  <a:latin typeface="Montserrat"/>
                  <a:ea typeface="Montserrat"/>
                  <a:cs typeface="Montserrat"/>
                  <a:sym typeface="Montserrat"/>
                </a:rPr>
                <a:t>À </a:t>
              </a:r>
              <a:r>
                <a:rPr lang="en-US" sz="1300" dirty="0" err="1">
                  <a:solidFill>
                    <a:srgbClr val="494F56"/>
                  </a:solidFill>
                  <a:latin typeface="Montserrat"/>
                  <a:ea typeface="Montserrat"/>
                  <a:cs typeface="Montserrat"/>
                  <a:sym typeface="Montserrat"/>
                </a:rPr>
                <a:t>partir</a:t>
              </a:r>
              <a:r>
                <a:rPr lang="en-US" sz="1300" dirty="0">
                  <a:solidFill>
                    <a:srgbClr val="494F56"/>
                  </a:solidFill>
                  <a:latin typeface="Montserrat"/>
                  <a:ea typeface="Montserrat"/>
                  <a:cs typeface="Montserrat"/>
                  <a:sym typeface="Montserrat"/>
                </a:rPr>
                <a:t> de la fin du 18e siècle, dans un </a:t>
              </a:r>
              <a:r>
                <a:rPr lang="en-US" sz="1300" dirty="0" err="1">
                  <a:solidFill>
                    <a:srgbClr val="494F56"/>
                  </a:solidFill>
                  <a:latin typeface="Montserrat"/>
                  <a:ea typeface="Montserrat"/>
                  <a:cs typeface="Montserrat"/>
                  <a:sym typeface="Montserrat"/>
                </a:rPr>
                <a:t>contexte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marqué</a:t>
              </a:r>
              <a:r>
                <a:rPr lang="en-US" sz="1300" dirty="0">
                  <a:solidFill>
                    <a:srgbClr val="494F56"/>
                  </a:solidFill>
                  <a:latin typeface="Montserrat"/>
                  <a:ea typeface="Montserrat"/>
                  <a:cs typeface="Montserrat"/>
                  <a:sym typeface="Montserrat"/>
                </a:rPr>
                <a:t> par la </a:t>
              </a:r>
              <a:r>
                <a:rPr lang="en-US" sz="1300" dirty="0" err="1">
                  <a:solidFill>
                    <a:srgbClr val="494F56"/>
                  </a:solidFill>
                  <a:latin typeface="Montserrat"/>
                  <a:ea typeface="Montserrat"/>
                  <a:cs typeface="Montserrat"/>
                  <a:sym typeface="Montserrat"/>
                </a:rPr>
                <a:t>colonisation</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l’esclavage</a:t>
              </a:r>
              <a:r>
                <a:rPr lang="en-US" sz="1300" dirty="0">
                  <a:solidFill>
                    <a:srgbClr val="494F56"/>
                  </a:solidFill>
                  <a:latin typeface="Montserrat"/>
                  <a:ea typeface="Montserrat"/>
                  <a:cs typeface="Montserrat"/>
                  <a:sym typeface="Montserrat"/>
                </a:rPr>
                <a:t> et de fortes </a:t>
              </a:r>
              <a:r>
                <a:rPr lang="en-US" sz="1300" dirty="0" err="1">
                  <a:solidFill>
                    <a:srgbClr val="494F56"/>
                  </a:solidFill>
                  <a:latin typeface="Montserrat"/>
                  <a:ea typeface="Montserrat"/>
                  <a:cs typeface="Montserrat"/>
                  <a:sym typeface="Montserrat"/>
                </a:rPr>
                <a:t>inégalités</a:t>
              </a:r>
              <a:r>
                <a:rPr lang="en-US" sz="1300" dirty="0">
                  <a:solidFill>
                    <a:srgbClr val="494F56"/>
                  </a:solidFill>
                  <a:latin typeface="Montserrat"/>
                  <a:ea typeface="Montserrat"/>
                  <a:cs typeface="Montserrat"/>
                  <a:sym typeface="Montserrat"/>
                </a:rPr>
                <a:t> déjà </a:t>
              </a:r>
              <a:r>
                <a:rPr lang="en-US" sz="1300" dirty="0" err="1">
                  <a:solidFill>
                    <a:srgbClr val="494F56"/>
                  </a:solidFill>
                  <a:latin typeface="Montserrat"/>
                  <a:ea typeface="Montserrat"/>
                  <a:cs typeface="Montserrat"/>
                  <a:sym typeface="Montserrat"/>
                </a:rPr>
                <a:t>en</a:t>
              </a:r>
              <a:r>
                <a:rPr lang="en-US" sz="1300" dirty="0">
                  <a:solidFill>
                    <a:srgbClr val="494F56"/>
                  </a:solidFill>
                  <a:latin typeface="Montserrat"/>
                  <a:ea typeface="Montserrat"/>
                  <a:cs typeface="Montserrat"/>
                  <a:sym typeface="Montserrat"/>
                </a:rPr>
                <a:t> place (</a:t>
              </a:r>
              <a:r>
                <a:rPr lang="en-US" sz="1300" dirty="0" err="1">
                  <a:solidFill>
                    <a:srgbClr val="494F56"/>
                  </a:solidFill>
                  <a:latin typeface="Montserrat"/>
                  <a:ea typeface="Montserrat"/>
                  <a:cs typeface="Montserrat"/>
                  <a:sym typeface="Montserrat"/>
                </a:rPr>
                <a:t>pensons</a:t>
              </a:r>
              <a:r>
                <a:rPr lang="en-US" sz="1300" dirty="0">
                  <a:solidFill>
                    <a:srgbClr val="494F56"/>
                  </a:solidFill>
                  <a:latin typeface="Montserrat"/>
                  <a:ea typeface="Montserrat"/>
                  <a:cs typeface="Montserrat"/>
                  <a:sym typeface="Montserrat"/>
                </a:rPr>
                <a:t> aux 10 millions de mort au Congo sous le </a:t>
              </a:r>
              <a:r>
                <a:rPr lang="en-US" sz="1300" dirty="0" err="1">
                  <a:solidFill>
                    <a:srgbClr val="494F56"/>
                  </a:solidFill>
                  <a:latin typeface="Montserrat"/>
                  <a:ea typeface="Montserrat"/>
                  <a:cs typeface="Montserrat"/>
                  <a:sym typeface="Montserrat"/>
                </a:rPr>
                <a:t>règne</a:t>
              </a:r>
              <a:r>
                <a:rPr lang="en-US" sz="1300" dirty="0">
                  <a:solidFill>
                    <a:srgbClr val="494F56"/>
                  </a:solidFill>
                  <a:latin typeface="Montserrat"/>
                  <a:ea typeface="Montserrat"/>
                  <a:cs typeface="Montserrat"/>
                  <a:sym typeface="Montserrat"/>
                </a:rPr>
                <a:t> de Léopold II, </a:t>
              </a:r>
              <a:r>
                <a:rPr lang="en-US" sz="1300" dirty="0" err="1">
                  <a:solidFill>
                    <a:srgbClr val="494F56"/>
                  </a:solidFill>
                  <a:latin typeface="Montserrat"/>
                  <a:ea typeface="Montserrat"/>
                  <a:cs typeface="Montserrat"/>
                  <a:sym typeface="Montserrat"/>
                </a:rPr>
                <a:t>roi</a:t>
              </a:r>
              <a:r>
                <a:rPr lang="en-US" sz="1300" dirty="0">
                  <a:solidFill>
                    <a:srgbClr val="494F56"/>
                  </a:solidFill>
                  <a:latin typeface="Montserrat"/>
                  <a:ea typeface="Montserrat"/>
                  <a:cs typeface="Montserrat"/>
                  <a:sym typeface="Montserrat"/>
                </a:rPr>
                <a:t> de Belgique), </a:t>
              </a:r>
              <a:r>
                <a:rPr lang="en-US" sz="1300" dirty="0" err="1">
                  <a:solidFill>
                    <a:srgbClr val="494F56"/>
                  </a:solidFill>
                  <a:latin typeface="Montserrat"/>
                  <a:ea typeface="Montserrat"/>
                  <a:cs typeface="Montserrat"/>
                  <a:sym typeface="Montserrat"/>
                </a:rPr>
                <a:t>certains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penseurs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européens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développent</a:t>
              </a:r>
              <a:r>
                <a:rPr lang="en-US" sz="1300" dirty="0">
                  <a:solidFill>
                    <a:srgbClr val="494F56"/>
                  </a:solidFill>
                  <a:latin typeface="Montserrat"/>
                  <a:ea typeface="Montserrat"/>
                  <a:cs typeface="Montserrat"/>
                  <a:sym typeface="Montserrat"/>
                </a:rPr>
                <a:t> des façons de </a:t>
              </a:r>
              <a:r>
                <a:rPr lang="en-US" sz="1300" dirty="0" err="1">
                  <a:solidFill>
                    <a:srgbClr val="494F56"/>
                  </a:solidFill>
                  <a:latin typeface="Montserrat"/>
                  <a:ea typeface="Montserrat"/>
                  <a:cs typeface="Montserrat"/>
                  <a:sym typeface="Montserrat"/>
                </a:rPr>
                <a:t>penser</a:t>
              </a:r>
              <a:r>
                <a:rPr lang="en-US" sz="1300" dirty="0">
                  <a:solidFill>
                    <a:srgbClr val="494F56"/>
                  </a:solidFill>
                  <a:latin typeface="Montserrat"/>
                  <a:ea typeface="Montserrat"/>
                  <a:cs typeface="Montserrat"/>
                  <a:sym typeface="Montserrat"/>
                </a:rPr>
                <a:t> qui </a:t>
              </a:r>
              <a:r>
                <a:rPr lang="en-US" sz="1300" dirty="0" err="1">
                  <a:solidFill>
                    <a:srgbClr val="494F56"/>
                  </a:solidFill>
                  <a:latin typeface="Montserrat"/>
                  <a:ea typeface="Montserrat"/>
                  <a:cs typeface="Montserrat"/>
                  <a:sym typeface="Montserrat"/>
                </a:rPr>
                <a:t>servent</a:t>
              </a:r>
              <a:r>
                <a:rPr lang="en-US" sz="1300" dirty="0">
                  <a:solidFill>
                    <a:srgbClr val="494F56"/>
                  </a:solidFill>
                  <a:latin typeface="Montserrat"/>
                  <a:ea typeface="Montserrat"/>
                  <a:cs typeface="Montserrat"/>
                  <a:sym typeface="Montserrat"/>
                </a:rPr>
                <a:t> à justifier </a:t>
              </a:r>
              <a:r>
                <a:rPr lang="en-US" sz="1300" dirty="0" err="1">
                  <a:solidFill>
                    <a:srgbClr val="494F56"/>
                  </a:solidFill>
                  <a:latin typeface="Montserrat"/>
                  <a:ea typeface="Montserrat"/>
                  <a:cs typeface="Montserrat"/>
                  <a:sym typeface="Montserrat"/>
                </a:rPr>
                <a:t>ces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inégalités</a:t>
              </a:r>
              <a:r>
                <a:rPr lang="en-US" sz="1300" dirty="0">
                  <a:solidFill>
                    <a:srgbClr val="494F56"/>
                  </a:solidFill>
                  <a:latin typeface="Montserrat"/>
                  <a:ea typeface="Montserrat"/>
                  <a:cs typeface="Montserrat"/>
                  <a:sym typeface="Montserrat"/>
                </a:rPr>
                <a:t>.</a:t>
              </a:r>
            </a:p>
            <a:p>
              <a:pPr algn="just">
                <a:lnSpc>
                  <a:spcPts val="1820"/>
                </a:lnSpc>
              </a:pPr>
              <a:r>
                <a:rPr lang="en-US" sz="1300" dirty="0" err="1">
                  <a:solidFill>
                    <a:srgbClr val="494F56"/>
                  </a:solidFill>
                  <a:latin typeface="Montserrat"/>
                  <a:ea typeface="Montserrat"/>
                  <a:cs typeface="Montserrat"/>
                  <a:sym typeface="Montserrat"/>
                </a:rPr>
                <a:t>Ils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cherchent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alors</a:t>
              </a:r>
              <a:r>
                <a:rPr lang="en-US" sz="1300" dirty="0">
                  <a:solidFill>
                    <a:srgbClr val="494F56"/>
                  </a:solidFill>
                  <a:latin typeface="Montserrat"/>
                  <a:ea typeface="Montserrat"/>
                  <a:cs typeface="Montserrat"/>
                  <a:sym typeface="Montserrat"/>
                </a:rPr>
                <a:t> à classer les </a:t>
              </a:r>
              <a:r>
                <a:rPr lang="en-US" sz="1300" dirty="0" err="1">
                  <a:solidFill>
                    <a:srgbClr val="494F56"/>
                  </a:solidFill>
                  <a:latin typeface="Montserrat"/>
                  <a:ea typeface="Montserrat"/>
                  <a:cs typeface="Montserrat"/>
                  <a:sym typeface="Montserrat"/>
                </a:rPr>
                <a:t>êtres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humains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en</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groupes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appelés</a:t>
              </a:r>
              <a:r>
                <a:rPr lang="en-US" sz="1300" dirty="0">
                  <a:solidFill>
                    <a:srgbClr val="494F56"/>
                  </a:solidFill>
                  <a:latin typeface="Montserrat"/>
                  <a:ea typeface="Montserrat"/>
                  <a:cs typeface="Montserrat"/>
                  <a:sym typeface="Montserrat"/>
                </a:rPr>
                <a:t> « races », </a:t>
              </a:r>
              <a:r>
                <a:rPr lang="en-US" sz="1300" dirty="0" err="1">
                  <a:solidFill>
                    <a:srgbClr val="494F56"/>
                  </a:solidFill>
                  <a:latin typeface="Montserrat"/>
                  <a:ea typeface="Montserrat"/>
                  <a:cs typeface="Montserrat"/>
                  <a:sym typeface="Montserrat"/>
                </a:rPr>
                <a:t>en</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s’inspirant</a:t>
              </a:r>
              <a:r>
                <a:rPr lang="en-US" sz="1300" dirty="0">
                  <a:solidFill>
                    <a:srgbClr val="494F56"/>
                  </a:solidFill>
                  <a:latin typeface="Montserrat"/>
                  <a:ea typeface="Montserrat"/>
                  <a:cs typeface="Montserrat"/>
                  <a:sym typeface="Montserrat"/>
                </a:rPr>
                <a:t> des </a:t>
              </a:r>
              <a:r>
                <a:rPr lang="en-US" sz="1300" dirty="0" err="1">
                  <a:solidFill>
                    <a:srgbClr val="494F56"/>
                  </a:solidFill>
                  <a:latin typeface="Montserrat"/>
                  <a:ea typeface="Montserrat"/>
                  <a:cs typeface="Montserrat"/>
                  <a:sym typeface="Montserrat"/>
                </a:rPr>
                <a:t>méthodes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utilisées</a:t>
              </a:r>
              <a:r>
                <a:rPr lang="en-US" sz="1300" dirty="0">
                  <a:solidFill>
                    <a:srgbClr val="494F56"/>
                  </a:solidFill>
                  <a:latin typeface="Montserrat"/>
                  <a:ea typeface="Montserrat"/>
                  <a:cs typeface="Montserrat"/>
                  <a:sym typeface="Montserrat"/>
                </a:rPr>
                <a:t> pour classer les plantes et les </a:t>
              </a:r>
              <a:r>
                <a:rPr lang="en-US" sz="1300" dirty="0" err="1">
                  <a:solidFill>
                    <a:srgbClr val="494F56"/>
                  </a:solidFill>
                  <a:latin typeface="Montserrat"/>
                  <a:ea typeface="Montserrat"/>
                  <a:cs typeface="Montserrat"/>
                  <a:sym typeface="Montserrat"/>
                </a:rPr>
                <a:t>animaux</a:t>
              </a:r>
              <a:r>
                <a:rPr lang="en-US" sz="1300" dirty="0">
                  <a:solidFill>
                    <a:srgbClr val="494F56"/>
                  </a:solidFill>
                  <a:latin typeface="Montserrat"/>
                  <a:ea typeface="Montserrat"/>
                  <a:cs typeface="Montserrat"/>
                  <a:sym typeface="Montserrat"/>
                </a:rPr>
                <a:t>. </a:t>
              </a:r>
            </a:p>
            <a:p>
              <a:pPr algn="just">
                <a:lnSpc>
                  <a:spcPts val="1820"/>
                </a:lnSpc>
              </a:pPr>
              <a:r>
                <a:rPr lang="en-US" sz="1300" dirty="0">
                  <a:solidFill>
                    <a:srgbClr val="494F56"/>
                  </a:solidFill>
                  <a:latin typeface="Montserrat"/>
                  <a:ea typeface="Montserrat"/>
                  <a:cs typeface="Montserrat"/>
                  <a:sym typeface="Montserrat"/>
                </a:rPr>
                <a:t>Dans </a:t>
              </a:r>
              <a:r>
                <a:rPr lang="en-US" sz="1300" dirty="0" err="1">
                  <a:solidFill>
                    <a:srgbClr val="494F56"/>
                  </a:solidFill>
                  <a:latin typeface="Montserrat"/>
                  <a:ea typeface="Montserrat"/>
                  <a:cs typeface="Montserrat"/>
                  <a:sym typeface="Montserrat"/>
                </a:rPr>
                <a:t>cette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logique</a:t>
              </a:r>
              <a:r>
                <a:rPr lang="en-US" sz="1300" dirty="0">
                  <a:solidFill>
                    <a:srgbClr val="494F56"/>
                  </a:solidFill>
                  <a:latin typeface="Montserrat"/>
                  <a:ea typeface="Montserrat"/>
                  <a:cs typeface="Montserrat"/>
                  <a:sym typeface="Montserrat"/>
                </a:rPr>
                <a:t>, des </a:t>
              </a:r>
              <a:r>
                <a:rPr lang="en-US" sz="1300" dirty="0" err="1">
                  <a:solidFill>
                    <a:srgbClr val="494F56"/>
                  </a:solidFill>
                  <a:latin typeface="Montserrat"/>
                  <a:ea typeface="Montserrat"/>
                  <a:cs typeface="Montserrat"/>
                  <a:sym typeface="Montserrat"/>
                </a:rPr>
                <a:t>différences</a:t>
              </a:r>
              <a:r>
                <a:rPr lang="en-US" sz="1300" dirty="0">
                  <a:solidFill>
                    <a:srgbClr val="494F56"/>
                  </a:solidFill>
                  <a:latin typeface="Montserrat"/>
                  <a:ea typeface="Montserrat"/>
                  <a:cs typeface="Montserrat"/>
                  <a:sym typeface="Montserrat"/>
                </a:rPr>
                <a:t> physiques </a:t>
              </a:r>
              <a:r>
                <a:rPr lang="en-US" sz="1300" dirty="0" err="1">
                  <a:solidFill>
                    <a:srgbClr val="494F56"/>
                  </a:solidFill>
                  <a:latin typeface="Montserrat"/>
                  <a:ea typeface="Montserrat"/>
                  <a:cs typeface="Montserrat"/>
                  <a:sym typeface="Montserrat"/>
                </a:rPr>
                <a:t>visibles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sont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associées</a:t>
              </a:r>
              <a:r>
                <a:rPr lang="en-US" sz="1300" dirty="0">
                  <a:solidFill>
                    <a:srgbClr val="494F56"/>
                  </a:solidFill>
                  <a:latin typeface="Montserrat"/>
                  <a:ea typeface="Montserrat"/>
                  <a:cs typeface="Montserrat"/>
                  <a:sym typeface="Montserrat"/>
                </a:rPr>
                <a:t> à </a:t>
              </a:r>
              <a:r>
                <a:rPr lang="en-US" sz="1300" dirty="0" err="1">
                  <a:solidFill>
                    <a:srgbClr val="494F56"/>
                  </a:solidFill>
                  <a:latin typeface="Montserrat"/>
                  <a:ea typeface="Montserrat"/>
                  <a:cs typeface="Montserrat"/>
                  <a:sym typeface="Montserrat"/>
                </a:rPr>
                <a:t>ce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que</a:t>
              </a:r>
              <a:r>
                <a:rPr lang="en-US" sz="1300" dirty="0">
                  <a:solidFill>
                    <a:srgbClr val="494F56"/>
                  </a:solidFill>
                  <a:latin typeface="Montserrat"/>
                  <a:ea typeface="Montserrat"/>
                  <a:cs typeface="Montserrat"/>
                  <a:sym typeface="Montserrat"/>
                </a:rPr>
                <a:t> les </a:t>
              </a:r>
              <a:r>
                <a:rPr lang="en-US" sz="1300" dirty="0" err="1">
                  <a:solidFill>
                    <a:srgbClr val="494F56"/>
                  </a:solidFill>
                  <a:latin typeface="Montserrat"/>
                  <a:ea typeface="Montserrat"/>
                  <a:cs typeface="Montserrat"/>
                  <a:sym typeface="Montserrat"/>
                </a:rPr>
                <a:t>personnes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seraient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capables</a:t>
              </a:r>
              <a:r>
                <a:rPr lang="en-US" sz="1300" dirty="0">
                  <a:solidFill>
                    <a:srgbClr val="494F56"/>
                  </a:solidFill>
                  <a:latin typeface="Montserrat"/>
                  <a:ea typeface="Montserrat"/>
                  <a:cs typeface="Montserrat"/>
                  <a:sym typeface="Montserrat"/>
                </a:rPr>
                <a:t> de faire </a:t>
              </a:r>
              <a:r>
                <a:rPr lang="en-US" sz="1300" dirty="0" err="1">
                  <a:solidFill>
                    <a:srgbClr val="494F56"/>
                  </a:solidFill>
                  <a:latin typeface="Montserrat"/>
                  <a:ea typeface="Montserrat"/>
                  <a:cs typeface="Montserrat"/>
                  <a:sym typeface="Montserrat"/>
                </a:rPr>
                <a:t>ou</a:t>
              </a:r>
              <a:r>
                <a:rPr lang="en-US" sz="1300" dirty="0">
                  <a:solidFill>
                    <a:srgbClr val="494F56"/>
                  </a:solidFill>
                  <a:latin typeface="Montserrat"/>
                  <a:ea typeface="Montserrat"/>
                  <a:cs typeface="Montserrat"/>
                  <a:sym typeface="Montserrat"/>
                </a:rPr>
                <a:t> de </a:t>
              </a:r>
              <a:r>
                <a:rPr lang="en-US" sz="1300" dirty="0" err="1">
                  <a:solidFill>
                    <a:srgbClr val="494F56"/>
                  </a:solidFill>
                  <a:latin typeface="Montserrat"/>
                  <a:ea typeface="Montserrat"/>
                  <a:cs typeface="Montserrat"/>
                  <a:sym typeface="Montserrat"/>
                </a:rPr>
                <a:t>penser</a:t>
              </a:r>
              <a:r>
                <a:rPr lang="en-US" sz="1300" dirty="0">
                  <a:solidFill>
                    <a:srgbClr val="494F56"/>
                  </a:solidFill>
                  <a:latin typeface="Montserrat"/>
                  <a:ea typeface="Montserrat"/>
                  <a:cs typeface="Montserrat"/>
                  <a:sym typeface="Montserrat"/>
                </a:rPr>
                <a:t>.</a:t>
              </a:r>
            </a:p>
            <a:p>
              <a:pPr algn="just">
                <a:lnSpc>
                  <a:spcPts val="1820"/>
                </a:lnSpc>
              </a:pPr>
              <a:r>
                <a:rPr lang="en-US" sz="1300" dirty="0">
                  <a:solidFill>
                    <a:srgbClr val="494F56"/>
                  </a:solidFill>
                  <a:latin typeface="Montserrat"/>
                  <a:ea typeface="Montserrat"/>
                  <a:cs typeface="Montserrat"/>
                  <a:sym typeface="Montserrat"/>
                </a:rPr>
                <a:t>Bien </a:t>
              </a:r>
              <a:r>
                <a:rPr lang="en-US" sz="1300" dirty="0" err="1">
                  <a:solidFill>
                    <a:srgbClr val="494F56"/>
                  </a:solidFill>
                  <a:latin typeface="Montserrat"/>
                  <a:ea typeface="Montserrat"/>
                  <a:cs typeface="Montserrat"/>
                  <a:sym typeface="Montserrat"/>
                </a:rPr>
                <a:t>que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différences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aient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toujours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existé</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parmi</a:t>
              </a:r>
              <a:r>
                <a:rPr lang="en-US" sz="1300" dirty="0">
                  <a:solidFill>
                    <a:srgbClr val="494F56"/>
                  </a:solidFill>
                  <a:latin typeface="Montserrat"/>
                  <a:ea typeface="Montserrat"/>
                  <a:cs typeface="Montserrat"/>
                  <a:sym typeface="Montserrat"/>
                </a:rPr>
                <a:t> les </a:t>
              </a:r>
              <a:r>
                <a:rPr lang="en-US" sz="1300" dirty="0" err="1">
                  <a:solidFill>
                    <a:srgbClr val="494F56"/>
                  </a:solidFill>
                  <a:latin typeface="Montserrat"/>
                  <a:ea typeface="Montserrat"/>
                  <a:cs typeface="Montserrat"/>
                  <a:sym typeface="Montserrat"/>
                </a:rPr>
                <a:t>humains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l’idée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qu’elles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rendraient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certains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groupes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inférieurs</a:t>
              </a:r>
              <a:r>
                <a:rPr lang="en-US" sz="1300" dirty="0">
                  <a:solidFill>
                    <a:srgbClr val="494F56"/>
                  </a:solidFill>
                  <a:latin typeface="Montserrat"/>
                  <a:ea typeface="Montserrat"/>
                  <a:cs typeface="Montserrat"/>
                  <a:sym typeface="Montserrat"/>
                </a:rPr>
                <a:t> est </a:t>
              </a:r>
              <a:r>
                <a:rPr lang="en-US" sz="1300" dirty="0" err="1">
                  <a:solidFill>
                    <a:srgbClr val="494F56"/>
                  </a:solidFill>
                  <a:latin typeface="Montserrat"/>
                  <a:ea typeface="Montserrat"/>
                  <a:cs typeface="Montserrat"/>
                  <a:sym typeface="Montserrat"/>
                </a:rPr>
                <a:t>une</a:t>
              </a:r>
              <a:r>
                <a:rPr lang="en-US" sz="1300" dirty="0">
                  <a:solidFill>
                    <a:srgbClr val="494F56"/>
                  </a:solidFill>
                  <a:latin typeface="Montserrat"/>
                  <a:ea typeface="Montserrat"/>
                  <a:cs typeface="Montserrat"/>
                  <a:sym typeface="Montserrat"/>
                </a:rPr>
                <a:t> construction </a:t>
              </a:r>
              <a:r>
                <a:rPr lang="en-US" sz="1300" dirty="0" err="1">
                  <a:solidFill>
                    <a:srgbClr val="494F56"/>
                  </a:solidFill>
                  <a:latin typeface="Montserrat"/>
                  <a:ea typeface="Montserrat"/>
                  <a:cs typeface="Montserrat"/>
                  <a:sym typeface="Montserrat"/>
                </a:rPr>
                <a:t>inventée</a:t>
              </a:r>
              <a:r>
                <a:rPr lang="en-US" sz="1300" dirty="0">
                  <a:solidFill>
                    <a:srgbClr val="494F56"/>
                  </a:solidFill>
                  <a:latin typeface="Montserrat"/>
                  <a:ea typeface="Montserrat"/>
                  <a:cs typeface="Montserrat"/>
                  <a:sym typeface="Montserrat"/>
                </a:rPr>
                <a:t> par les </a:t>
              </a:r>
              <a:r>
                <a:rPr lang="en-US" sz="1300" dirty="0" err="1">
                  <a:solidFill>
                    <a:srgbClr val="494F56"/>
                  </a:solidFill>
                  <a:latin typeface="Montserrat"/>
                  <a:ea typeface="Montserrat"/>
                  <a:cs typeface="Montserrat"/>
                  <a:sym typeface="Montserrat"/>
                </a:rPr>
                <a:t>humains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différences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sont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ainsi</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transformées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en</a:t>
              </a:r>
              <a:r>
                <a:rPr lang="en-US" sz="1300" dirty="0">
                  <a:solidFill>
                    <a:srgbClr val="494F56"/>
                  </a:solidFill>
                  <a:latin typeface="Montserrat"/>
                  <a:ea typeface="Montserrat"/>
                  <a:cs typeface="Montserrat"/>
                  <a:sym typeface="Montserrat"/>
                </a:rPr>
                <a:t> faux </a:t>
              </a:r>
              <a:r>
                <a:rPr lang="en-US" sz="1300" dirty="0" err="1">
                  <a:solidFill>
                    <a:srgbClr val="494F56"/>
                  </a:solidFill>
                  <a:latin typeface="Montserrat"/>
                  <a:ea typeface="Montserrat"/>
                  <a:cs typeface="Montserrat"/>
                  <a:sym typeface="Montserrat"/>
                </a:rPr>
                <a:t>critères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scientifiques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présentés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comme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naturels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ou</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biologiques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afin</a:t>
              </a:r>
              <a:r>
                <a:rPr lang="en-US" sz="1300" dirty="0">
                  <a:solidFill>
                    <a:srgbClr val="494F56"/>
                  </a:solidFill>
                  <a:latin typeface="Montserrat"/>
                  <a:ea typeface="Montserrat"/>
                  <a:cs typeface="Montserrat"/>
                  <a:sym typeface="Montserrat"/>
                </a:rPr>
                <a:t> de faire passer les </a:t>
              </a:r>
              <a:r>
                <a:rPr lang="en-US" sz="1300" dirty="0" err="1">
                  <a:solidFill>
                    <a:srgbClr val="494F56"/>
                  </a:solidFill>
                  <a:latin typeface="Montserrat"/>
                  <a:ea typeface="Montserrat"/>
                  <a:cs typeface="Montserrat"/>
                  <a:sym typeface="Montserrat"/>
                </a:rPr>
                <a:t>inégalités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comme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normales</a:t>
              </a:r>
              <a:r>
                <a:rPr lang="en-US" sz="1300" dirty="0">
                  <a:solidFill>
                    <a:srgbClr val="494F56"/>
                  </a:solidFill>
                  <a:latin typeface="Montserrat"/>
                  <a:ea typeface="Montserrat"/>
                  <a:cs typeface="Montserrat"/>
                  <a:sym typeface="Montserrat"/>
                </a:rPr>
                <a:t>.</a:t>
              </a:r>
            </a:p>
            <a:p>
              <a:pPr algn="just">
                <a:lnSpc>
                  <a:spcPts val="1820"/>
                </a:lnSpc>
              </a:pPr>
              <a:endParaRPr lang="en-US" sz="1300" dirty="0">
                <a:solidFill>
                  <a:srgbClr val="494F56"/>
                </a:solidFill>
                <a:latin typeface="Montserrat"/>
                <a:ea typeface="Montserrat"/>
                <a:cs typeface="Montserrat"/>
                <a:sym typeface="Montserrat"/>
              </a:endParaRPr>
            </a:p>
            <a:p>
              <a:pPr algn="l">
                <a:lnSpc>
                  <a:spcPts val="1820"/>
                </a:lnSpc>
                <a:spcBef>
                  <a:spcPct val="0"/>
                </a:spcBef>
              </a:pPr>
              <a:endParaRPr lang="en-US" sz="1300" dirty="0">
                <a:solidFill>
                  <a:srgbClr val="494F56"/>
                </a:solidFill>
                <a:latin typeface="Montserrat"/>
                <a:ea typeface="Montserrat"/>
                <a:cs typeface="Montserrat"/>
                <a:sym typeface="Montserrat"/>
              </a:endParaRPr>
            </a:p>
          </p:txBody>
        </p:sp>
      </p:grpSp>
      <p:grpSp>
        <p:nvGrpSpPr>
          <p:cNvPr id="14" name="Group 14"/>
          <p:cNvGrpSpPr/>
          <p:nvPr/>
        </p:nvGrpSpPr>
        <p:grpSpPr>
          <a:xfrm>
            <a:off x="209250" y="5453191"/>
            <a:ext cx="8959059" cy="2278163"/>
            <a:chOff x="0" y="-38100"/>
            <a:chExt cx="11945413" cy="3037550"/>
          </a:xfrm>
        </p:grpSpPr>
        <p:sp>
          <p:nvSpPr>
            <p:cNvPr id="15" name="TextBox 15"/>
            <p:cNvSpPr txBox="1"/>
            <p:nvPr/>
          </p:nvSpPr>
          <p:spPr>
            <a:xfrm>
              <a:off x="0" y="-38100"/>
              <a:ext cx="10869860" cy="461674"/>
            </a:xfrm>
            <a:prstGeom prst="rect">
              <a:avLst/>
            </a:prstGeom>
          </p:spPr>
          <p:txBody>
            <a:bodyPr lIns="0" tIns="0" rIns="0" bIns="0" rtlCol="0" anchor="t">
              <a:spAutoFit/>
            </a:bodyPr>
            <a:lstStyle/>
            <a:p>
              <a:pPr algn="l">
                <a:lnSpc>
                  <a:spcPts val="2965"/>
                </a:lnSpc>
              </a:pPr>
              <a:r>
                <a:rPr lang="en-US" sz="2117" b="1">
                  <a:solidFill>
                    <a:srgbClr val="494F56"/>
                  </a:solidFill>
                  <a:latin typeface="Montserrat Bold"/>
                  <a:ea typeface="Montserrat Bold"/>
                  <a:cs typeface="Montserrat Bold"/>
                  <a:sym typeface="Montserrat Bold"/>
                </a:rPr>
                <a:t>POURQUOI</a:t>
              </a:r>
            </a:p>
          </p:txBody>
        </p:sp>
        <p:sp>
          <p:nvSpPr>
            <p:cNvPr id="16" name="TextBox 16"/>
            <p:cNvSpPr txBox="1"/>
            <p:nvPr/>
          </p:nvSpPr>
          <p:spPr>
            <a:xfrm>
              <a:off x="0" y="586823"/>
              <a:ext cx="11945413" cy="2412627"/>
            </a:xfrm>
            <a:prstGeom prst="rect">
              <a:avLst/>
            </a:prstGeom>
          </p:spPr>
          <p:txBody>
            <a:bodyPr lIns="0" tIns="0" rIns="0" bIns="0" rtlCol="0" anchor="t">
              <a:spAutoFit/>
            </a:bodyPr>
            <a:lstStyle/>
            <a:p>
              <a:pPr algn="just">
                <a:lnSpc>
                  <a:spcPts val="1756"/>
                </a:lnSpc>
              </a:pPr>
              <a:r>
                <a:rPr lang="en-US" sz="1300" dirty="0">
                  <a:solidFill>
                    <a:srgbClr val="494F56"/>
                  </a:solidFill>
                  <a:latin typeface="Montserrat"/>
                  <a:ea typeface="Montserrat"/>
                  <a:cs typeface="Montserrat"/>
                  <a:sym typeface="Montserrat"/>
                </a:rPr>
                <a:t>À </a:t>
              </a:r>
              <a:r>
                <a:rPr lang="en-US" sz="1300" dirty="0" err="1">
                  <a:solidFill>
                    <a:srgbClr val="494F56"/>
                  </a:solidFill>
                  <a:latin typeface="Montserrat"/>
                  <a:ea typeface="Montserrat"/>
                  <a:cs typeface="Montserrat"/>
                  <a:sym typeface="Montserrat"/>
                </a:rPr>
                <a:t>partir</a:t>
              </a:r>
              <a:r>
                <a:rPr lang="en-US" sz="1300" dirty="0">
                  <a:solidFill>
                    <a:srgbClr val="494F56"/>
                  </a:solidFill>
                  <a:latin typeface="Montserrat"/>
                  <a:ea typeface="Montserrat"/>
                  <a:cs typeface="Montserrat"/>
                  <a:sym typeface="Montserrat"/>
                </a:rPr>
                <a:t> du </a:t>
              </a:r>
              <a:r>
                <a:rPr lang="en-US" sz="1300" dirty="0" err="1">
                  <a:solidFill>
                    <a:srgbClr val="494F56"/>
                  </a:solidFill>
                  <a:latin typeface="Montserrat"/>
                  <a:ea typeface="Montserrat"/>
                  <a:cs typeface="Montserrat"/>
                  <a:sym typeface="Montserrat"/>
                </a:rPr>
                <a:t>classement</a:t>
              </a:r>
              <a:r>
                <a:rPr lang="en-US" sz="1300" dirty="0">
                  <a:solidFill>
                    <a:srgbClr val="494F56"/>
                  </a:solidFill>
                  <a:latin typeface="Montserrat"/>
                  <a:ea typeface="Montserrat"/>
                  <a:cs typeface="Montserrat"/>
                  <a:sym typeface="Montserrat"/>
                </a:rPr>
                <a:t> des </a:t>
              </a:r>
              <a:r>
                <a:rPr lang="en-US" sz="1300" dirty="0" err="1">
                  <a:solidFill>
                    <a:srgbClr val="494F56"/>
                  </a:solidFill>
                  <a:latin typeface="Montserrat"/>
                  <a:ea typeface="Montserrat"/>
                  <a:cs typeface="Montserrat"/>
                  <a:sym typeface="Montserrat"/>
                </a:rPr>
                <a:t>êtres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humains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en</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différentes</a:t>
              </a:r>
              <a:r>
                <a:rPr lang="en-US" sz="1300" dirty="0">
                  <a:solidFill>
                    <a:srgbClr val="494F56"/>
                  </a:solidFill>
                  <a:latin typeface="Montserrat"/>
                  <a:ea typeface="Montserrat"/>
                  <a:cs typeface="Montserrat"/>
                  <a:sym typeface="Montserrat"/>
                </a:rPr>
                <a:t> « races », des </a:t>
              </a:r>
              <a:r>
                <a:rPr lang="en-US" sz="1300" dirty="0" err="1">
                  <a:solidFill>
                    <a:srgbClr val="494F56"/>
                  </a:solidFill>
                  <a:latin typeface="Montserrat"/>
                  <a:ea typeface="Montserrat"/>
                  <a:cs typeface="Montserrat"/>
                  <a:sym typeface="Montserrat"/>
                </a:rPr>
                <a:t>théories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raciales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sont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développées</a:t>
              </a:r>
              <a:r>
                <a:rPr lang="en-US" sz="1300" dirty="0">
                  <a:solidFill>
                    <a:srgbClr val="494F56"/>
                  </a:solidFill>
                  <a:latin typeface="Montserrat"/>
                  <a:ea typeface="Montserrat"/>
                  <a:cs typeface="Montserrat"/>
                  <a:sym typeface="Montserrat"/>
                </a:rPr>
                <a:t> et </a:t>
              </a:r>
              <a:r>
                <a:rPr lang="en-US" sz="1300" dirty="0" err="1">
                  <a:solidFill>
                    <a:srgbClr val="494F56"/>
                  </a:solidFill>
                  <a:latin typeface="Montserrat"/>
                  <a:ea typeface="Montserrat"/>
                  <a:cs typeface="Montserrat"/>
                  <a:sym typeface="Montserrat"/>
                </a:rPr>
                <a:t>présentées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comme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scientifiques</a:t>
              </a:r>
              <a:r>
                <a:rPr lang="en-US" sz="1300" dirty="0">
                  <a:solidFill>
                    <a:srgbClr val="494F56"/>
                  </a:solidFill>
                  <a:latin typeface="Montserrat"/>
                  <a:ea typeface="Montserrat"/>
                  <a:cs typeface="Montserrat"/>
                  <a:sym typeface="Montserrat"/>
                </a:rPr>
                <a:t>. En </a:t>
              </a:r>
              <a:r>
                <a:rPr lang="en-US" sz="1300" dirty="0" err="1">
                  <a:solidFill>
                    <a:srgbClr val="494F56"/>
                  </a:solidFill>
                  <a:latin typeface="Montserrat"/>
                  <a:ea typeface="Montserrat"/>
                  <a:cs typeface="Montserrat"/>
                  <a:sym typeface="Montserrat"/>
                </a:rPr>
                <a:t>faisant</a:t>
              </a:r>
              <a:r>
                <a:rPr lang="en-US" sz="1300" dirty="0">
                  <a:solidFill>
                    <a:srgbClr val="494F56"/>
                  </a:solidFill>
                  <a:latin typeface="Montserrat"/>
                  <a:ea typeface="Montserrat"/>
                  <a:cs typeface="Montserrat"/>
                  <a:sym typeface="Montserrat"/>
                </a:rPr>
                <a:t> passer </a:t>
              </a:r>
              <a:r>
                <a:rPr lang="en-US" sz="1300" dirty="0" err="1">
                  <a:solidFill>
                    <a:srgbClr val="494F56"/>
                  </a:solidFill>
                  <a:latin typeface="Montserrat"/>
                  <a:ea typeface="Montserrat"/>
                  <a:cs typeface="Montserrat"/>
                  <a:sym typeface="Montserrat"/>
                </a:rPr>
                <a:t>ce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classement</a:t>
              </a:r>
              <a:r>
                <a:rPr lang="en-US" sz="1300" dirty="0">
                  <a:solidFill>
                    <a:srgbClr val="494F56"/>
                  </a:solidFill>
                  <a:latin typeface="Montserrat"/>
                  <a:ea typeface="Montserrat"/>
                  <a:cs typeface="Montserrat"/>
                  <a:sym typeface="Montserrat"/>
                </a:rPr>
                <a:t> pour naturel, </a:t>
              </a:r>
              <a:r>
                <a:rPr lang="en-US" sz="1300" dirty="0" err="1">
                  <a:solidFill>
                    <a:srgbClr val="494F56"/>
                  </a:solidFill>
                  <a:latin typeface="Montserrat"/>
                  <a:ea typeface="Montserrat"/>
                  <a:cs typeface="Montserrat"/>
                  <a:sym typeface="Montserrat"/>
                </a:rPr>
                <a:t>ces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théories</a:t>
              </a:r>
              <a:r>
                <a:rPr lang="en-US" sz="1300" dirty="0">
                  <a:solidFill>
                    <a:srgbClr val="494F56"/>
                  </a:solidFill>
                  <a:latin typeface="Montserrat"/>
                  <a:ea typeface="Montserrat"/>
                  <a:cs typeface="Montserrat"/>
                  <a:sym typeface="Montserrat"/>
                </a:rPr>
                <a:t> font </a:t>
              </a:r>
              <a:r>
                <a:rPr lang="en-US" sz="1300" dirty="0" err="1">
                  <a:solidFill>
                    <a:srgbClr val="494F56"/>
                  </a:solidFill>
                  <a:latin typeface="Montserrat"/>
                  <a:ea typeface="Montserrat"/>
                  <a:cs typeface="Montserrat"/>
                  <a:sym typeface="Montserrat"/>
                </a:rPr>
                <a:t>croire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que</a:t>
              </a:r>
              <a:r>
                <a:rPr lang="en-US" sz="1300" dirty="0">
                  <a:solidFill>
                    <a:srgbClr val="494F56"/>
                  </a:solidFill>
                  <a:latin typeface="Montserrat"/>
                  <a:ea typeface="Montserrat"/>
                  <a:cs typeface="Montserrat"/>
                  <a:sym typeface="Montserrat"/>
                </a:rPr>
                <a:t> les </a:t>
              </a:r>
              <a:r>
                <a:rPr lang="en-US" sz="1300" dirty="0" err="1">
                  <a:solidFill>
                    <a:srgbClr val="494F56"/>
                  </a:solidFill>
                  <a:latin typeface="Montserrat"/>
                  <a:ea typeface="Montserrat"/>
                  <a:cs typeface="Montserrat"/>
                  <a:sym typeface="Montserrat"/>
                </a:rPr>
                <a:t>inégalités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sont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normales</a:t>
              </a:r>
              <a:r>
                <a:rPr lang="en-US" sz="1300" dirty="0">
                  <a:solidFill>
                    <a:srgbClr val="494F56"/>
                  </a:solidFill>
                  <a:latin typeface="Montserrat"/>
                  <a:ea typeface="Montserrat"/>
                  <a:cs typeface="Montserrat"/>
                  <a:sym typeface="Montserrat"/>
                </a:rPr>
                <a:t> et </a:t>
              </a:r>
              <a:r>
                <a:rPr lang="en-US" sz="1300" dirty="0" err="1">
                  <a:solidFill>
                    <a:srgbClr val="494F56"/>
                  </a:solidFill>
                  <a:latin typeface="Montserrat"/>
                  <a:ea typeface="Montserrat"/>
                  <a:cs typeface="Montserrat"/>
                  <a:sym typeface="Montserrat"/>
                </a:rPr>
                <a:t>inévitables</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ce</a:t>
              </a:r>
              <a:r>
                <a:rPr lang="en-US" sz="1300" dirty="0">
                  <a:solidFill>
                    <a:srgbClr val="494F56"/>
                  </a:solidFill>
                  <a:latin typeface="Montserrat"/>
                  <a:ea typeface="Montserrat"/>
                  <a:cs typeface="Montserrat"/>
                  <a:sym typeface="Montserrat"/>
                </a:rPr>
                <a:t> qui </a:t>
              </a:r>
              <a:r>
                <a:rPr lang="en-US" sz="1300" dirty="0" err="1">
                  <a:solidFill>
                    <a:srgbClr val="494F56"/>
                  </a:solidFill>
                  <a:latin typeface="Montserrat"/>
                  <a:ea typeface="Montserrat"/>
                  <a:cs typeface="Montserrat"/>
                  <a:sym typeface="Montserrat"/>
                </a:rPr>
                <a:t>permet</a:t>
              </a:r>
              <a:r>
                <a:rPr lang="en-US" sz="1300" dirty="0">
                  <a:solidFill>
                    <a:srgbClr val="494F56"/>
                  </a:solidFill>
                  <a:latin typeface="Montserrat"/>
                  <a:ea typeface="Montserrat"/>
                  <a:cs typeface="Montserrat"/>
                  <a:sym typeface="Montserrat"/>
                </a:rPr>
                <a:t> de continuer et de justifier la domination et les injustices. </a:t>
              </a:r>
            </a:p>
            <a:p>
              <a:pPr algn="just">
                <a:lnSpc>
                  <a:spcPts val="1756"/>
                </a:lnSpc>
              </a:pPr>
              <a:endParaRPr lang="en-US" sz="1300" dirty="0">
                <a:solidFill>
                  <a:srgbClr val="494F56"/>
                </a:solidFill>
                <a:latin typeface="Montserrat"/>
                <a:ea typeface="Montserrat"/>
                <a:cs typeface="Montserrat"/>
                <a:sym typeface="Montserrat"/>
              </a:endParaRPr>
            </a:p>
            <a:p>
              <a:pPr algn="just">
                <a:lnSpc>
                  <a:spcPts val="1756"/>
                </a:lnSpc>
              </a:pPr>
              <a:r>
                <a:rPr lang="en-US" sz="1300" dirty="0" err="1">
                  <a:solidFill>
                    <a:srgbClr val="494F56"/>
                  </a:solidFill>
                  <a:latin typeface="Montserrat"/>
                  <a:ea typeface="Montserrat"/>
                  <a:cs typeface="Montserrat"/>
                  <a:sym typeface="Montserrat"/>
                </a:rPr>
                <a:t>Autrement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dit</a:t>
              </a:r>
              <a:r>
                <a:rPr lang="en-US" sz="1300" dirty="0">
                  <a:solidFill>
                    <a:srgbClr val="494F56"/>
                  </a:solidFill>
                  <a:latin typeface="Montserrat"/>
                  <a:ea typeface="Montserrat"/>
                  <a:cs typeface="Montserrat"/>
                  <a:sym typeface="Montserrat"/>
                </a:rPr>
                <a:t>, le </a:t>
              </a:r>
              <a:r>
                <a:rPr lang="en-US" sz="1300" dirty="0" err="1">
                  <a:solidFill>
                    <a:srgbClr val="494F56"/>
                  </a:solidFill>
                  <a:latin typeface="Montserrat"/>
                  <a:ea typeface="Montserrat"/>
                  <a:cs typeface="Montserrat"/>
                  <a:sym typeface="Montserrat"/>
                </a:rPr>
                <a:t>racisme</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sert</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d’outil</a:t>
              </a:r>
              <a:r>
                <a:rPr lang="en-US" sz="1300" dirty="0">
                  <a:solidFill>
                    <a:srgbClr val="494F56"/>
                  </a:solidFill>
                  <a:latin typeface="Montserrat"/>
                  <a:ea typeface="Montserrat"/>
                  <a:cs typeface="Montserrat"/>
                  <a:sym typeface="Montserrat"/>
                </a:rPr>
                <a:t> pour </a:t>
              </a:r>
              <a:r>
                <a:rPr lang="en-US" sz="1300" dirty="0" err="1">
                  <a:solidFill>
                    <a:srgbClr val="494F56"/>
                  </a:solidFill>
                  <a:latin typeface="Montserrat"/>
                  <a:ea typeface="Montserrat"/>
                  <a:cs typeface="Montserrat"/>
                  <a:sym typeface="Montserrat"/>
                </a:rPr>
                <a:t>garder</a:t>
              </a:r>
              <a:r>
                <a:rPr lang="en-US" sz="1300" dirty="0">
                  <a:solidFill>
                    <a:srgbClr val="494F56"/>
                  </a:solidFill>
                  <a:latin typeface="Montserrat"/>
                  <a:ea typeface="Montserrat"/>
                  <a:cs typeface="Montserrat"/>
                  <a:sym typeface="Montserrat"/>
                </a:rPr>
                <a:t> le </a:t>
              </a:r>
              <a:r>
                <a:rPr lang="en-US" sz="1300" dirty="0" err="1">
                  <a:solidFill>
                    <a:srgbClr val="494F56"/>
                  </a:solidFill>
                  <a:latin typeface="Montserrat"/>
                  <a:ea typeface="Montserrat"/>
                  <a:cs typeface="Montserrat"/>
                  <a:sym typeface="Montserrat"/>
                </a:rPr>
                <a:t>pouvoir</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en</a:t>
              </a:r>
              <a:r>
                <a:rPr lang="en-US" sz="1300" dirty="0">
                  <a:solidFill>
                    <a:srgbClr val="494F56"/>
                  </a:solidFill>
                  <a:latin typeface="Montserrat"/>
                  <a:ea typeface="Montserrat"/>
                  <a:cs typeface="Montserrat"/>
                  <a:sym typeface="Montserrat"/>
                </a:rPr>
                <a:t> place, </a:t>
              </a:r>
              <a:r>
                <a:rPr lang="en-US" sz="1300" dirty="0" err="1">
                  <a:solidFill>
                    <a:srgbClr val="494F56"/>
                  </a:solidFill>
                  <a:latin typeface="Montserrat"/>
                  <a:ea typeface="Montserrat"/>
                  <a:cs typeface="Montserrat"/>
                  <a:sym typeface="Montserrat"/>
                </a:rPr>
                <a:t>décourager</a:t>
              </a:r>
              <a:r>
                <a:rPr lang="en-US" sz="1300" dirty="0">
                  <a:solidFill>
                    <a:srgbClr val="494F56"/>
                  </a:solidFill>
                  <a:latin typeface="Montserrat"/>
                  <a:ea typeface="Montserrat"/>
                  <a:cs typeface="Montserrat"/>
                  <a:sym typeface="Montserrat"/>
                </a:rPr>
                <a:t> les remises </a:t>
              </a:r>
              <a:r>
                <a:rPr lang="en-US" sz="1300" dirty="0" err="1">
                  <a:solidFill>
                    <a:srgbClr val="494F56"/>
                  </a:solidFill>
                  <a:latin typeface="Montserrat"/>
                  <a:ea typeface="Montserrat"/>
                  <a:cs typeface="Montserrat"/>
                  <a:sym typeface="Montserrat"/>
                </a:rPr>
                <a:t>en</a:t>
              </a:r>
              <a:r>
                <a:rPr lang="en-US" sz="1300" dirty="0">
                  <a:solidFill>
                    <a:srgbClr val="494F56"/>
                  </a:solidFill>
                  <a:latin typeface="Montserrat"/>
                  <a:ea typeface="Montserrat"/>
                  <a:cs typeface="Montserrat"/>
                  <a:sym typeface="Montserrat"/>
                </a:rPr>
                <a:t> question et </a:t>
              </a:r>
              <a:r>
                <a:rPr lang="en-US" sz="1300" dirty="0" err="1">
                  <a:solidFill>
                    <a:srgbClr val="494F56"/>
                  </a:solidFill>
                  <a:latin typeface="Montserrat"/>
                  <a:ea typeface="Montserrat"/>
                  <a:cs typeface="Montserrat"/>
                  <a:sym typeface="Montserrat"/>
                </a:rPr>
                <a:t>empêcher</a:t>
              </a:r>
              <a:r>
                <a:rPr lang="en-US" sz="1300" dirty="0">
                  <a:solidFill>
                    <a:srgbClr val="494F56"/>
                  </a:solidFill>
                  <a:latin typeface="Montserrat"/>
                  <a:ea typeface="Montserrat"/>
                  <a:cs typeface="Montserrat"/>
                  <a:sym typeface="Montserrat"/>
                </a:rPr>
                <a:t> </a:t>
              </a:r>
              <a:r>
                <a:rPr lang="en-US" sz="1300" dirty="0" err="1">
                  <a:solidFill>
                    <a:srgbClr val="494F56"/>
                  </a:solidFill>
                  <a:latin typeface="Montserrat"/>
                  <a:ea typeface="Montserrat"/>
                  <a:cs typeface="Montserrat"/>
                  <a:sym typeface="Montserrat"/>
                </a:rPr>
                <a:t>que</a:t>
              </a:r>
              <a:r>
                <a:rPr lang="en-US" sz="1300" dirty="0">
                  <a:solidFill>
                    <a:srgbClr val="494F56"/>
                  </a:solidFill>
                  <a:latin typeface="Montserrat"/>
                  <a:ea typeface="Montserrat"/>
                  <a:cs typeface="Montserrat"/>
                  <a:sym typeface="Montserrat"/>
                </a:rPr>
                <a:t> les choses </a:t>
              </a:r>
              <a:r>
                <a:rPr lang="en-US" sz="1300" dirty="0" err="1">
                  <a:solidFill>
                    <a:srgbClr val="494F56"/>
                  </a:solidFill>
                  <a:latin typeface="Montserrat"/>
                  <a:ea typeface="Montserrat"/>
                  <a:cs typeface="Montserrat"/>
                  <a:sym typeface="Montserrat"/>
                </a:rPr>
                <a:t>changent</a:t>
              </a:r>
              <a:r>
                <a:rPr lang="en-US" sz="1300" dirty="0">
                  <a:solidFill>
                    <a:srgbClr val="494F56"/>
                  </a:solidFill>
                  <a:latin typeface="Montserrat"/>
                  <a:ea typeface="Montserrat"/>
                  <a:cs typeface="Montserrat"/>
                  <a:sym typeface="Montserrat"/>
                </a:rPr>
                <a:t>.</a:t>
              </a:r>
            </a:p>
            <a:p>
              <a:pPr algn="l">
                <a:lnSpc>
                  <a:spcPts val="1616"/>
                </a:lnSpc>
                <a:spcBef>
                  <a:spcPct val="0"/>
                </a:spcBef>
              </a:pPr>
              <a:endParaRPr lang="en-US" sz="1254" dirty="0">
                <a:solidFill>
                  <a:srgbClr val="494F56"/>
                </a:solidFill>
                <a:latin typeface="Montserrat"/>
                <a:ea typeface="Montserrat"/>
                <a:cs typeface="Montserrat"/>
                <a:sym typeface="Montserrat"/>
              </a:endParaRPr>
            </a:p>
          </p:txBody>
        </p:sp>
      </p:grpSp>
      <p:sp>
        <p:nvSpPr>
          <p:cNvPr id="17" name="TextBox 17"/>
          <p:cNvSpPr txBox="1"/>
          <p:nvPr/>
        </p:nvSpPr>
        <p:spPr>
          <a:xfrm>
            <a:off x="10197484" y="4827883"/>
            <a:ext cx="4724005" cy="1279191"/>
          </a:xfrm>
          <a:prstGeom prst="rect">
            <a:avLst/>
          </a:prstGeom>
        </p:spPr>
        <p:txBody>
          <a:bodyPr lIns="0" tIns="0" rIns="0" bIns="0" rtlCol="0" anchor="t">
            <a:spAutoFit/>
          </a:bodyPr>
          <a:lstStyle/>
          <a:p>
            <a:pPr algn="l">
              <a:lnSpc>
                <a:spcPts val="1558"/>
              </a:lnSpc>
              <a:spcBef>
                <a:spcPct val="0"/>
              </a:spcBef>
            </a:pPr>
            <a:r>
              <a:rPr lang="en-US" sz="1113" i="1">
                <a:solidFill>
                  <a:srgbClr val="000000"/>
                </a:solidFill>
                <a:latin typeface="Montserrat Italics"/>
                <a:ea typeface="Montserrat Italics"/>
                <a:cs typeface="Montserrat Italics"/>
                <a:sym typeface="Montserrat Italics"/>
              </a:rPr>
              <a:t>  </a:t>
            </a:r>
          </a:p>
          <a:p>
            <a:pPr algn="just">
              <a:lnSpc>
                <a:spcPts val="1558"/>
              </a:lnSpc>
              <a:spcBef>
                <a:spcPct val="0"/>
              </a:spcBef>
            </a:pPr>
            <a:r>
              <a:rPr lang="en-US" sz="1113">
                <a:solidFill>
                  <a:srgbClr val="000000"/>
                </a:solidFill>
                <a:latin typeface="Montserrat"/>
                <a:ea typeface="Montserrat"/>
                <a:cs typeface="Montserrat"/>
                <a:sym typeface="Montserrat"/>
              </a:rPr>
              <a:t>Les puissances européennes légitimaient la domination coloniale en invoquant des « prétendues preuves scientifiques » de l’infériorité biologique des peuples colonisés.</a:t>
            </a:r>
          </a:p>
          <a:p>
            <a:pPr algn="l">
              <a:lnSpc>
                <a:spcPts val="1558"/>
              </a:lnSpc>
              <a:spcBef>
                <a:spcPct val="0"/>
              </a:spcBef>
            </a:pPr>
            <a:endParaRPr lang="en-US" sz="1113">
              <a:solidFill>
                <a:srgbClr val="000000"/>
              </a:solidFill>
              <a:latin typeface="Montserrat"/>
              <a:ea typeface="Montserrat"/>
              <a:cs typeface="Montserrat"/>
              <a:sym typeface="Montserrat"/>
            </a:endParaRPr>
          </a:p>
          <a:p>
            <a:pPr algn="l">
              <a:lnSpc>
                <a:spcPts val="1278"/>
              </a:lnSpc>
              <a:spcBef>
                <a:spcPct val="0"/>
              </a:spcBef>
            </a:pPr>
            <a:r>
              <a:rPr lang="en-US" sz="913">
                <a:solidFill>
                  <a:srgbClr val="000000"/>
                </a:solidFill>
                <a:latin typeface="Montserrat"/>
                <a:ea typeface="Montserrat"/>
                <a:cs typeface="Montserrat"/>
                <a:sym typeface="Montserrat"/>
              </a:rPr>
              <a:t>  - Reformulé d’après Daniel Ducharme et Paul Eid, La notion de race dans les sciences et l’imaginaire raciste : la rupture est-elle consommée ?</a:t>
            </a:r>
          </a:p>
        </p:txBody>
      </p:sp>
      <p:grpSp>
        <p:nvGrpSpPr>
          <p:cNvPr id="18" name="Group 18"/>
          <p:cNvGrpSpPr/>
          <p:nvPr/>
        </p:nvGrpSpPr>
        <p:grpSpPr>
          <a:xfrm>
            <a:off x="9865021" y="5066706"/>
            <a:ext cx="109378" cy="544212"/>
            <a:chOff x="0" y="0"/>
            <a:chExt cx="542497" cy="2699204"/>
          </a:xfrm>
        </p:grpSpPr>
        <p:sp>
          <p:nvSpPr>
            <p:cNvPr id="19" name="Freeform 19"/>
            <p:cNvSpPr/>
            <p:nvPr/>
          </p:nvSpPr>
          <p:spPr>
            <a:xfrm>
              <a:off x="0" y="0"/>
              <a:ext cx="542497" cy="2699204"/>
            </a:xfrm>
            <a:custGeom>
              <a:avLst/>
              <a:gdLst/>
              <a:ahLst/>
              <a:cxnLst/>
              <a:rect l="l" t="t" r="r" b="b"/>
              <a:pathLst>
                <a:path w="542497" h="2699204">
                  <a:moveTo>
                    <a:pt x="0" y="0"/>
                  </a:moveTo>
                  <a:lnTo>
                    <a:pt x="542497" y="0"/>
                  </a:lnTo>
                  <a:lnTo>
                    <a:pt x="542497" y="2699204"/>
                  </a:lnTo>
                  <a:lnTo>
                    <a:pt x="0" y="2699204"/>
                  </a:lnTo>
                  <a:close/>
                </a:path>
              </a:pathLst>
            </a:custGeom>
            <a:solidFill>
              <a:srgbClr val="FD9D24"/>
            </a:solidFill>
          </p:spPr>
          <p:txBody>
            <a:bodyPr/>
            <a:lstStyle/>
            <a:p>
              <a:endParaRPr lang="fr-F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5240000" cy="611149"/>
            <a:chOff x="0" y="0"/>
            <a:chExt cx="6186311" cy="248081"/>
          </a:xfrm>
        </p:grpSpPr>
        <p:sp>
          <p:nvSpPr>
            <p:cNvPr id="3" name="Freeform 3"/>
            <p:cNvSpPr/>
            <p:nvPr/>
          </p:nvSpPr>
          <p:spPr>
            <a:xfrm>
              <a:off x="0" y="0"/>
              <a:ext cx="6186311" cy="248081"/>
            </a:xfrm>
            <a:custGeom>
              <a:avLst/>
              <a:gdLst/>
              <a:ahLst/>
              <a:cxnLst/>
              <a:rect l="l" t="t" r="r" b="b"/>
              <a:pathLst>
                <a:path w="6186311" h="248081">
                  <a:moveTo>
                    <a:pt x="0" y="0"/>
                  </a:moveTo>
                  <a:lnTo>
                    <a:pt x="6186311" y="0"/>
                  </a:lnTo>
                  <a:lnTo>
                    <a:pt x="6186311" y="248081"/>
                  </a:lnTo>
                  <a:lnTo>
                    <a:pt x="0" y="248081"/>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grpSp>
        <p:nvGrpSpPr>
          <p:cNvPr id="6" name="Group 6"/>
          <p:cNvGrpSpPr/>
          <p:nvPr/>
        </p:nvGrpSpPr>
        <p:grpSpPr>
          <a:xfrm>
            <a:off x="12406644" y="5016045"/>
            <a:ext cx="109378" cy="544212"/>
            <a:chOff x="0" y="0"/>
            <a:chExt cx="542497" cy="2699204"/>
          </a:xfrm>
        </p:grpSpPr>
        <p:sp>
          <p:nvSpPr>
            <p:cNvPr id="7" name="Freeform 7"/>
            <p:cNvSpPr/>
            <p:nvPr/>
          </p:nvSpPr>
          <p:spPr>
            <a:xfrm>
              <a:off x="0" y="0"/>
              <a:ext cx="542497" cy="2699204"/>
            </a:xfrm>
            <a:custGeom>
              <a:avLst/>
              <a:gdLst/>
              <a:ahLst/>
              <a:cxnLst/>
              <a:rect l="l" t="t" r="r" b="b"/>
              <a:pathLst>
                <a:path w="542497" h="2699204">
                  <a:moveTo>
                    <a:pt x="0" y="0"/>
                  </a:moveTo>
                  <a:lnTo>
                    <a:pt x="542497" y="0"/>
                  </a:lnTo>
                  <a:lnTo>
                    <a:pt x="542497" y="2699204"/>
                  </a:lnTo>
                  <a:lnTo>
                    <a:pt x="0" y="2699204"/>
                  </a:lnTo>
                  <a:close/>
                </a:path>
              </a:pathLst>
            </a:custGeom>
            <a:solidFill>
              <a:srgbClr val="FD9D24"/>
            </a:solidFill>
          </p:spPr>
          <p:txBody>
            <a:bodyPr/>
            <a:lstStyle/>
            <a:p>
              <a:endParaRPr lang="fr-FR"/>
            </a:p>
          </p:txBody>
        </p:sp>
      </p:grpSp>
      <p:sp>
        <p:nvSpPr>
          <p:cNvPr id="8" name="Freeform 8"/>
          <p:cNvSpPr/>
          <p:nvPr/>
        </p:nvSpPr>
        <p:spPr>
          <a:xfrm>
            <a:off x="79363" y="0"/>
            <a:ext cx="393872" cy="462915"/>
          </a:xfrm>
          <a:custGeom>
            <a:avLst/>
            <a:gdLst/>
            <a:ahLst/>
            <a:cxnLst/>
            <a:rect l="l" t="t" r="r" b="b"/>
            <a:pathLst>
              <a:path w="393872" h="462915">
                <a:moveTo>
                  <a:pt x="0" y="0"/>
                </a:moveTo>
                <a:lnTo>
                  <a:pt x="393873" y="0"/>
                </a:lnTo>
                <a:lnTo>
                  <a:pt x="393873" y="462915"/>
                </a:lnTo>
                <a:lnTo>
                  <a:pt x="0" y="46291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TextBox 9"/>
          <p:cNvSpPr txBox="1"/>
          <p:nvPr/>
        </p:nvSpPr>
        <p:spPr>
          <a:xfrm>
            <a:off x="750405" y="30480"/>
            <a:ext cx="8093424" cy="826770"/>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CARTE 6 — RACISME COMME PROGRAMME POLITIQUE</a:t>
            </a:r>
          </a:p>
          <a:p>
            <a:pPr algn="l">
              <a:lnSpc>
                <a:spcPts val="2204"/>
              </a:lnSpc>
            </a:pPr>
            <a:endParaRPr lang="en-US" sz="1575" b="1">
              <a:solidFill>
                <a:srgbClr val="494F56"/>
              </a:solidFill>
              <a:latin typeface="Montserrat Bold"/>
              <a:ea typeface="Montserrat Bold"/>
              <a:cs typeface="Montserrat Bold"/>
              <a:sym typeface="Montserrat Bold"/>
            </a:endParaRPr>
          </a:p>
          <a:p>
            <a:pPr algn="l">
              <a:lnSpc>
                <a:spcPts val="2204"/>
              </a:lnSpc>
            </a:pPr>
            <a:endParaRPr lang="en-US" sz="1575" b="1">
              <a:solidFill>
                <a:srgbClr val="494F56"/>
              </a:solidFill>
              <a:latin typeface="Montserrat Bold"/>
              <a:ea typeface="Montserrat Bold"/>
              <a:cs typeface="Montserrat Bold"/>
              <a:sym typeface="Montserrat Bold"/>
            </a:endParaRPr>
          </a:p>
        </p:txBody>
      </p:sp>
      <p:grpSp>
        <p:nvGrpSpPr>
          <p:cNvPr id="10" name="Group 10"/>
          <p:cNvGrpSpPr/>
          <p:nvPr/>
        </p:nvGrpSpPr>
        <p:grpSpPr>
          <a:xfrm>
            <a:off x="168233" y="748109"/>
            <a:ext cx="12691592" cy="1080118"/>
            <a:chOff x="0" y="0"/>
            <a:chExt cx="16922123" cy="1440157"/>
          </a:xfrm>
        </p:grpSpPr>
        <p:sp>
          <p:nvSpPr>
            <p:cNvPr id="11" name="TextBox 11"/>
            <p:cNvSpPr txBox="1"/>
            <p:nvPr/>
          </p:nvSpPr>
          <p:spPr>
            <a:xfrm>
              <a:off x="0" y="-28575"/>
              <a:ext cx="10610773" cy="441078"/>
            </a:xfrm>
            <a:prstGeom prst="rect">
              <a:avLst/>
            </a:prstGeom>
          </p:spPr>
          <p:txBody>
            <a:bodyPr lIns="0" tIns="0" rIns="0" bIns="0" rtlCol="0" anchor="t">
              <a:spAutoFit/>
            </a:bodyPr>
            <a:lstStyle/>
            <a:p>
              <a:pPr algn="l">
                <a:lnSpc>
                  <a:spcPts val="2897"/>
                </a:lnSpc>
              </a:pPr>
              <a:r>
                <a:rPr lang="en-US" sz="2069" b="1">
                  <a:solidFill>
                    <a:srgbClr val="494F56"/>
                  </a:solidFill>
                  <a:latin typeface="Montserrat Bold"/>
                  <a:ea typeface="Montserrat Bold"/>
                  <a:cs typeface="Montserrat Bold"/>
                  <a:sym typeface="Montserrat Bold"/>
                </a:rPr>
                <a:t>QUAND / OÙ</a:t>
              </a:r>
            </a:p>
          </p:txBody>
        </p:sp>
        <p:sp>
          <p:nvSpPr>
            <p:cNvPr id="12" name="TextBox 12"/>
            <p:cNvSpPr txBox="1"/>
            <p:nvPr/>
          </p:nvSpPr>
          <p:spPr>
            <a:xfrm>
              <a:off x="0" y="542037"/>
              <a:ext cx="16922123" cy="898120"/>
            </a:xfrm>
            <a:prstGeom prst="rect">
              <a:avLst/>
            </a:prstGeom>
          </p:spPr>
          <p:txBody>
            <a:bodyPr lIns="0" tIns="0" rIns="0" bIns="0" rtlCol="0" anchor="t">
              <a:spAutoFit/>
            </a:bodyPr>
            <a:lstStyle/>
            <a:p>
              <a:pPr algn="l">
                <a:lnSpc>
                  <a:spcPts val="1854"/>
                </a:lnSpc>
                <a:spcBef>
                  <a:spcPct val="0"/>
                </a:spcBef>
              </a:pPr>
              <a:r>
                <a:rPr lang="en-US" sz="1324">
                  <a:solidFill>
                    <a:srgbClr val="494F56"/>
                  </a:solidFill>
                  <a:latin typeface="Montserrat"/>
                  <a:ea typeface="Montserrat"/>
                  <a:cs typeface="Montserrat"/>
                  <a:sym typeface="Montserrat"/>
                </a:rPr>
                <a:t>Fin du 19e siècle – première moitié du 20e siècle / Europe et Amérique du Nord</a:t>
              </a:r>
            </a:p>
            <a:p>
              <a:pPr algn="l">
                <a:lnSpc>
                  <a:spcPts val="1854"/>
                </a:lnSpc>
                <a:spcBef>
                  <a:spcPct val="0"/>
                </a:spcBef>
              </a:pPr>
              <a:r>
                <a:rPr lang="en-US" sz="1324">
                  <a:solidFill>
                    <a:srgbClr val="494F56"/>
                  </a:solidFill>
                  <a:latin typeface="Montserrat"/>
                  <a:ea typeface="Montserrat"/>
                  <a:cs typeface="Montserrat"/>
                  <a:sym typeface="Montserrat"/>
                </a:rPr>
                <a:t>(avec des effets qui s’étendent aux empires coloniaux et à d’autres régions du monde)</a:t>
              </a:r>
            </a:p>
            <a:p>
              <a:pPr algn="l">
                <a:lnSpc>
                  <a:spcPts val="1854"/>
                </a:lnSpc>
                <a:spcBef>
                  <a:spcPct val="0"/>
                </a:spcBef>
              </a:pPr>
              <a:endParaRPr lang="en-US" sz="1324">
                <a:solidFill>
                  <a:srgbClr val="494F56"/>
                </a:solidFill>
                <a:latin typeface="Montserrat"/>
                <a:ea typeface="Montserrat"/>
                <a:cs typeface="Montserrat"/>
                <a:sym typeface="Montserrat"/>
              </a:endParaRPr>
            </a:p>
          </p:txBody>
        </p:sp>
      </p:grpSp>
      <p:sp>
        <p:nvSpPr>
          <p:cNvPr id="13" name="TextBox 13"/>
          <p:cNvSpPr txBox="1"/>
          <p:nvPr/>
        </p:nvSpPr>
        <p:spPr>
          <a:xfrm>
            <a:off x="12662544" y="4851978"/>
            <a:ext cx="2409224" cy="1166986"/>
          </a:xfrm>
          <a:prstGeom prst="rect">
            <a:avLst/>
          </a:prstGeom>
        </p:spPr>
        <p:txBody>
          <a:bodyPr wrap="square" lIns="0" tIns="0" rIns="0" bIns="0" rtlCol="0" anchor="t">
            <a:spAutoFit/>
          </a:bodyPr>
          <a:lstStyle/>
          <a:p>
            <a:pPr algn="l">
              <a:lnSpc>
                <a:spcPts val="1558"/>
              </a:lnSpc>
              <a:spcBef>
                <a:spcPct val="0"/>
              </a:spcBef>
            </a:pPr>
            <a:r>
              <a:rPr lang="en-US" sz="1113" i="1" dirty="0">
                <a:solidFill>
                  <a:srgbClr val="000000"/>
                </a:solidFill>
                <a:latin typeface="Montserrat Italics"/>
                <a:ea typeface="Montserrat Italics"/>
                <a:cs typeface="Montserrat Italics"/>
                <a:sym typeface="Montserrat Italics"/>
              </a:rPr>
              <a:t>  </a:t>
            </a:r>
            <a:r>
              <a:rPr lang="en-US" sz="1113" dirty="0">
                <a:solidFill>
                  <a:srgbClr val="000000"/>
                </a:solidFill>
                <a:latin typeface="Montserrat"/>
                <a:ea typeface="Montserrat"/>
                <a:cs typeface="Montserrat"/>
                <a:sym typeface="Montserrat"/>
              </a:rPr>
              <a:t>« De la </a:t>
            </a:r>
            <a:r>
              <a:rPr lang="en-US" sz="1113" dirty="0" err="1">
                <a:solidFill>
                  <a:srgbClr val="000000"/>
                </a:solidFill>
                <a:latin typeface="Montserrat"/>
                <a:ea typeface="Montserrat"/>
                <a:cs typeface="Montserrat"/>
                <a:sym typeface="Montserrat"/>
              </a:rPr>
              <a:t>peur</a:t>
            </a:r>
            <a:r>
              <a:rPr lang="en-US" sz="1113" dirty="0">
                <a:solidFill>
                  <a:srgbClr val="000000"/>
                </a:solidFill>
                <a:latin typeface="Montserrat"/>
                <a:ea typeface="Montserrat"/>
                <a:cs typeface="Montserrat"/>
                <a:sym typeface="Montserrat"/>
              </a:rPr>
              <a:t> et la </a:t>
            </a:r>
            <a:r>
              <a:rPr lang="en-US" sz="1113" dirty="0" err="1">
                <a:solidFill>
                  <a:srgbClr val="000000"/>
                </a:solidFill>
                <a:latin typeface="Montserrat"/>
                <a:ea typeface="Montserrat"/>
                <a:cs typeface="Montserrat"/>
                <a:sym typeface="Montserrat"/>
              </a:rPr>
              <a:t>haine</a:t>
            </a:r>
            <a:r>
              <a:rPr lang="en-US" sz="1113" dirty="0">
                <a:solidFill>
                  <a:srgbClr val="000000"/>
                </a:solidFill>
                <a:latin typeface="Montserrat"/>
                <a:ea typeface="Montserrat"/>
                <a:cs typeface="Montserrat"/>
                <a:sym typeface="Montserrat"/>
              </a:rPr>
              <a:t> de </a:t>
            </a:r>
            <a:r>
              <a:rPr lang="en-US" sz="1113" dirty="0" err="1">
                <a:solidFill>
                  <a:srgbClr val="000000"/>
                </a:solidFill>
                <a:latin typeface="Montserrat"/>
                <a:ea typeface="Montserrat"/>
                <a:cs typeface="Montserrat"/>
                <a:sym typeface="Montserrat"/>
              </a:rPr>
              <a:t>l’autre</a:t>
            </a:r>
            <a:r>
              <a:rPr lang="en-US" sz="1113" dirty="0">
                <a:solidFill>
                  <a:srgbClr val="000000"/>
                </a:solidFill>
                <a:latin typeface="Montserrat"/>
                <a:ea typeface="Montserrat"/>
                <a:cs typeface="Montserrat"/>
                <a:sym typeface="Montserrat"/>
              </a:rPr>
              <a:t>, on fait un instrument de </a:t>
            </a:r>
            <a:r>
              <a:rPr lang="en-US" sz="1113" dirty="0" err="1">
                <a:solidFill>
                  <a:srgbClr val="000000"/>
                </a:solidFill>
                <a:latin typeface="Montserrat"/>
                <a:ea typeface="Montserrat"/>
                <a:cs typeface="Montserrat"/>
                <a:sym typeface="Montserrat"/>
              </a:rPr>
              <a:t>gouvernement</a:t>
            </a:r>
            <a:r>
              <a:rPr lang="en-US" sz="1113" dirty="0">
                <a:solidFill>
                  <a:srgbClr val="000000"/>
                </a:solidFill>
                <a:latin typeface="Montserrat"/>
                <a:ea typeface="Montserrat"/>
                <a:cs typeface="Montserrat"/>
                <a:sym typeface="Montserrat"/>
              </a:rPr>
              <a:t> et </a:t>
            </a:r>
            <a:r>
              <a:rPr lang="en-US" sz="1113" dirty="0" err="1">
                <a:solidFill>
                  <a:srgbClr val="000000"/>
                </a:solidFill>
                <a:latin typeface="Montserrat"/>
                <a:ea typeface="Montserrat"/>
                <a:cs typeface="Montserrat"/>
                <a:sym typeface="Montserrat"/>
              </a:rPr>
              <a:t>d’exploitation</a:t>
            </a:r>
            <a:r>
              <a:rPr lang="en-US" sz="1113" dirty="0">
                <a:solidFill>
                  <a:srgbClr val="000000"/>
                </a:solidFill>
                <a:latin typeface="Montserrat"/>
                <a:ea typeface="Montserrat"/>
                <a:cs typeface="Montserrat"/>
                <a:sym typeface="Montserrat"/>
              </a:rPr>
              <a:t>. »</a:t>
            </a:r>
          </a:p>
          <a:p>
            <a:pPr algn="l">
              <a:lnSpc>
                <a:spcPts val="1558"/>
              </a:lnSpc>
              <a:spcBef>
                <a:spcPct val="0"/>
              </a:spcBef>
            </a:pPr>
            <a:endParaRPr lang="en-US" sz="1113" dirty="0">
              <a:solidFill>
                <a:srgbClr val="000000"/>
              </a:solidFill>
              <a:latin typeface="Montserrat"/>
              <a:ea typeface="Montserrat"/>
              <a:cs typeface="Montserrat"/>
              <a:sym typeface="Montserrat"/>
            </a:endParaRPr>
          </a:p>
          <a:p>
            <a:pPr algn="l">
              <a:lnSpc>
                <a:spcPts val="1418"/>
              </a:lnSpc>
              <a:spcBef>
                <a:spcPct val="0"/>
              </a:spcBef>
            </a:pPr>
            <a:r>
              <a:rPr lang="en-US" sz="1013" dirty="0">
                <a:solidFill>
                  <a:srgbClr val="000000"/>
                </a:solidFill>
                <a:latin typeface="Montserrat"/>
                <a:ea typeface="Montserrat"/>
                <a:cs typeface="Montserrat"/>
                <a:sym typeface="Montserrat"/>
              </a:rPr>
              <a:t>Le </a:t>
            </a:r>
            <a:r>
              <a:rPr lang="en-US" sz="1013" dirty="0" err="1">
                <a:solidFill>
                  <a:srgbClr val="000000"/>
                </a:solidFill>
                <a:latin typeface="Montserrat"/>
                <a:ea typeface="Montserrat"/>
                <a:cs typeface="Montserrat"/>
                <a:sym typeface="Montserrat"/>
              </a:rPr>
              <a:t>racisme</a:t>
            </a:r>
            <a:r>
              <a:rPr lang="en-US" sz="1013" dirty="0">
                <a:solidFill>
                  <a:srgbClr val="000000"/>
                </a:solidFill>
                <a:latin typeface="Montserrat"/>
                <a:ea typeface="Montserrat"/>
                <a:cs typeface="Montserrat"/>
                <a:sym typeface="Montserrat"/>
              </a:rPr>
              <a:t> à travers </a:t>
            </a:r>
            <a:r>
              <a:rPr lang="en-US" sz="1013" dirty="0" err="1">
                <a:solidFill>
                  <a:srgbClr val="000000"/>
                </a:solidFill>
                <a:latin typeface="Montserrat"/>
                <a:ea typeface="Montserrat"/>
                <a:cs typeface="Montserrat"/>
                <a:sym typeface="Montserrat"/>
              </a:rPr>
              <a:t>l’histoire</a:t>
            </a:r>
            <a:r>
              <a:rPr lang="en-US" sz="1013" dirty="0">
                <a:solidFill>
                  <a:srgbClr val="000000"/>
                </a:solidFill>
                <a:latin typeface="Montserrat"/>
                <a:ea typeface="Montserrat"/>
                <a:cs typeface="Montserrat"/>
                <a:sym typeface="Montserrat"/>
              </a:rPr>
              <a:t> (Hommes &amp; </a:t>
            </a:r>
            <a:r>
              <a:rPr lang="en-US" sz="1013" dirty="0" err="1">
                <a:solidFill>
                  <a:srgbClr val="000000"/>
                </a:solidFill>
                <a:latin typeface="Montserrat"/>
                <a:ea typeface="Montserrat"/>
                <a:cs typeface="Montserrat"/>
                <a:sym typeface="Montserrat"/>
              </a:rPr>
              <a:t>Libertés</a:t>
            </a:r>
            <a:r>
              <a:rPr lang="en-US" sz="1013" dirty="0">
                <a:solidFill>
                  <a:srgbClr val="000000"/>
                </a:solidFill>
                <a:latin typeface="Montserrat"/>
                <a:ea typeface="Montserrat"/>
                <a:cs typeface="Montserrat"/>
                <a:sym typeface="Montserrat"/>
              </a:rPr>
              <a:t>, 2015)</a:t>
            </a:r>
          </a:p>
        </p:txBody>
      </p:sp>
      <p:grpSp>
        <p:nvGrpSpPr>
          <p:cNvPr id="14" name="Group 14"/>
          <p:cNvGrpSpPr/>
          <p:nvPr/>
        </p:nvGrpSpPr>
        <p:grpSpPr>
          <a:xfrm>
            <a:off x="168233" y="1763225"/>
            <a:ext cx="13347862" cy="3553501"/>
            <a:chOff x="0" y="0"/>
            <a:chExt cx="17797149" cy="4738002"/>
          </a:xfrm>
        </p:grpSpPr>
        <p:sp>
          <p:nvSpPr>
            <p:cNvPr id="15" name="TextBox 15"/>
            <p:cNvSpPr txBox="1"/>
            <p:nvPr/>
          </p:nvSpPr>
          <p:spPr>
            <a:xfrm>
              <a:off x="0" y="-38100"/>
              <a:ext cx="11945413" cy="461674"/>
            </a:xfrm>
            <a:prstGeom prst="rect">
              <a:avLst/>
            </a:prstGeom>
          </p:spPr>
          <p:txBody>
            <a:bodyPr lIns="0" tIns="0" rIns="0" bIns="0" rtlCol="0" anchor="t">
              <a:spAutoFit/>
            </a:bodyPr>
            <a:lstStyle/>
            <a:p>
              <a:pPr algn="l">
                <a:lnSpc>
                  <a:spcPts val="2965"/>
                </a:lnSpc>
              </a:pPr>
              <a:r>
                <a:rPr lang="en-US" sz="2117" b="1">
                  <a:solidFill>
                    <a:srgbClr val="494F56"/>
                  </a:solidFill>
                  <a:latin typeface="Montserrat Bold"/>
                  <a:ea typeface="Montserrat Bold"/>
                  <a:cs typeface="Montserrat Bold"/>
                  <a:sym typeface="Montserrat Bold"/>
                </a:rPr>
                <a:t>COMMENT </a:t>
              </a:r>
            </a:p>
          </p:txBody>
        </p:sp>
        <p:sp>
          <p:nvSpPr>
            <p:cNvPr id="16" name="TextBox 16"/>
            <p:cNvSpPr txBox="1"/>
            <p:nvPr/>
          </p:nvSpPr>
          <p:spPr>
            <a:xfrm>
              <a:off x="0" y="568592"/>
              <a:ext cx="17797149" cy="4169410"/>
            </a:xfrm>
            <a:prstGeom prst="rect">
              <a:avLst/>
            </a:prstGeom>
          </p:spPr>
          <p:txBody>
            <a:bodyPr lIns="0" tIns="0" rIns="0" bIns="0" rtlCol="0" anchor="t">
              <a:spAutoFit/>
            </a:bodyPr>
            <a:lstStyle/>
            <a:p>
              <a:pPr algn="just">
                <a:lnSpc>
                  <a:spcPts val="1680"/>
                </a:lnSpc>
              </a:pPr>
              <a:r>
                <a:rPr lang="en-US" sz="1200">
                  <a:solidFill>
                    <a:srgbClr val="494F56"/>
                  </a:solidFill>
                  <a:latin typeface="Montserrat"/>
                  <a:ea typeface="Montserrat"/>
                  <a:cs typeface="Montserrat"/>
                  <a:sym typeface="Montserrat"/>
                </a:rPr>
                <a:t>Avant la fin du 19e siècle, les théories raciales servent surtout à classer les êtres humains et à expliquer les différences entre les peuples. Elles sont utilisées pour justifier la colonisation, l’esclavage et l’exploitation, mais elles ne font pas nécessairement partie des lois. Vers la fin du 19e siècle, ces théories, présentées à tort comme scientifiques, sont reprises par les états. Elles entrent alors dans les lois et les règles, et influencent des institutions comme l’école, la police, la justice et l’immigration. À partir de ce moment, le racisme devient un outil officiel pour organiser la société en hiérarchies. </a:t>
              </a:r>
            </a:p>
            <a:p>
              <a:pPr algn="just">
                <a:lnSpc>
                  <a:spcPts val="1680"/>
                </a:lnSpc>
              </a:pPr>
              <a:endParaRPr lang="en-US" sz="1200">
                <a:solidFill>
                  <a:srgbClr val="494F56"/>
                </a:solidFill>
                <a:latin typeface="Montserrat"/>
                <a:ea typeface="Montserrat"/>
                <a:cs typeface="Montserrat"/>
                <a:sym typeface="Montserrat"/>
              </a:endParaRPr>
            </a:p>
            <a:p>
              <a:pPr algn="just">
                <a:lnSpc>
                  <a:spcPts val="1680"/>
                </a:lnSpc>
              </a:pPr>
              <a:r>
                <a:rPr lang="en-US" sz="1200">
                  <a:solidFill>
                    <a:srgbClr val="494F56"/>
                  </a:solidFill>
                  <a:latin typeface="Montserrat"/>
                  <a:ea typeface="Montserrat"/>
                  <a:cs typeface="Montserrat"/>
                  <a:sym typeface="Montserrat"/>
                </a:rPr>
                <a:t>En Europe et en Amérique du Nord, le racisme sert à justifier des lois et des pratiques injustes, comme la séparation des populations, le retrait de certains droits et des violences exercées ou acceptées par l’État. Par exemple, il y a eu des lois de ségrégation aux États-Unis, des lois raciales en Europe et des politiques coloniales basées sur l’idée que certains peuples étaient inférieurs.</a:t>
              </a:r>
            </a:p>
            <a:p>
              <a:pPr algn="just">
                <a:lnSpc>
                  <a:spcPts val="1680"/>
                </a:lnSpc>
              </a:pPr>
              <a:r>
                <a:rPr lang="en-US" sz="1200">
                  <a:solidFill>
                    <a:srgbClr val="494F56"/>
                  </a:solidFill>
                  <a:latin typeface="Montserrat"/>
                  <a:ea typeface="Montserrat"/>
                  <a:cs typeface="Montserrat"/>
                  <a:sym typeface="Montserrat"/>
                </a:rPr>
                <a:t>Dans une forme plus extrême, ce racisme mène au racisme nazi. Ce régime utilise une fausse science pour dire que certains groupes seraient dangereux ou inférieurs. Ces idées, fausses, servent à justifier l’exclusion, la déportation et la mise à mort de millions de personnes.</a:t>
              </a:r>
            </a:p>
            <a:p>
              <a:pPr algn="just">
                <a:lnSpc>
                  <a:spcPts val="1680"/>
                </a:lnSpc>
              </a:pPr>
              <a:endParaRPr lang="en-US" sz="1200">
                <a:solidFill>
                  <a:srgbClr val="494F56"/>
                </a:solidFill>
                <a:latin typeface="Montserrat"/>
                <a:ea typeface="Montserrat"/>
                <a:cs typeface="Montserrat"/>
                <a:sym typeface="Montserrat"/>
              </a:endParaRPr>
            </a:p>
            <a:p>
              <a:pPr algn="just">
                <a:lnSpc>
                  <a:spcPts val="1680"/>
                </a:lnSpc>
              </a:pPr>
              <a:r>
                <a:rPr lang="en-US" sz="1200">
                  <a:solidFill>
                    <a:srgbClr val="494F56"/>
                  </a:solidFill>
                  <a:latin typeface="Montserrat"/>
                  <a:ea typeface="Montserrat"/>
                  <a:cs typeface="Montserrat"/>
                  <a:sym typeface="Montserrat"/>
                </a:rPr>
                <a:t>Ces politiques et ces idées ne se limitent pas aux pays européens ou nord-américains. Elles s’inscrivent dans des rapports de pouvoir colonial à l’échelle mondiale et influencent la manière dont différentes régions du monde sont gouvernées, organisées et intégrées à l’économie mondiale.</a:t>
              </a:r>
            </a:p>
            <a:p>
              <a:pPr algn="just">
                <a:lnSpc>
                  <a:spcPts val="1680"/>
                </a:lnSpc>
              </a:pPr>
              <a:endParaRPr lang="en-US" sz="1200">
                <a:solidFill>
                  <a:srgbClr val="494F56"/>
                </a:solidFill>
                <a:latin typeface="Montserrat"/>
                <a:ea typeface="Montserrat"/>
                <a:cs typeface="Montserrat"/>
                <a:sym typeface="Montserrat"/>
              </a:endParaRPr>
            </a:p>
            <a:p>
              <a:pPr algn="l">
                <a:lnSpc>
                  <a:spcPts val="1680"/>
                </a:lnSpc>
                <a:spcBef>
                  <a:spcPct val="0"/>
                </a:spcBef>
              </a:pPr>
              <a:endParaRPr lang="en-US" sz="1200">
                <a:solidFill>
                  <a:srgbClr val="494F56"/>
                </a:solidFill>
                <a:latin typeface="Montserrat"/>
                <a:ea typeface="Montserrat"/>
                <a:cs typeface="Montserrat"/>
                <a:sym typeface="Montserrat"/>
              </a:endParaRPr>
            </a:p>
          </p:txBody>
        </p:sp>
      </p:grpSp>
      <p:grpSp>
        <p:nvGrpSpPr>
          <p:cNvPr id="17" name="Group 17"/>
          <p:cNvGrpSpPr/>
          <p:nvPr/>
        </p:nvGrpSpPr>
        <p:grpSpPr>
          <a:xfrm>
            <a:off x="168232" y="5113919"/>
            <a:ext cx="12091890" cy="4221272"/>
            <a:chOff x="-1" y="92399"/>
            <a:chExt cx="16122520" cy="5628362"/>
          </a:xfrm>
        </p:grpSpPr>
        <p:sp>
          <p:nvSpPr>
            <p:cNvPr id="18" name="TextBox 18"/>
            <p:cNvSpPr txBox="1"/>
            <p:nvPr/>
          </p:nvSpPr>
          <p:spPr>
            <a:xfrm>
              <a:off x="-1" y="92399"/>
              <a:ext cx="11076208" cy="439661"/>
            </a:xfrm>
            <a:prstGeom prst="rect">
              <a:avLst/>
            </a:prstGeom>
          </p:spPr>
          <p:txBody>
            <a:bodyPr lIns="0" tIns="0" rIns="0" bIns="0" rtlCol="0" anchor="t">
              <a:spAutoFit/>
            </a:bodyPr>
            <a:lstStyle/>
            <a:p>
              <a:pPr algn="l">
                <a:lnSpc>
                  <a:spcPts val="2825"/>
                </a:lnSpc>
              </a:pPr>
              <a:r>
                <a:rPr lang="en-US" sz="2017" b="1" dirty="0">
                  <a:solidFill>
                    <a:srgbClr val="494F56"/>
                  </a:solidFill>
                  <a:latin typeface="Montserrat Bold"/>
                  <a:ea typeface="Montserrat Bold"/>
                  <a:cs typeface="Montserrat Bold"/>
                  <a:sym typeface="Montserrat Bold"/>
                </a:rPr>
                <a:t>POURQUOI</a:t>
              </a:r>
            </a:p>
          </p:txBody>
        </p:sp>
        <p:sp>
          <p:nvSpPr>
            <p:cNvPr id="19" name="TextBox 19"/>
            <p:cNvSpPr txBox="1"/>
            <p:nvPr/>
          </p:nvSpPr>
          <p:spPr>
            <a:xfrm>
              <a:off x="-1" y="687516"/>
              <a:ext cx="16122520" cy="5033245"/>
            </a:xfrm>
            <a:prstGeom prst="rect">
              <a:avLst/>
            </a:prstGeom>
          </p:spPr>
          <p:txBody>
            <a:bodyPr lIns="0" tIns="0" rIns="0" bIns="0" rtlCol="0" anchor="t">
              <a:spAutoFit/>
            </a:bodyPr>
            <a:lstStyle/>
            <a:p>
              <a:pPr algn="just">
                <a:lnSpc>
                  <a:spcPts val="1609"/>
                </a:lnSpc>
              </a:pPr>
              <a:r>
                <a:rPr lang="en-US" sz="1149" dirty="0">
                  <a:solidFill>
                    <a:srgbClr val="494F56"/>
                  </a:solidFill>
                  <a:latin typeface="Montserrat"/>
                  <a:ea typeface="Montserrat"/>
                  <a:cs typeface="Montserrat"/>
                  <a:sym typeface="Montserrat"/>
                </a:rPr>
                <a:t>Le </a:t>
              </a:r>
              <a:r>
                <a:rPr lang="en-US" sz="1149" dirty="0" err="1">
                  <a:solidFill>
                    <a:srgbClr val="494F56"/>
                  </a:solidFill>
                  <a:latin typeface="Montserrat"/>
                  <a:ea typeface="Montserrat"/>
                  <a:cs typeface="Montserrat"/>
                  <a:sym typeface="Montserrat"/>
                </a:rPr>
                <a:t>racisme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devient</a:t>
              </a:r>
              <a:r>
                <a:rPr lang="en-US" sz="1149" dirty="0">
                  <a:solidFill>
                    <a:srgbClr val="494F56"/>
                  </a:solidFill>
                  <a:latin typeface="Montserrat"/>
                  <a:ea typeface="Montserrat"/>
                  <a:cs typeface="Montserrat"/>
                  <a:sym typeface="Montserrat"/>
                </a:rPr>
                <a:t> un </a:t>
              </a:r>
              <a:r>
                <a:rPr lang="en-US" sz="1149" dirty="0" err="1">
                  <a:solidFill>
                    <a:srgbClr val="494F56"/>
                  </a:solidFill>
                  <a:latin typeface="Montserrat"/>
                  <a:ea typeface="Montserrat"/>
                  <a:cs typeface="Montserrat"/>
                  <a:sym typeface="Montserrat"/>
                </a:rPr>
                <a:t>outil</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utilisé</a:t>
              </a:r>
              <a:r>
                <a:rPr lang="en-US" sz="1149" dirty="0">
                  <a:solidFill>
                    <a:srgbClr val="494F56"/>
                  </a:solidFill>
                  <a:latin typeface="Montserrat"/>
                  <a:ea typeface="Montserrat"/>
                  <a:cs typeface="Montserrat"/>
                  <a:sym typeface="Montserrat"/>
                </a:rPr>
                <a:t> par les États pour </a:t>
              </a:r>
              <a:r>
                <a:rPr lang="en-US" sz="1149" dirty="0" err="1">
                  <a:solidFill>
                    <a:srgbClr val="494F56"/>
                  </a:solidFill>
                  <a:latin typeface="Montserrat"/>
                  <a:ea typeface="Montserrat"/>
                  <a:cs typeface="Montserrat"/>
                  <a:sym typeface="Montserrat"/>
                </a:rPr>
                <a:t>organiser</a:t>
              </a:r>
              <a:r>
                <a:rPr lang="en-US" sz="1149" dirty="0">
                  <a:solidFill>
                    <a:srgbClr val="494F56"/>
                  </a:solidFill>
                  <a:latin typeface="Montserrat"/>
                  <a:ea typeface="Montserrat"/>
                  <a:cs typeface="Montserrat"/>
                  <a:sym typeface="Montserrat"/>
                </a:rPr>
                <a:t> la société et </a:t>
              </a:r>
              <a:r>
                <a:rPr lang="en-US" sz="1149" dirty="0" err="1">
                  <a:solidFill>
                    <a:srgbClr val="494F56"/>
                  </a:solidFill>
                  <a:latin typeface="Montserrat"/>
                  <a:ea typeface="Montserrat"/>
                  <a:cs typeface="Montserrat"/>
                  <a:sym typeface="Montserrat"/>
                </a:rPr>
                <a:t>garder</a:t>
              </a:r>
              <a:r>
                <a:rPr lang="en-US" sz="1149" dirty="0">
                  <a:solidFill>
                    <a:srgbClr val="494F56"/>
                  </a:solidFill>
                  <a:latin typeface="Montserrat"/>
                  <a:ea typeface="Montserrat"/>
                  <a:cs typeface="Montserrat"/>
                  <a:sym typeface="Montserrat"/>
                </a:rPr>
                <a:t> le </a:t>
              </a:r>
              <a:r>
                <a:rPr lang="en-US" sz="1149" dirty="0" err="1">
                  <a:solidFill>
                    <a:srgbClr val="494F56"/>
                  </a:solidFill>
                  <a:latin typeface="Montserrat"/>
                  <a:ea typeface="Montserrat"/>
                  <a:cs typeface="Montserrat"/>
                  <a:sym typeface="Montserrat"/>
                </a:rPr>
                <a:t>contrôle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Lorsqu’il</a:t>
              </a:r>
              <a:r>
                <a:rPr lang="en-US" sz="1149" dirty="0">
                  <a:solidFill>
                    <a:srgbClr val="494F56"/>
                  </a:solidFill>
                  <a:latin typeface="Montserrat"/>
                  <a:ea typeface="Montserrat"/>
                  <a:cs typeface="Montserrat"/>
                  <a:sym typeface="Montserrat"/>
                </a:rPr>
                <a:t> est </a:t>
              </a:r>
              <a:r>
                <a:rPr lang="en-US" sz="1149" dirty="0" err="1">
                  <a:solidFill>
                    <a:srgbClr val="494F56"/>
                  </a:solidFill>
                  <a:latin typeface="Montserrat"/>
                  <a:ea typeface="Montserrat"/>
                  <a:cs typeface="Montserrat"/>
                  <a:sym typeface="Montserrat"/>
                </a:rPr>
                <a:t>intégré</a:t>
              </a:r>
              <a:r>
                <a:rPr lang="en-US" sz="1149" dirty="0">
                  <a:solidFill>
                    <a:srgbClr val="494F56"/>
                  </a:solidFill>
                  <a:latin typeface="Montserrat"/>
                  <a:ea typeface="Montserrat"/>
                  <a:cs typeface="Montserrat"/>
                  <a:sym typeface="Montserrat"/>
                </a:rPr>
                <a:t> dans les </a:t>
              </a:r>
              <a:r>
                <a:rPr lang="en-US" sz="1149" dirty="0" err="1">
                  <a:solidFill>
                    <a:srgbClr val="494F56"/>
                  </a:solidFill>
                  <a:latin typeface="Montserrat"/>
                  <a:ea typeface="Montserrat"/>
                  <a:cs typeface="Montserrat"/>
                  <a:sym typeface="Montserrat"/>
                </a:rPr>
                <a:t>lois</a:t>
              </a:r>
              <a:r>
                <a:rPr lang="en-US" sz="1149" dirty="0">
                  <a:solidFill>
                    <a:srgbClr val="494F56"/>
                  </a:solidFill>
                  <a:latin typeface="Montserrat"/>
                  <a:ea typeface="Montserrat"/>
                  <a:cs typeface="Montserrat"/>
                  <a:sym typeface="Montserrat"/>
                </a:rPr>
                <a:t> et </a:t>
              </a:r>
              <a:r>
                <a:rPr lang="en-US" sz="1149" dirty="0" err="1">
                  <a:solidFill>
                    <a:srgbClr val="494F56"/>
                  </a:solidFill>
                  <a:latin typeface="Montserrat"/>
                  <a:ea typeface="Montserrat"/>
                  <a:cs typeface="Montserrat"/>
                  <a:sym typeface="Montserrat"/>
                </a:rPr>
                <a:t>présenté</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comme</a:t>
              </a:r>
              <a:r>
                <a:rPr lang="en-US" sz="1149" dirty="0">
                  <a:solidFill>
                    <a:srgbClr val="494F56"/>
                  </a:solidFill>
                  <a:latin typeface="Montserrat"/>
                  <a:ea typeface="Montserrat"/>
                  <a:cs typeface="Montserrat"/>
                  <a:sym typeface="Montserrat"/>
                </a:rPr>
                <a:t> normal </a:t>
              </a:r>
              <a:r>
                <a:rPr lang="en-US" sz="1149" dirty="0" err="1">
                  <a:solidFill>
                    <a:srgbClr val="494F56"/>
                  </a:solidFill>
                  <a:latin typeface="Montserrat"/>
                  <a:ea typeface="Montserrat"/>
                  <a:cs typeface="Montserrat"/>
                  <a:sym typeface="Montserrat"/>
                </a:rPr>
                <a:t>ou</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scientifique</a:t>
              </a:r>
              <a:r>
                <a:rPr lang="en-US" sz="1149" dirty="0">
                  <a:solidFill>
                    <a:srgbClr val="494F56"/>
                  </a:solidFill>
                  <a:latin typeface="Montserrat"/>
                  <a:ea typeface="Montserrat"/>
                  <a:cs typeface="Montserrat"/>
                  <a:sym typeface="Montserrat"/>
                </a:rPr>
                <a:t>, il </a:t>
              </a:r>
              <a:r>
                <a:rPr lang="en-US" sz="1149" dirty="0" err="1">
                  <a:solidFill>
                    <a:srgbClr val="494F56"/>
                  </a:solidFill>
                  <a:latin typeface="Montserrat"/>
                  <a:ea typeface="Montserrat"/>
                  <a:cs typeface="Montserrat"/>
                  <a:sym typeface="Montserrat"/>
                </a:rPr>
                <a:t>gagne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en</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légitimité</a:t>
              </a:r>
              <a:r>
                <a:rPr lang="en-US" sz="1149" dirty="0">
                  <a:solidFill>
                    <a:srgbClr val="494F56"/>
                  </a:solidFill>
                  <a:latin typeface="Montserrat"/>
                  <a:ea typeface="Montserrat"/>
                  <a:cs typeface="Montserrat"/>
                  <a:sym typeface="Montserrat"/>
                </a:rPr>
                <a:t> et se diffuse dans toute la société. Les </a:t>
              </a:r>
              <a:r>
                <a:rPr lang="en-US" sz="1149" dirty="0" err="1">
                  <a:solidFill>
                    <a:srgbClr val="494F56"/>
                  </a:solidFill>
                  <a:latin typeface="Montserrat"/>
                  <a:ea typeface="Montserrat"/>
                  <a:cs typeface="Montserrat"/>
                  <a:sym typeface="Montserrat"/>
                </a:rPr>
                <a:t>théories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raciales</a:t>
              </a:r>
              <a:r>
                <a:rPr lang="en-US" sz="1149" dirty="0">
                  <a:solidFill>
                    <a:srgbClr val="494F56"/>
                  </a:solidFill>
                  <a:latin typeface="Montserrat"/>
                  <a:ea typeface="Montserrat"/>
                  <a:cs typeface="Montserrat"/>
                  <a:sym typeface="Montserrat"/>
                </a:rPr>
                <a:t> ne </a:t>
              </a:r>
              <a:r>
                <a:rPr lang="en-US" sz="1149" dirty="0" err="1">
                  <a:solidFill>
                    <a:srgbClr val="494F56"/>
                  </a:solidFill>
                  <a:latin typeface="Montserrat"/>
                  <a:ea typeface="Montserrat"/>
                  <a:cs typeface="Montserrat"/>
                  <a:sym typeface="Montserrat"/>
                </a:rPr>
                <a:t>sont</a:t>
              </a:r>
              <a:r>
                <a:rPr lang="en-US" sz="1149" dirty="0">
                  <a:solidFill>
                    <a:srgbClr val="494F56"/>
                  </a:solidFill>
                  <a:latin typeface="Montserrat"/>
                  <a:ea typeface="Montserrat"/>
                  <a:cs typeface="Montserrat"/>
                  <a:sym typeface="Montserrat"/>
                </a:rPr>
                <a:t> pas de la science : </a:t>
              </a:r>
              <a:r>
                <a:rPr lang="en-US" sz="1149" dirty="0" err="1">
                  <a:solidFill>
                    <a:srgbClr val="494F56"/>
                  </a:solidFill>
                  <a:latin typeface="Montserrat"/>
                  <a:ea typeface="Montserrat"/>
                  <a:cs typeface="Montserrat"/>
                  <a:sym typeface="Montserrat"/>
                </a:rPr>
                <a:t>ce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sont</a:t>
              </a:r>
              <a:r>
                <a:rPr lang="en-US" sz="1149" dirty="0">
                  <a:solidFill>
                    <a:srgbClr val="494F56"/>
                  </a:solidFill>
                  <a:latin typeface="Montserrat"/>
                  <a:ea typeface="Montserrat"/>
                  <a:cs typeface="Montserrat"/>
                  <a:sym typeface="Montserrat"/>
                </a:rPr>
                <a:t> des </a:t>
              </a:r>
              <a:r>
                <a:rPr lang="en-US" sz="1149" dirty="0" err="1">
                  <a:solidFill>
                    <a:srgbClr val="494F56"/>
                  </a:solidFill>
                  <a:latin typeface="Montserrat"/>
                  <a:ea typeface="Montserrat"/>
                  <a:cs typeface="Montserrat"/>
                  <a:sym typeface="Montserrat"/>
                </a:rPr>
                <a:t>idées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construites</a:t>
              </a:r>
              <a:r>
                <a:rPr lang="en-US" sz="1149" dirty="0">
                  <a:solidFill>
                    <a:srgbClr val="494F56"/>
                  </a:solidFill>
                  <a:latin typeface="Montserrat"/>
                  <a:ea typeface="Montserrat"/>
                  <a:cs typeface="Montserrat"/>
                  <a:sym typeface="Montserrat"/>
                </a:rPr>
                <a:t> pour justifier la domination de </a:t>
              </a:r>
              <a:r>
                <a:rPr lang="en-US" sz="1149" dirty="0" err="1">
                  <a:solidFill>
                    <a:srgbClr val="494F56"/>
                  </a:solidFill>
                  <a:latin typeface="Montserrat"/>
                  <a:ea typeface="Montserrat"/>
                  <a:cs typeface="Montserrat"/>
                  <a:sym typeface="Montserrat"/>
                </a:rPr>
                <a:t>certains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groupes</a:t>
              </a:r>
              <a:r>
                <a:rPr lang="en-US" sz="1149" dirty="0">
                  <a:solidFill>
                    <a:srgbClr val="494F56"/>
                  </a:solidFill>
                  <a:latin typeface="Montserrat"/>
                  <a:ea typeface="Montserrat"/>
                  <a:cs typeface="Montserrat"/>
                  <a:sym typeface="Montserrat"/>
                </a:rPr>
                <a:t> sur </a:t>
              </a:r>
              <a:r>
                <a:rPr lang="en-US" sz="1149" dirty="0" err="1">
                  <a:solidFill>
                    <a:srgbClr val="494F56"/>
                  </a:solidFill>
                  <a:latin typeface="Montserrat"/>
                  <a:ea typeface="Montserrat"/>
                  <a:cs typeface="Montserrat"/>
                  <a:sym typeface="Montserrat"/>
                </a:rPr>
                <a:t>d’autres</a:t>
              </a:r>
              <a:r>
                <a:rPr lang="en-US" sz="1149" dirty="0">
                  <a:solidFill>
                    <a:srgbClr val="494F56"/>
                  </a:solidFill>
                  <a:latin typeface="Montserrat"/>
                  <a:ea typeface="Montserrat"/>
                  <a:cs typeface="Montserrat"/>
                  <a:sym typeface="Montserrat"/>
                </a:rPr>
                <a:t>.</a:t>
              </a:r>
            </a:p>
            <a:p>
              <a:pPr algn="just">
                <a:lnSpc>
                  <a:spcPts val="1609"/>
                </a:lnSpc>
              </a:pPr>
              <a:r>
                <a:rPr lang="en-US" sz="1149" dirty="0">
                  <a:solidFill>
                    <a:srgbClr val="494F56"/>
                  </a:solidFill>
                  <a:latin typeface="Montserrat"/>
                  <a:ea typeface="Montserrat"/>
                  <a:cs typeface="Montserrat"/>
                  <a:sym typeface="Montserrat"/>
                </a:rPr>
                <a:t>Quand </a:t>
              </a:r>
              <a:r>
                <a:rPr lang="en-US" sz="1149" dirty="0" err="1">
                  <a:solidFill>
                    <a:srgbClr val="494F56"/>
                  </a:solidFill>
                  <a:latin typeface="Montserrat"/>
                  <a:ea typeface="Montserrat"/>
                  <a:cs typeface="Montserrat"/>
                  <a:sym typeface="Montserrat"/>
                </a:rPr>
                <a:t>ces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idées</a:t>
              </a:r>
              <a:r>
                <a:rPr lang="en-US" sz="1149" dirty="0">
                  <a:solidFill>
                    <a:srgbClr val="494F56"/>
                  </a:solidFill>
                  <a:latin typeface="Montserrat"/>
                  <a:ea typeface="Montserrat"/>
                  <a:cs typeface="Montserrat"/>
                  <a:sym typeface="Montserrat"/>
                </a:rPr>
                <a:t> se </a:t>
              </a:r>
              <a:r>
                <a:rPr lang="en-US" sz="1149" dirty="0" err="1">
                  <a:solidFill>
                    <a:srgbClr val="494F56"/>
                  </a:solidFill>
                  <a:latin typeface="Montserrat"/>
                  <a:ea typeface="Montserrat"/>
                  <a:cs typeface="Montserrat"/>
                  <a:sym typeface="Montserrat"/>
                </a:rPr>
                <a:t>retrouvent</a:t>
              </a:r>
              <a:r>
                <a:rPr lang="en-US" sz="1149" dirty="0">
                  <a:solidFill>
                    <a:srgbClr val="494F56"/>
                  </a:solidFill>
                  <a:latin typeface="Montserrat"/>
                  <a:ea typeface="Montserrat"/>
                  <a:cs typeface="Montserrat"/>
                  <a:sym typeface="Montserrat"/>
                </a:rPr>
                <a:t> dans les </a:t>
              </a:r>
              <a:r>
                <a:rPr lang="en-US" sz="1149" dirty="0" err="1">
                  <a:solidFill>
                    <a:srgbClr val="494F56"/>
                  </a:solidFill>
                  <a:latin typeface="Montserrat"/>
                  <a:ea typeface="Montserrat"/>
                  <a:cs typeface="Montserrat"/>
                  <a:sym typeface="Montserrat"/>
                </a:rPr>
                <a:t>lois</a:t>
              </a:r>
              <a:r>
                <a:rPr lang="en-US" sz="1149" dirty="0">
                  <a:solidFill>
                    <a:srgbClr val="494F56"/>
                  </a:solidFill>
                  <a:latin typeface="Montserrat"/>
                  <a:ea typeface="Montserrat"/>
                  <a:cs typeface="Montserrat"/>
                  <a:sym typeface="Montserrat"/>
                </a:rPr>
                <a:t>, à </a:t>
              </a:r>
              <a:r>
                <a:rPr lang="en-US" sz="1149" dirty="0" err="1">
                  <a:solidFill>
                    <a:srgbClr val="494F56"/>
                  </a:solidFill>
                  <a:latin typeface="Montserrat"/>
                  <a:ea typeface="Montserrat"/>
                  <a:cs typeface="Montserrat"/>
                  <a:sym typeface="Montserrat"/>
                </a:rPr>
                <a:t>l’école</a:t>
              </a:r>
              <a:r>
                <a:rPr lang="en-US" sz="1149" dirty="0">
                  <a:solidFill>
                    <a:srgbClr val="494F56"/>
                  </a:solidFill>
                  <a:latin typeface="Montserrat"/>
                  <a:ea typeface="Montserrat"/>
                  <a:cs typeface="Montserrat"/>
                  <a:sym typeface="Montserrat"/>
                </a:rPr>
                <a:t>, dans les </a:t>
              </a:r>
              <a:r>
                <a:rPr lang="en-US" sz="1149" dirty="0" err="1">
                  <a:solidFill>
                    <a:srgbClr val="494F56"/>
                  </a:solidFill>
                  <a:latin typeface="Montserrat"/>
                  <a:ea typeface="Montserrat"/>
                  <a:cs typeface="Montserrat"/>
                  <a:sym typeface="Montserrat"/>
                </a:rPr>
                <a:t>médias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ou</a:t>
              </a:r>
              <a:r>
                <a:rPr lang="en-US" sz="1149" dirty="0">
                  <a:solidFill>
                    <a:srgbClr val="494F56"/>
                  </a:solidFill>
                  <a:latin typeface="Montserrat"/>
                  <a:ea typeface="Montserrat"/>
                  <a:cs typeface="Montserrat"/>
                  <a:sym typeface="Montserrat"/>
                </a:rPr>
                <a:t> dans les </a:t>
              </a:r>
              <a:r>
                <a:rPr lang="en-US" sz="1149" dirty="0" err="1">
                  <a:solidFill>
                    <a:srgbClr val="494F56"/>
                  </a:solidFill>
                  <a:latin typeface="Montserrat"/>
                  <a:ea typeface="Montserrat"/>
                  <a:cs typeface="Montserrat"/>
                  <a:sym typeface="Montserrat"/>
                </a:rPr>
                <a:t>décisions</a:t>
              </a:r>
              <a:r>
                <a:rPr lang="en-US" sz="1149" dirty="0">
                  <a:solidFill>
                    <a:srgbClr val="494F56"/>
                  </a:solidFill>
                  <a:latin typeface="Montserrat"/>
                  <a:ea typeface="Montserrat"/>
                  <a:cs typeface="Montserrat"/>
                  <a:sym typeface="Montserrat"/>
                </a:rPr>
                <a:t> politiques, </a:t>
              </a:r>
              <a:r>
                <a:rPr lang="en-US" sz="1149" dirty="0" err="1">
                  <a:solidFill>
                    <a:srgbClr val="494F56"/>
                  </a:solidFill>
                  <a:latin typeface="Montserrat"/>
                  <a:ea typeface="Montserrat"/>
                  <a:cs typeface="Montserrat"/>
                  <a:sym typeface="Montserrat"/>
                </a:rPr>
                <a:t>elles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influencent</a:t>
              </a:r>
              <a:r>
                <a:rPr lang="en-US" sz="1149" dirty="0">
                  <a:solidFill>
                    <a:srgbClr val="494F56"/>
                  </a:solidFill>
                  <a:latin typeface="Montserrat"/>
                  <a:ea typeface="Montserrat"/>
                  <a:cs typeface="Montserrat"/>
                  <a:sym typeface="Montserrat"/>
                </a:rPr>
                <a:t> la façon </a:t>
              </a:r>
              <a:r>
                <a:rPr lang="en-US" sz="1149" dirty="0" err="1">
                  <a:solidFill>
                    <a:srgbClr val="494F56"/>
                  </a:solidFill>
                  <a:latin typeface="Montserrat"/>
                  <a:ea typeface="Montserrat"/>
                  <a:cs typeface="Montserrat"/>
                  <a:sym typeface="Montserrat"/>
                </a:rPr>
                <a:t>dont</a:t>
              </a:r>
              <a:r>
                <a:rPr lang="en-US" sz="1149" dirty="0">
                  <a:solidFill>
                    <a:srgbClr val="494F56"/>
                  </a:solidFill>
                  <a:latin typeface="Montserrat"/>
                  <a:ea typeface="Montserrat"/>
                  <a:cs typeface="Montserrat"/>
                  <a:sym typeface="Montserrat"/>
                </a:rPr>
                <a:t> les gens </a:t>
              </a:r>
              <a:r>
                <a:rPr lang="en-US" sz="1149" dirty="0" err="1">
                  <a:solidFill>
                    <a:srgbClr val="494F56"/>
                  </a:solidFill>
                  <a:latin typeface="Montserrat"/>
                  <a:ea typeface="Montserrat"/>
                  <a:cs typeface="Montserrat"/>
                  <a:sym typeface="Montserrat"/>
                </a:rPr>
                <a:t>comprennent</a:t>
              </a:r>
              <a:r>
                <a:rPr lang="en-US" sz="1149" dirty="0">
                  <a:solidFill>
                    <a:srgbClr val="494F56"/>
                  </a:solidFill>
                  <a:latin typeface="Montserrat"/>
                  <a:ea typeface="Montserrat"/>
                  <a:cs typeface="Montserrat"/>
                  <a:sym typeface="Montserrat"/>
                </a:rPr>
                <a:t> le monde. Elles </a:t>
              </a:r>
              <a:r>
                <a:rPr lang="en-US" sz="1149" dirty="0" err="1">
                  <a:solidFill>
                    <a:srgbClr val="494F56"/>
                  </a:solidFill>
                  <a:latin typeface="Montserrat"/>
                  <a:ea typeface="Montserrat"/>
                  <a:cs typeface="Montserrat"/>
                  <a:sym typeface="Montserrat"/>
                </a:rPr>
                <a:t>peuvent</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alors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sembler</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évidentes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ou</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naturelles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même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si</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elles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sont</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fausses</a:t>
              </a:r>
              <a:r>
                <a:rPr lang="en-US" sz="1149" dirty="0">
                  <a:solidFill>
                    <a:srgbClr val="494F56"/>
                  </a:solidFill>
                  <a:latin typeface="Montserrat"/>
                  <a:ea typeface="Montserrat"/>
                  <a:cs typeface="Montserrat"/>
                  <a:sym typeface="Montserrat"/>
                </a:rPr>
                <a:t>.</a:t>
              </a:r>
            </a:p>
            <a:p>
              <a:pPr algn="just">
                <a:lnSpc>
                  <a:spcPts val="1609"/>
                </a:lnSpc>
              </a:pPr>
              <a:r>
                <a:rPr lang="en-US" sz="1149" dirty="0">
                  <a:solidFill>
                    <a:srgbClr val="494F56"/>
                  </a:solidFill>
                  <a:latin typeface="Montserrat"/>
                  <a:ea typeface="Montserrat"/>
                  <a:cs typeface="Montserrat"/>
                  <a:sym typeface="Montserrat"/>
                </a:rPr>
                <a:t>En </a:t>
              </a:r>
              <a:r>
                <a:rPr lang="en-US" sz="1149" dirty="0" err="1">
                  <a:solidFill>
                    <a:srgbClr val="494F56"/>
                  </a:solidFill>
                  <a:latin typeface="Montserrat"/>
                  <a:ea typeface="Montserrat"/>
                  <a:cs typeface="Montserrat"/>
                  <a:sym typeface="Montserrat"/>
                </a:rPr>
                <a:t>période</a:t>
              </a:r>
              <a:r>
                <a:rPr lang="en-US" sz="1149" dirty="0">
                  <a:solidFill>
                    <a:srgbClr val="494F56"/>
                  </a:solidFill>
                  <a:latin typeface="Montserrat"/>
                  <a:ea typeface="Montserrat"/>
                  <a:cs typeface="Montserrat"/>
                  <a:sym typeface="Montserrat"/>
                </a:rPr>
                <a:t> de crise </a:t>
              </a:r>
              <a:r>
                <a:rPr lang="en-US" sz="1149" dirty="0" err="1">
                  <a:solidFill>
                    <a:srgbClr val="494F56"/>
                  </a:solidFill>
                  <a:latin typeface="Montserrat"/>
                  <a:ea typeface="Montserrat"/>
                  <a:cs typeface="Montserrat"/>
                  <a:sym typeface="Montserrat"/>
                </a:rPr>
                <a:t>économique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sociale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ou</a:t>
              </a:r>
              <a:r>
                <a:rPr lang="en-US" sz="1149" dirty="0">
                  <a:solidFill>
                    <a:srgbClr val="494F56"/>
                  </a:solidFill>
                  <a:latin typeface="Montserrat"/>
                  <a:ea typeface="Montserrat"/>
                  <a:cs typeface="Montserrat"/>
                  <a:sym typeface="Montserrat"/>
                </a:rPr>
                <a:t> politique, le </a:t>
              </a:r>
              <a:r>
                <a:rPr lang="en-US" sz="1149" dirty="0" err="1">
                  <a:solidFill>
                    <a:srgbClr val="494F56"/>
                  </a:solidFill>
                  <a:latin typeface="Montserrat"/>
                  <a:ea typeface="Montserrat"/>
                  <a:cs typeface="Montserrat"/>
                  <a:sym typeface="Montserrat"/>
                </a:rPr>
                <a:t>racisme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sert</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aussi</a:t>
              </a:r>
              <a:r>
                <a:rPr lang="en-US" sz="1149" dirty="0">
                  <a:solidFill>
                    <a:srgbClr val="494F56"/>
                  </a:solidFill>
                  <a:latin typeface="Montserrat"/>
                  <a:ea typeface="Montserrat"/>
                  <a:cs typeface="Montserrat"/>
                  <a:sym typeface="Montserrat"/>
                </a:rPr>
                <a:t> à </a:t>
              </a:r>
              <a:r>
                <a:rPr lang="en-US" sz="1149" dirty="0" err="1">
                  <a:solidFill>
                    <a:srgbClr val="494F56"/>
                  </a:solidFill>
                  <a:latin typeface="Montserrat"/>
                  <a:ea typeface="Montserrat"/>
                  <a:cs typeface="Montserrat"/>
                  <a:sym typeface="Montserrat"/>
                </a:rPr>
                <a:t>détourner</a:t>
              </a:r>
              <a:r>
                <a:rPr lang="en-US" sz="1149" dirty="0">
                  <a:solidFill>
                    <a:srgbClr val="494F56"/>
                  </a:solidFill>
                  <a:latin typeface="Montserrat"/>
                  <a:ea typeface="Montserrat"/>
                  <a:cs typeface="Montserrat"/>
                  <a:sym typeface="Montserrat"/>
                </a:rPr>
                <a:t> la </a:t>
              </a:r>
              <a:r>
                <a:rPr lang="en-US" sz="1149" dirty="0" err="1">
                  <a:solidFill>
                    <a:srgbClr val="494F56"/>
                  </a:solidFill>
                  <a:latin typeface="Montserrat"/>
                  <a:ea typeface="Montserrat"/>
                  <a:cs typeface="Montserrat"/>
                  <a:sym typeface="Montserrat"/>
                </a:rPr>
                <a:t>colère</a:t>
              </a:r>
              <a:r>
                <a:rPr lang="en-US" sz="1149" dirty="0">
                  <a:solidFill>
                    <a:srgbClr val="494F56"/>
                  </a:solidFill>
                  <a:latin typeface="Montserrat"/>
                  <a:ea typeface="Montserrat"/>
                  <a:cs typeface="Montserrat"/>
                  <a:sym typeface="Montserrat"/>
                </a:rPr>
                <a:t> et les </a:t>
              </a:r>
              <a:r>
                <a:rPr lang="en-US" sz="1149" dirty="0" err="1">
                  <a:solidFill>
                    <a:srgbClr val="494F56"/>
                  </a:solidFill>
                  <a:latin typeface="Montserrat"/>
                  <a:ea typeface="Montserrat"/>
                  <a:cs typeface="Montserrat"/>
                  <a:sym typeface="Montserrat"/>
                </a:rPr>
                <a:t>peurs</a:t>
              </a:r>
              <a:r>
                <a:rPr lang="en-US" sz="1149" dirty="0">
                  <a:solidFill>
                    <a:srgbClr val="494F56"/>
                  </a:solidFill>
                  <a:latin typeface="Montserrat"/>
                  <a:ea typeface="Montserrat"/>
                  <a:cs typeface="Montserrat"/>
                  <a:sym typeface="Montserrat"/>
                </a:rPr>
                <a:t> vers </a:t>
              </a:r>
              <a:r>
                <a:rPr lang="en-US" sz="1149" dirty="0" err="1">
                  <a:solidFill>
                    <a:srgbClr val="494F56"/>
                  </a:solidFill>
                  <a:latin typeface="Montserrat"/>
                  <a:ea typeface="Montserrat"/>
                  <a:cs typeface="Montserrat"/>
                  <a:sym typeface="Montserrat"/>
                </a:rPr>
                <a:t>certains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groupes</a:t>
              </a:r>
              <a:r>
                <a:rPr lang="en-US" sz="1149" dirty="0">
                  <a:solidFill>
                    <a:srgbClr val="494F56"/>
                  </a:solidFill>
                  <a:latin typeface="Montserrat"/>
                  <a:ea typeface="Montserrat"/>
                  <a:cs typeface="Montserrat"/>
                  <a:sym typeface="Montserrat"/>
                </a:rPr>
                <a:t>. Des </a:t>
              </a:r>
              <a:r>
                <a:rPr lang="en-US" sz="1149" dirty="0" err="1">
                  <a:solidFill>
                    <a:srgbClr val="494F56"/>
                  </a:solidFill>
                  <a:latin typeface="Montserrat"/>
                  <a:ea typeface="Montserrat"/>
                  <a:cs typeface="Montserrat"/>
                  <a:sym typeface="Montserrat"/>
                </a:rPr>
                <a:t>gouvernements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mais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aussi</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certains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acteurs</a:t>
              </a:r>
              <a:r>
                <a:rPr lang="en-US" sz="1149" dirty="0">
                  <a:solidFill>
                    <a:srgbClr val="494F56"/>
                  </a:solidFill>
                  <a:latin typeface="Montserrat"/>
                  <a:ea typeface="Montserrat"/>
                  <a:cs typeface="Montserrat"/>
                  <a:sym typeface="Montserrat"/>
                </a:rPr>
                <a:t> politiques, </a:t>
              </a:r>
              <a:r>
                <a:rPr lang="en-US" sz="1149" dirty="0" err="1">
                  <a:solidFill>
                    <a:srgbClr val="494F56"/>
                  </a:solidFill>
                  <a:latin typeface="Montserrat"/>
                  <a:ea typeface="Montserrat"/>
                  <a:cs typeface="Montserrat"/>
                  <a:sym typeface="Montserrat"/>
                </a:rPr>
                <a:t>médiatiques</a:t>
              </a:r>
              <a:r>
                <a:rPr lang="en-US" sz="1149" dirty="0">
                  <a:solidFill>
                    <a:srgbClr val="494F56"/>
                  </a:solidFill>
                  <a:latin typeface="Montserrat"/>
                  <a:ea typeface="Montserrat"/>
                  <a:cs typeface="Montserrat"/>
                  <a:sym typeface="Montserrat"/>
                </a:rPr>
                <a:t> et </a:t>
              </a:r>
              <a:r>
                <a:rPr lang="en-US" sz="1149" dirty="0" err="1">
                  <a:solidFill>
                    <a:srgbClr val="494F56"/>
                  </a:solidFill>
                  <a:latin typeface="Montserrat"/>
                  <a:ea typeface="Montserrat"/>
                  <a:cs typeface="Montserrat"/>
                  <a:sym typeface="Montserrat"/>
                </a:rPr>
                <a:t>sociaux</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désignent</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alors</a:t>
              </a:r>
              <a:r>
                <a:rPr lang="en-US" sz="1149" dirty="0">
                  <a:solidFill>
                    <a:srgbClr val="494F56"/>
                  </a:solidFill>
                  <a:latin typeface="Montserrat"/>
                  <a:ea typeface="Montserrat"/>
                  <a:cs typeface="Montserrat"/>
                  <a:sym typeface="Montserrat"/>
                </a:rPr>
                <a:t> des </a:t>
              </a:r>
              <a:r>
                <a:rPr lang="en-US" sz="1149" dirty="0" err="1">
                  <a:solidFill>
                    <a:srgbClr val="494F56"/>
                  </a:solidFill>
                  <a:latin typeface="Montserrat"/>
                  <a:ea typeface="Montserrat"/>
                  <a:cs typeface="Montserrat"/>
                  <a:sym typeface="Montserrat"/>
                </a:rPr>
                <a:t>boucs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émissaires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présentés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comme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responsables</a:t>
              </a:r>
              <a:r>
                <a:rPr lang="en-US" sz="1149" dirty="0">
                  <a:solidFill>
                    <a:srgbClr val="494F56"/>
                  </a:solidFill>
                  <a:latin typeface="Montserrat"/>
                  <a:ea typeface="Montserrat"/>
                  <a:cs typeface="Montserrat"/>
                  <a:sym typeface="Montserrat"/>
                </a:rPr>
                <a:t> des </a:t>
              </a:r>
              <a:r>
                <a:rPr lang="en-US" sz="1149" dirty="0" err="1">
                  <a:solidFill>
                    <a:srgbClr val="494F56"/>
                  </a:solidFill>
                  <a:latin typeface="Montserrat"/>
                  <a:ea typeface="Montserrat"/>
                  <a:cs typeface="Montserrat"/>
                  <a:sym typeface="Montserrat"/>
                </a:rPr>
                <a:t>problèmes</a:t>
              </a:r>
              <a:r>
                <a:rPr lang="en-US" sz="1149" dirty="0">
                  <a:solidFill>
                    <a:srgbClr val="494F56"/>
                  </a:solidFill>
                  <a:latin typeface="Montserrat"/>
                  <a:ea typeface="Montserrat"/>
                  <a:cs typeface="Montserrat"/>
                  <a:sym typeface="Montserrat"/>
                </a:rPr>
                <a:t>. Cette </a:t>
              </a:r>
              <a:r>
                <a:rPr lang="en-US" sz="1149" dirty="0" err="1">
                  <a:solidFill>
                    <a:srgbClr val="494F56"/>
                  </a:solidFill>
                  <a:latin typeface="Montserrat"/>
                  <a:ea typeface="Montserrat"/>
                  <a:cs typeface="Montserrat"/>
                  <a:sym typeface="Montserrat"/>
                </a:rPr>
                <a:t>logique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pousse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une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partie</a:t>
              </a:r>
              <a:r>
                <a:rPr lang="en-US" sz="1149" dirty="0">
                  <a:solidFill>
                    <a:srgbClr val="494F56"/>
                  </a:solidFill>
                  <a:latin typeface="Montserrat"/>
                  <a:ea typeface="Montserrat"/>
                  <a:cs typeface="Montserrat"/>
                  <a:sym typeface="Montserrat"/>
                </a:rPr>
                <a:t> de la population à adopter des attitudes </a:t>
              </a:r>
              <a:r>
                <a:rPr lang="en-US" sz="1149" dirty="0" err="1">
                  <a:solidFill>
                    <a:srgbClr val="494F56"/>
                  </a:solidFill>
                  <a:latin typeface="Montserrat"/>
                  <a:ea typeface="Montserrat"/>
                  <a:cs typeface="Montserrat"/>
                  <a:sym typeface="Montserrat"/>
                </a:rPr>
                <a:t>racistes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parce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que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idées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s’imposent</a:t>
              </a:r>
              <a:r>
                <a:rPr lang="en-US" sz="1149" dirty="0">
                  <a:solidFill>
                    <a:srgbClr val="494F56"/>
                  </a:solidFill>
                  <a:latin typeface="Montserrat"/>
                  <a:ea typeface="Montserrat"/>
                  <a:cs typeface="Montserrat"/>
                  <a:sym typeface="Montserrat"/>
                </a:rPr>
                <a:t> dans </a:t>
              </a:r>
              <a:r>
                <a:rPr lang="en-US" sz="1149" dirty="0" err="1">
                  <a:solidFill>
                    <a:srgbClr val="494F56"/>
                  </a:solidFill>
                  <a:latin typeface="Montserrat"/>
                  <a:ea typeface="Montserrat"/>
                  <a:cs typeface="Montserrat"/>
                  <a:sym typeface="Montserrat"/>
                </a:rPr>
                <a:t>l’espace</a:t>
              </a:r>
              <a:r>
                <a:rPr lang="en-US" sz="1149" dirty="0">
                  <a:solidFill>
                    <a:srgbClr val="494F56"/>
                  </a:solidFill>
                  <a:latin typeface="Montserrat"/>
                  <a:ea typeface="Montserrat"/>
                  <a:cs typeface="Montserrat"/>
                  <a:sym typeface="Montserrat"/>
                </a:rPr>
                <a:t> public, </a:t>
              </a:r>
              <a:r>
                <a:rPr lang="en-US" sz="1149" dirty="0" err="1">
                  <a:solidFill>
                    <a:srgbClr val="494F56"/>
                  </a:solidFill>
                  <a:latin typeface="Montserrat"/>
                  <a:ea typeface="Montserrat"/>
                  <a:cs typeface="Montserrat"/>
                  <a:sym typeface="Montserrat"/>
                </a:rPr>
                <a:t>souvent</a:t>
              </a:r>
              <a:r>
                <a:rPr lang="en-US" sz="1149" dirty="0">
                  <a:solidFill>
                    <a:srgbClr val="494F56"/>
                  </a:solidFill>
                  <a:latin typeface="Montserrat"/>
                  <a:ea typeface="Montserrat"/>
                  <a:cs typeface="Montserrat"/>
                  <a:sym typeface="Montserrat"/>
                </a:rPr>
                <a:t> grâce à des </a:t>
              </a:r>
              <a:r>
                <a:rPr lang="en-US" sz="1149" dirty="0" err="1">
                  <a:solidFill>
                    <a:srgbClr val="494F56"/>
                  </a:solidFill>
                  <a:latin typeface="Montserrat"/>
                  <a:ea typeface="Montserrat"/>
                  <a:cs typeface="Montserrat"/>
                  <a:sym typeface="Montserrat"/>
                </a:rPr>
                <a:t>outils</a:t>
              </a:r>
              <a:r>
                <a:rPr lang="en-US" sz="1149" dirty="0">
                  <a:solidFill>
                    <a:srgbClr val="494F56"/>
                  </a:solidFill>
                  <a:latin typeface="Montserrat"/>
                  <a:ea typeface="Montserrat"/>
                  <a:cs typeface="Montserrat"/>
                  <a:sym typeface="Montserrat"/>
                </a:rPr>
                <a:t> de </a:t>
              </a:r>
              <a:r>
                <a:rPr lang="en-US" sz="1149" dirty="0" err="1">
                  <a:solidFill>
                    <a:srgbClr val="494F56"/>
                  </a:solidFill>
                  <a:latin typeface="Montserrat"/>
                  <a:ea typeface="Montserrat"/>
                  <a:cs typeface="Montserrat"/>
                  <a:sym typeface="Montserrat"/>
                </a:rPr>
                <a:t>propagande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gouvernementale</a:t>
              </a:r>
              <a:r>
                <a:rPr lang="en-US" sz="1149" dirty="0">
                  <a:solidFill>
                    <a:srgbClr val="494F56"/>
                  </a:solidFill>
                  <a:latin typeface="Montserrat"/>
                  <a:ea typeface="Montserrat"/>
                  <a:cs typeface="Montserrat"/>
                  <a:sym typeface="Montserrat"/>
                </a:rPr>
                <a:t>.</a:t>
              </a:r>
            </a:p>
            <a:p>
              <a:pPr algn="just">
                <a:lnSpc>
                  <a:spcPts val="1609"/>
                </a:lnSpc>
              </a:pPr>
              <a:endParaRPr lang="en-US" sz="1149" dirty="0">
                <a:solidFill>
                  <a:srgbClr val="494F56"/>
                </a:solidFill>
                <a:latin typeface="Montserrat"/>
                <a:ea typeface="Montserrat"/>
                <a:cs typeface="Montserrat"/>
                <a:sym typeface="Montserrat"/>
              </a:endParaRPr>
            </a:p>
            <a:p>
              <a:pPr algn="just">
                <a:lnSpc>
                  <a:spcPts val="1609"/>
                </a:lnSpc>
              </a:pPr>
              <a:r>
                <a:rPr lang="en-US" sz="1149" dirty="0">
                  <a:solidFill>
                    <a:srgbClr val="494F56"/>
                  </a:solidFill>
                  <a:latin typeface="Montserrat"/>
                  <a:ea typeface="Montserrat"/>
                  <a:cs typeface="Montserrat"/>
                  <a:sym typeface="Montserrat"/>
                </a:rPr>
                <a:t>En </a:t>
              </a:r>
              <a:r>
                <a:rPr lang="en-US" sz="1149" dirty="0" err="1">
                  <a:solidFill>
                    <a:srgbClr val="494F56"/>
                  </a:solidFill>
                  <a:latin typeface="Montserrat"/>
                  <a:ea typeface="Montserrat"/>
                  <a:cs typeface="Montserrat"/>
                  <a:sym typeface="Montserrat"/>
                </a:rPr>
                <a:t>hiérarchisant</a:t>
              </a:r>
              <a:r>
                <a:rPr lang="en-US" sz="1149" dirty="0">
                  <a:solidFill>
                    <a:srgbClr val="494F56"/>
                  </a:solidFill>
                  <a:latin typeface="Montserrat"/>
                  <a:ea typeface="Montserrat"/>
                  <a:cs typeface="Montserrat"/>
                  <a:sym typeface="Montserrat"/>
                </a:rPr>
                <a:t> les populations, le </a:t>
              </a:r>
              <a:r>
                <a:rPr lang="en-US" sz="1149" dirty="0" err="1">
                  <a:solidFill>
                    <a:srgbClr val="494F56"/>
                  </a:solidFill>
                  <a:latin typeface="Montserrat"/>
                  <a:ea typeface="Montserrat"/>
                  <a:cs typeface="Montserrat"/>
                  <a:sym typeface="Montserrat"/>
                </a:rPr>
                <a:t>racisme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contribue</a:t>
              </a:r>
              <a:r>
                <a:rPr lang="en-US" sz="1149" dirty="0">
                  <a:solidFill>
                    <a:srgbClr val="494F56"/>
                  </a:solidFill>
                  <a:latin typeface="Montserrat"/>
                  <a:ea typeface="Montserrat"/>
                  <a:cs typeface="Montserrat"/>
                  <a:sym typeface="Montserrat"/>
                </a:rPr>
                <a:t> à </a:t>
              </a:r>
              <a:r>
                <a:rPr lang="en-US" sz="1149" dirty="0" err="1">
                  <a:solidFill>
                    <a:srgbClr val="494F56"/>
                  </a:solidFill>
                  <a:latin typeface="Montserrat"/>
                  <a:ea typeface="Montserrat"/>
                  <a:cs typeface="Montserrat"/>
                  <a:sym typeface="Montserrat"/>
                </a:rPr>
                <a:t>maintenir</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l’ordre</a:t>
              </a:r>
              <a:r>
                <a:rPr lang="en-US" sz="1149" dirty="0">
                  <a:solidFill>
                    <a:srgbClr val="494F56"/>
                  </a:solidFill>
                  <a:latin typeface="Montserrat"/>
                  <a:ea typeface="Montserrat"/>
                  <a:cs typeface="Montserrat"/>
                  <a:sym typeface="Montserrat"/>
                </a:rPr>
                <a:t> social, à </a:t>
              </a:r>
              <a:r>
                <a:rPr lang="en-US" sz="1149" dirty="0" err="1">
                  <a:solidFill>
                    <a:srgbClr val="494F56"/>
                  </a:solidFill>
                  <a:latin typeface="Montserrat"/>
                  <a:ea typeface="Montserrat"/>
                  <a:cs typeface="Montserrat"/>
                  <a:sym typeface="Montserrat"/>
                </a:rPr>
                <a:t>diviser</a:t>
              </a:r>
              <a:r>
                <a:rPr lang="en-US" sz="1149" dirty="0">
                  <a:solidFill>
                    <a:srgbClr val="494F56"/>
                  </a:solidFill>
                  <a:latin typeface="Montserrat"/>
                  <a:ea typeface="Montserrat"/>
                  <a:cs typeface="Montserrat"/>
                  <a:sym typeface="Montserrat"/>
                </a:rPr>
                <a:t> la société et à </a:t>
              </a:r>
              <a:r>
                <a:rPr lang="en-US" sz="1149" dirty="0" err="1">
                  <a:solidFill>
                    <a:srgbClr val="494F56"/>
                  </a:solidFill>
                  <a:latin typeface="Montserrat"/>
                  <a:ea typeface="Montserrat"/>
                  <a:cs typeface="Montserrat"/>
                  <a:sym typeface="Montserrat"/>
                </a:rPr>
                <a:t>empêcher</a:t>
              </a:r>
              <a:r>
                <a:rPr lang="en-US" sz="1149" dirty="0">
                  <a:solidFill>
                    <a:srgbClr val="494F56"/>
                  </a:solidFill>
                  <a:latin typeface="Montserrat"/>
                  <a:ea typeface="Montserrat"/>
                  <a:cs typeface="Montserrat"/>
                  <a:sym typeface="Montserrat"/>
                </a:rPr>
                <a:t> la remise </a:t>
              </a:r>
              <a:r>
                <a:rPr lang="en-US" sz="1149" dirty="0" err="1">
                  <a:solidFill>
                    <a:srgbClr val="494F56"/>
                  </a:solidFill>
                  <a:latin typeface="Montserrat"/>
                  <a:ea typeface="Montserrat"/>
                  <a:cs typeface="Montserrat"/>
                  <a:sym typeface="Montserrat"/>
                </a:rPr>
                <a:t>en</a:t>
              </a:r>
              <a:r>
                <a:rPr lang="en-US" sz="1149" dirty="0">
                  <a:solidFill>
                    <a:srgbClr val="494F56"/>
                  </a:solidFill>
                  <a:latin typeface="Montserrat"/>
                  <a:ea typeface="Montserrat"/>
                  <a:cs typeface="Montserrat"/>
                  <a:sym typeface="Montserrat"/>
                </a:rPr>
                <a:t> question des </a:t>
              </a:r>
              <a:r>
                <a:rPr lang="en-US" sz="1149" dirty="0" err="1">
                  <a:solidFill>
                    <a:srgbClr val="494F56"/>
                  </a:solidFill>
                  <a:latin typeface="Montserrat"/>
                  <a:ea typeface="Montserrat"/>
                  <a:cs typeface="Montserrat"/>
                  <a:sym typeface="Montserrat"/>
                </a:rPr>
                <a:t>décisions</a:t>
              </a:r>
              <a:r>
                <a:rPr lang="en-US" sz="1149" dirty="0">
                  <a:solidFill>
                    <a:srgbClr val="494F56"/>
                  </a:solidFill>
                  <a:latin typeface="Montserrat"/>
                  <a:ea typeface="Montserrat"/>
                  <a:cs typeface="Montserrat"/>
                  <a:sym typeface="Montserrat"/>
                </a:rPr>
                <a:t> politiques et des </a:t>
              </a:r>
              <a:r>
                <a:rPr lang="en-US" sz="1149" dirty="0" err="1">
                  <a:solidFill>
                    <a:srgbClr val="494F56"/>
                  </a:solidFill>
                  <a:latin typeface="Montserrat"/>
                  <a:ea typeface="Montserrat"/>
                  <a:cs typeface="Montserrat"/>
                  <a:sym typeface="Montserrat"/>
                </a:rPr>
                <a:t>inégalités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économiques</a:t>
              </a:r>
              <a:r>
                <a:rPr lang="en-US" sz="1149" dirty="0">
                  <a:solidFill>
                    <a:srgbClr val="494F56"/>
                  </a:solidFill>
                  <a:latin typeface="Montserrat"/>
                  <a:ea typeface="Montserrat"/>
                  <a:cs typeface="Montserrat"/>
                  <a:sym typeface="Montserrat"/>
                </a:rPr>
                <a:t>. Le </a:t>
              </a:r>
              <a:r>
                <a:rPr lang="en-US" sz="1149" dirty="0" err="1">
                  <a:solidFill>
                    <a:srgbClr val="494F56"/>
                  </a:solidFill>
                  <a:latin typeface="Montserrat"/>
                  <a:ea typeface="Montserrat"/>
                  <a:cs typeface="Montserrat"/>
                  <a:sym typeface="Montserrat"/>
                </a:rPr>
                <a:t>racisme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d’État</a:t>
              </a:r>
              <a:r>
                <a:rPr lang="en-US" sz="1149" dirty="0">
                  <a:solidFill>
                    <a:srgbClr val="494F56"/>
                  </a:solidFill>
                  <a:latin typeface="Montserrat"/>
                  <a:ea typeface="Montserrat"/>
                  <a:cs typeface="Montserrat"/>
                  <a:sym typeface="Montserrat"/>
                </a:rPr>
                <a:t> est profitable pour </a:t>
              </a:r>
              <a:r>
                <a:rPr lang="en-US" sz="1149" dirty="0" err="1">
                  <a:solidFill>
                    <a:srgbClr val="494F56"/>
                  </a:solidFill>
                  <a:latin typeface="Montserrat"/>
                  <a:ea typeface="Montserrat"/>
                  <a:cs typeface="Montserrat"/>
                  <a:sym typeface="Montserrat"/>
                </a:rPr>
                <a:t>ceux</a:t>
              </a:r>
              <a:r>
                <a:rPr lang="en-US" sz="1149" dirty="0">
                  <a:solidFill>
                    <a:srgbClr val="494F56"/>
                  </a:solidFill>
                  <a:latin typeface="Montserrat"/>
                  <a:ea typeface="Montserrat"/>
                  <a:cs typeface="Montserrat"/>
                  <a:sym typeface="Montserrat"/>
                </a:rPr>
                <a:t> qui </a:t>
              </a:r>
              <a:r>
                <a:rPr lang="en-US" sz="1149" dirty="0" err="1">
                  <a:solidFill>
                    <a:srgbClr val="494F56"/>
                  </a:solidFill>
                  <a:latin typeface="Montserrat"/>
                  <a:ea typeface="Montserrat"/>
                  <a:cs typeface="Montserrat"/>
                  <a:sym typeface="Montserrat"/>
                </a:rPr>
                <a:t>détiennent</a:t>
              </a:r>
              <a:r>
                <a:rPr lang="en-US" sz="1149" dirty="0">
                  <a:solidFill>
                    <a:srgbClr val="494F56"/>
                  </a:solidFill>
                  <a:latin typeface="Montserrat"/>
                  <a:ea typeface="Montserrat"/>
                  <a:cs typeface="Montserrat"/>
                  <a:sym typeface="Montserrat"/>
                </a:rPr>
                <a:t> le </a:t>
              </a:r>
              <a:r>
                <a:rPr lang="en-US" sz="1149" dirty="0" err="1">
                  <a:solidFill>
                    <a:srgbClr val="494F56"/>
                  </a:solidFill>
                  <a:latin typeface="Montserrat"/>
                  <a:ea typeface="Montserrat"/>
                  <a:cs typeface="Montserrat"/>
                  <a:sym typeface="Montserrat"/>
                </a:rPr>
                <a:t>pouvoir</a:t>
              </a:r>
              <a:r>
                <a:rPr lang="en-US" sz="1149" dirty="0">
                  <a:solidFill>
                    <a:srgbClr val="494F56"/>
                  </a:solidFill>
                  <a:latin typeface="Montserrat"/>
                  <a:ea typeface="Montserrat"/>
                  <a:cs typeface="Montserrat"/>
                  <a:sym typeface="Montserrat"/>
                </a:rPr>
                <a:t>. Quand des </a:t>
              </a:r>
              <a:r>
                <a:rPr lang="en-US" sz="1149" dirty="0" err="1">
                  <a:solidFill>
                    <a:srgbClr val="494F56"/>
                  </a:solidFill>
                  <a:latin typeface="Montserrat"/>
                  <a:ea typeface="Montserrat"/>
                  <a:cs typeface="Montserrat"/>
                  <a:sym typeface="Montserrat"/>
                </a:rPr>
                <a:t>lois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discriminatoires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sont</a:t>
              </a:r>
              <a:r>
                <a:rPr lang="en-US" sz="1149" dirty="0">
                  <a:solidFill>
                    <a:srgbClr val="494F56"/>
                  </a:solidFill>
                  <a:latin typeface="Montserrat"/>
                  <a:ea typeface="Montserrat"/>
                  <a:cs typeface="Montserrat"/>
                  <a:sym typeface="Montserrat"/>
                </a:rPr>
                <a:t> mises </a:t>
              </a:r>
              <a:r>
                <a:rPr lang="en-US" sz="1149" dirty="0" err="1">
                  <a:solidFill>
                    <a:srgbClr val="494F56"/>
                  </a:solidFill>
                  <a:latin typeface="Montserrat"/>
                  <a:ea typeface="Montserrat"/>
                  <a:cs typeface="Montserrat"/>
                  <a:sym typeface="Montserrat"/>
                </a:rPr>
                <a:t>en</a:t>
              </a:r>
              <a:r>
                <a:rPr lang="en-US" sz="1149" dirty="0">
                  <a:solidFill>
                    <a:srgbClr val="494F56"/>
                  </a:solidFill>
                  <a:latin typeface="Montserrat"/>
                  <a:ea typeface="Montserrat"/>
                  <a:cs typeface="Montserrat"/>
                  <a:sym typeface="Montserrat"/>
                </a:rPr>
                <a:t> place et </a:t>
              </a:r>
              <a:r>
                <a:rPr lang="en-US" sz="1149" dirty="0" err="1">
                  <a:solidFill>
                    <a:srgbClr val="494F56"/>
                  </a:solidFill>
                  <a:latin typeface="Montserrat"/>
                  <a:ea typeface="Montserrat"/>
                  <a:cs typeface="Montserrat"/>
                  <a:sym typeface="Montserrat"/>
                </a:rPr>
                <a:t>que</a:t>
              </a:r>
              <a:r>
                <a:rPr lang="en-US" sz="1149" dirty="0">
                  <a:solidFill>
                    <a:srgbClr val="494F56"/>
                  </a:solidFill>
                  <a:latin typeface="Montserrat"/>
                  <a:ea typeface="Montserrat"/>
                  <a:cs typeface="Montserrat"/>
                  <a:sym typeface="Montserrat"/>
                </a:rPr>
                <a:t> la société les </a:t>
              </a:r>
              <a:r>
                <a:rPr lang="en-US" sz="1149" dirty="0" err="1">
                  <a:solidFill>
                    <a:srgbClr val="494F56"/>
                  </a:solidFill>
                  <a:latin typeface="Montserrat"/>
                  <a:ea typeface="Montserrat"/>
                  <a:cs typeface="Montserrat"/>
                  <a:sym typeface="Montserrat"/>
                </a:rPr>
                <a:t>accepte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comme</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normales</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cela</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permet</a:t>
              </a:r>
              <a:r>
                <a:rPr lang="en-US" sz="1149" dirty="0">
                  <a:solidFill>
                    <a:srgbClr val="494F56"/>
                  </a:solidFill>
                  <a:latin typeface="Montserrat"/>
                  <a:ea typeface="Montserrat"/>
                  <a:cs typeface="Montserrat"/>
                  <a:sym typeface="Montserrat"/>
                </a:rPr>
                <a:t> de justifier les </a:t>
              </a:r>
              <a:r>
                <a:rPr lang="en-US" sz="1149" dirty="0" err="1">
                  <a:solidFill>
                    <a:srgbClr val="494F56"/>
                  </a:solidFill>
                  <a:latin typeface="Montserrat"/>
                  <a:ea typeface="Montserrat"/>
                  <a:cs typeface="Montserrat"/>
                  <a:sym typeface="Montserrat"/>
                </a:rPr>
                <a:t>inégalités</a:t>
              </a:r>
              <a:r>
                <a:rPr lang="en-US" sz="1149" dirty="0">
                  <a:solidFill>
                    <a:srgbClr val="494F56"/>
                  </a:solidFill>
                  <a:latin typeface="Montserrat"/>
                  <a:ea typeface="Montserrat"/>
                  <a:cs typeface="Montserrat"/>
                  <a:sym typeface="Montserrat"/>
                </a:rPr>
                <a:t>, la violence et de </a:t>
              </a:r>
              <a:r>
                <a:rPr lang="en-US" sz="1149" dirty="0" err="1">
                  <a:solidFill>
                    <a:srgbClr val="494F56"/>
                  </a:solidFill>
                  <a:latin typeface="Montserrat"/>
                  <a:ea typeface="Montserrat"/>
                  <a:cs typeface="Montserrat"/>
                  <a:sym typeface="Montserrat"/>
                </a:rPr>
                <a:t>nombreuses</a:t>
              </a:r>
              <a:r>
                <a:rPr lang="en-US" sz="1149" dirty="0">
                  <a:solidFill>
                    <a:srgbClr val="494F56"/>
                  </a:solidFill>
                  <a:latin typeface="Montserrat"/>
                  <a:ea typeface="Montserrat"/>
                  <a:cs typeface="Montserrat"/>
                  <a:sym typeface="Montserrat"/>
                </a:rPr>
                <a:t> injustices, tout </a:t>
              </a:r>
              <a:r>
                <a:rPr lang="en-US" sz="1149" dirty="0" err="1">
                  <a:solidFill>
                    <a:srgbClr val="494F56"/>
                  </a:solidFill>
                  <a:latin typeface="Montserrat"/>
                  <a:ea typeface="Montserrat"/>
                  <a:cs typeface="Montserrat"/>
                  <a:sym typeface="Montserrat"/>
                </a:rPr>
                <a:t>en</a:t>
              </a:r>
              <a:r>
                <a:rPr lang="en-US" sz="1149" dirty="0">
                  <a:solidFill>
                    <a:srgbClr val="494F56"/>
                  </a:solidFill>
                  <a:latin typeface="Montserrat"/>
                  <a:ea typeface="Montserrat"/>
                  <a:cs typeface="Montserrat"/>
                  <a:sym typeface="Montserrat"/>
                </a:rPr>
                <a:t> </a:t>
              </a:r>
              <a:r>
                <a:rPr lang="en-US" sz="1149" dirty="0" err="1">
                  <a:solidFill>
                    <a:srgbClr val="494F56"/>
                  </a:solidFill>
                  <a:latin typeface="Montserrat"/>
                  <a:ea typeface="Montserrat"/>
                  <a:cs typeface="Montserrat"/>
                  <a:sym typeface="Montserrat"/>
                </a:rPr>
                <a:t>maintenant</a:t>
              </a:r>
              <a:r>
                <a:rPr lang="en-US" sz="1149" dirty="0">
                  <a:solidFill>
                    <a:srgbClr val="494F56"/>
                  </a:solidFill>
                  <a:latin typeface="Montserrat"/>
                  <a:ea typeface="Montserrat"/>
                  <a:cs typeface="Montserrat"/>
                  <a:sym typeface="Montserrat"/>
                </a:rPr>
                <a:t> des </a:t>
              </a:r>
              <a:r>
                <a:rPr lang="en-US" sz="1149" dirty="0" err="1">
                  <a:solidFill>
                    <a:srgbClr val="494F56"/>
                  </a:solidFill>
                  <a:latin typeface="Montserrat"/>
                  <a:ea typeface="Montserrat"/>
                  <a:cs typeface="Montserrat"/>
                  <a:sym typeface="Montserrat"/>
                </a:rPr>
                <a:t>privilèges</a:t>
              </a:r>
              <a:r>
                <a:rPr lang="en-US" sz="1149" dirty="0">
                  <a:solidFill>
                    <a:srgbClr val="494F56"/>
                  </a:solidFill>
                  <a:latin typeface="Montserrat"/>
                  <a:ea typeface="Montserrat"/>
                  <a:cs typeface="Montserrat"/>
                  <a:sym typeface="Montserrat"/>
                </a:rPr>
                <a:t>.</a:t>
              </a:r>
            </a:p>
            <a:p>
              <a:pPr algn="just">
                <a:lnSpc>
                  <a:spcPts val="1609"/>
                </a:lnSpc>
              </a:pPr>
              <a:endParaRPr lang="en-US" sz="1149" dirty="0">
                <a:solidFill>
                  <a:srgbClr val="494F56"/>
                </a:solidFill>
                <a:latin typeface="Montserrat"/>
                <a:ea typeface="Montserrat"/>
                <a:cs typeface="Montserrat"/>
                <a:sym typeface="Montserrat"/>
              </a:endParaRPr>
            </a:p>
            <a:p>
              <a:pPr algn="just">
                <a:lnSpc>
                  <a:spcPts val="1609"/>
                </a:lnSpc>
              </a:pPr>
              <a:endParaRPr lang="en-US" sz="1149" dirty="0">
                <a:solidFill>
                  <a:srgbClr val="494F56"/>
                </a:solidFill>
                <a:latin typeface="Montserrat"/>
                <a:ea typeface="Montserrat"/>
                <a:cs typeface="Montserrat"/>
                <a:sym typeface="Montserrat"/>
              </a:endParaRPr>
            </a:p>
            <a:p>
              <a:pPr algn="just">
                <a:lnSpc>
                  <a:spcPts val="1609"/>
                </a:lnSpc>
              </a:pPr>
              <a:endParaRPr lang="en-US" sz="1149" dirty="0">
                <a:solidFill>
                  <a:srgbClr val="494F56"/>
                </a:solidFill>
                <a:latin typeface="Montserrat"/>
                <a:ea typeface="Montserrat"/>
                <a:cs typeface="Montserrat"/>
                <a:sym typeface="Montserrat"/>
              </a:endParaRPr>
            </a:p>
            <a:p>
              <a:pPr algn="just">
                <a:lnSpc>
                  <a:spcPts val="1609"/>
                </a:lnSpc>
              </a:pPr>
              <a:endParaRPr lang="en-US" sz="1149" dirty="0">
                <a:solidFill>
                  <a:srgbClr val="494F56"/>
                </a:solidFill>
                <a:latin typeface="Montserrat"/>
                <a:ea typeface="Montserrat"/>
                <a:cs typeface="Montserrat"/>
                <a:sym typeface="Montserrat"/>
              </a:endParaRPr>
            </a:p>
            <a:p>
              <a:pPr algn="just">
                <a:lnSpc>
                  <a:spcPts val="1609"/>
                </a:lnSpc>
              </a:pPr>
              <a:endParaRPr lang="en-US" sz="1149" dirty="0">
                <a:solidFill>
                  <a:srgbClr val="494F56"/>
                </a:solidFill>
                <a:latin typeface="Montserrat"/>
                <a:ea typeface="Montserrat"/>
                <a:cs typeface="Montserrat"/>
                <a:sym typeface="Montserrat"/>
              </a:endParaRPr>
            </a:p>
            <a:p>
              <a:pPr algn="l">
                <a:lnSpc>
                  <a:spcPts val="1469"/>
                </a:lnSpc>
                <a:spcBef>
                  <a:spcPct val="0"/>
                </a:spcBef>
              </a:pPr>
              <a:endParaRPr lang="en-US" sz="1149" dirty="0">
                <a:solidFill>
                  <a:srgbClr val="494F56"/>
                </a:solidFill>
                <a:latin typeface="Montserrat"/>
                <a:ea typeface="Montserrat"/>
                <a:cs typeface="Montserrat"/>
                <a:sym typeface="Montserrat"/>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7F9F7"/>
        </a:solidFill>
        <a:effectLst/>
      </p:bgPr>
    </p:bg>
    <p:spTree>
      <p:nvGrpSpPr>
        <p:cNvPr id="1" name=""/>
        <p:cNvGrpSpPr/>
        <p:nvPr/>
      </p:nvGrpSpPr>
      <p:grpSpPr>
        <a:xfrm>
          <a:off x="0" y="0"/>
          <a:ext cx="0" cy="0"/>
          <a:chOff x="0" y="0"/>
          <a:chExt cx="0" cy="0"/>
        </a:xfrm>
      </p:grpSpPr>
      <p:grpSp>
        <p:nvGrpSpPr>
          <p:cNvPr id="2" name="Group 2"/>
          <p:cNvGrpSpPr/>
          <p:nvPr/>
        </p:nvGrpSpPr>
        <p:grpSpPr>
          <a:xfrm>
            <a:off x="0" y="0"/>
            <a:ext cx="15240000" cy="857250"/>
            <a:chOff x="0" y="0"/>
            <a:chExt cx="6186311" cy="347980"/>
          </a:xfrm>
        </p:grpSpPr>
        <p:sp>
          <p:nvSpPr>
            <p:cNvPr id="3" name="Freeform 3"/>
            <p:cNvSpPr/>
            <p:nvPr/>
          </p:nvSpPr>
          <p:spPr>
            <a:xfrm>
              <a:off x="0" y="0"/>
              <a:ext cx="6186311" cy="347980"/>
            </a:xfrm>
            <a:custGeom>
              <a:avLst/>
              <a:gdLst/>
              <a:ahLst/>
              <a:cxnLst/>
              <a:rect l="l" t="t" r="r" b="b"/>
              <a:pathLst>
                <a:path w="6186311" h="347980">
                  <a:moveTo>
                    <a:pt x="0" y="0"/>
                  </a:moveTo>
                  <a:lnTo>
                    <a:pt x="6186311" y="0"/>
                  </a:lnTo>
                  <a:lnTo>
                    <a:pt x="6186311" y="347980"/>
                  </a:lnTo>
                  <a:lnTo>
                    <a:pt x="0" y="347980"/>
                  </a:lnTo>
                  <a:close/>
                </a:path>
              </a:pathLst>
            </a:custGeom>
            <a:solidFill>
              <a:srgbClr val="F8D5AC"/>
            </a:solidFill>
          </p:spPr>
          <p:txBody>
            <a:bodyPr/>
            <a:lstStyle/>
            <a:p>
              <a:endParaRPr lang="fr-FR"/>
            </a:p>
          </p:txBody>
        </p:sp>
      </p:grpSp>
      <p:grpSp>
        <p:nvGrpSpPr>
          <p:cNvPr id="4" name="Group 4"/>
          <p:cNvGrpSpPr/>
          <p:nvPr/>
        </p:nvGrpSpPr>
        <p:grpSpPr>
          <a:xfrm>
            <a:off x="0" y="8303762"/>
            <a:ext cx="15240000" cy="268738"/>
            <a:chOff x="0" y="0"/>
            <a:chExt cx="8642517" cy="152400"/>
          </a:xfrm>
        </p:grpSpPr>
        <p:sp>
          <p:nvSpPr>
            <p:cNvPr id="5" name="Freeform 5"/>
            <p:cNvSpPr/>
            <p:nvPr/>
          </p:nvSpPr>
          <p:spPr>
            <a:xfrm>
              <a:off x="0" y="0"/>
              <a:ext cx="8642517" cy="152400"/>
            </a:xfrm>
            <a:custGeom>
              <a:avLst/>
              <a:gdLst/>
              <a:ahLst/>
              <a:cxnLst/>
              <a:rect l="l" t="t" r="r" b="b"/>
              <a:pathLst>
                <a:path w="8642517" h="152400">
                  <a:moveTo>
                    <a:pt x="0" y="0"/>
                  </a:moveTo>
                  <a:lnTo>
                    <a:pt x="8642517" y="0"/>
                  </a:lnTo>
                  <a:lnTo>
                    <a:pt x="8642517" y="152400"/>
                  </a:lnTo>
                  <a:lnTo>
                    <a:pt x="0" y="152400"/>
                  </a:lnTo>
                  <a:close/>
                </a:path>
              </a:pathLst>
            </a:custGeom>
            <a:solidFill>
              <a:srgbClr val="F8D5AC"/>
            </a:solidFill>
          </p:spPr>
          <p:txBody>
            <a:bodyPr/>
            <a:lstStyle/>
            <a:p>
              <a:endParaRPr lang="fr-FR"/>
            </a:p>
          </p:txBody>
        </p:sp>
      </p:grpSp>
      <p:grpSp>
        <p:nvGrpSpPr>
          <p:cNvPr id="6" name="Group 6"/>
          <p:cNvGrpSpPr/>
          <p:nvPr/>
        </p:nvGrpSpPr>
        <p:grpSpPr>
          <a:xfrm>
            <a:off x="11541416" y="5549503"/>
            <a:ext cx="109378" cy="544212"/>
            <a:chOff x="0" y="0"/>
            <a:chExt cx="542497" cy="2699204"/>
          </a:xfrm>
        </p:grpSpPr>
        <p:sp>
          <p:nvSpPr>
            <p:cNvPr id="7" name="Freeform 7"/>
            <p:cNvSpPr/>
            <p:nvPr/>
          </p:nvSpPr>
          <p:spPr>
            <a:xfrm>
              <a:off x="0" y="0"/>
              <a:ext cx="542497" cy="2699204"/>
            </a:xfrm>
            <a:custGeom>
              <a:avLst/>
              <a:gdLst/>
              <a:ahLst/>
              <a:cxnLst/>
              <a:rect l="l" t="t" r="r" b="b"/>
              <a:pathLst>
                <a:path w="542497" h="2699204">
                  <a:moveTo>
                    <a:pt x="0" y="0"/>
                  </a:moveTo>
                  <a:lnTo>
                    <a:pt x="542497" y="0"/>
                  </a:lnTo>
                  <a:lnTo>
                    <a:pt x="542497" y="2699204"/>
                  </a:lnTo>
                  <a:lnTo>
                    <a:pt x="0" y="2699204"/>
                  </a:lnTo>
                  <a:close/>
                </a:path>
              </a:pathLst>
            </a:custGeom>
            <a:solidFill>
              <a:srgbClr val="FD9D24"/>
            </a:solidFill>
          </p:spPr>
          <p:txBody>
            <a:bodyPr/>
            <a:lstStyle/>
            <a:p>
              <a:endParaRPr lang="fr-FR"/>
            </a:p>
          </p:txBody>
        </p:sp>
      </p:grpSp>
      <p:sp>
        <p:nvSpPr>
          <p:cNvPr id="8" name="Freeform 8"/>
          <p:cNvSpPr/>
          <p:nvPr/>
        </p:nvSpPr>
        <p:spPr>
          <a:xfrm>
            <a:off x="79363" y="0"/>
            <a:ext cx="671042" cy="788670"/>
          </a:xfrm>
          <a:custGeom>
            <a:avLst/>
            <a:gdLst/>
            <a:ahLst/>
            <a:cxnLst/>
            <a:rect l="l" t="t" r="r" b="b"/>
            <a:pathLst>
              <a:path w="671042" h="788670">
                <a:moveTo>
                  <a:pt x="0" y="0"/>
                </a:moveTo>
                <a:lnTo>
                  <a:pt x="671042" y="0"/>
                </a:lnTo>
                <a:lnTo>
                  <a:pt x="671042" y="788670"/>
                </a:lnTo>
                <a:lnTo>
                  <a:pt x="0" y="78867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fr-FR"/>
          </a:p>
        </p:txBody>
      </p:sp>
      <p:sp>
        <p:nvSpPr>
          <p:cNvPr id="9" name="TextBox 9"/>
          <p:cNvSpPr txBox="1"/>
          <p:nvPr/>
        </p:nvSpPr>
        <p:spPr>
          <a:xfrm>
            <a:off x="857250" y="84951"/>
            <a:ext cx="8093424" cy="1102995"/>
          </a:xfrm>
          <a:prstGeom prst="rect">
            <a:avLst/>
          </a:prstGeom>
        </p:spPr>
        <p:txBody>
          <a:bodyPr lIns="0" tIns="0" rIns="0" bIns="0" rtlCol="0" anchor="t">
            <a:spAutoFit/>
          </a:bodyPr>
          <a:lstStyle/>
          <a:p>
            <a:pPr algn="l">
              <a:lnSpc>
                <a:spcPts val="2204"/>
              </a:lnSpc>
            </a:pPr>
            <a:r>
              <a:rPr lang="en-US" sz="1575" b="1">
                <a:solidFill>
                  <a:srgbClr val="494F56"/>
                </a:solidFill>
                <a:latin typeface="Montserrat Bold"/>
                <a:ea typeface="Montserrat Bold"/>
                <a:cs typeface="Montserrat Bold"/>
                <a:sym typeface="Montserrat Bold"/>
              </a:rPr>
              <a:t>CARTE 7 — TRANSFORMATIONS DU RACISME APRÈS 1945</a:t>
            </a:r>
          </a:p>
          <a:p>
            <a:pPr algn="l">
              <a:lnSpc>
                <a:spcPts val="2204"/>
              </a:lnSpc>
            </a:pPr>
            <a:endParaRPr lang="en-US" sz="1575" b="1">
              <a:solidFill>
                <a:srgbClr val="494F56"/>
              </a:solidFill>
              <a:latin typeface="Montserrat Bold"/>
              <a:ea typeface="Montserrat Bold"/>
              <a:cs typeface="Montserrat Bold"/>
              <a:sym typeface="Montserrat Bold"/>
            </a:endParaRPr>
          </a:p>
          <a:p>
            <a:pPr algn="l">
              <a:lnSpc>
                <a:spcPts val="2204"/>
              </a:lnSpc>
            </a:pPr>
            <a:endParaRPr lang="en-US" sz="1575" b="1">
              <a:solidFill>
                <a:srgbClr val="494F56"/>
              </a:solidFill>
              <a:latin typeface="Montserrat Bold"/>
              <a:ea typeface="Montserrat Bold"/>
              <a:cs typeface="Montserrat Bold"/>
              <a:sym typeface="Montserrat Bold"/>
            </a:endParaRPr>
          </a:p>
          <a:p>
            <a:pPr algn="l">
              <a:lnSpc>
                <a:spcPts val="2204"/>
              </a:lnSpc>
            </a:pPr>
            <a:endParaRPr lang="en-US" sz="1575" b="1">
              <a:solidFill>
                <a:srgbClr val="494F56"/>
              </a:solidFill>
              <a:latin typeface="Montserrat Bold"/>
              <a:ea typeface="Montserrat Bold"/>
              <a:cs typeface="Montserrat Bold"/>
              <a:sym typeface="Montserrat Bold"/>
            </a:endParaRPr>
          </a:p>
        </p:txBody>
      </p:sp>
      <p:grpSp>
        <p:nvGrpSpPr>
          <p:cNvPr id="10" name="Group 10"/>
          <p:cNvGrpSpPr/>
          <p:nvPr/>
        </p:nvGrpSpPr>
        <p:grpSpPr>
          <a:xfrm>
            <a:off x="175069" y="1103351"/>
            <a:ext cx="12691592" cy="1080118"/>
            <a:chOff x="0" y="0"/>
            <a:chExt cx="16922123" cy="1440157"/>
          </a:xfrm>
        </p:grpSpPr>
        <p:sp>
          <p:nvSpPr>
            <p:cNvPr id="11" name="TextBox 11"/>
            <p:cNvSpPr txBox="1"/>
            <p:nvPr/>
          </p:nvSpPr>
          <p:spPr>
            <a:xfrm>
              <a:off x="0" y="-28575"/>
              <a:ext cx="10610773" cy="441078"/>
            </a:xfrm>
            <a:prstGeom prst="rect">
              <a:avLst/>
            </a:prstGeom>
          </p:spPr>
          <p:txBody>
            <a:bodyPr lIns="0" tIns="0" rIns="0" bIns="0" rtlCol="0" anchor="t">
              <a:spAutoFit/>
            </a:bodyPr>
            <a:lstStyle/>
            <a:p>
              <a:pPr algn="l">
                <a:lnSpc>
                  <a:spcPts val="2897"/>
                </a:lnSpc>
              </a:pPr>
              <a:r>
                <a:rPr lang="en-US" sz="2069" b="1">
                  <a:solidFill>
                    <a:srgbClr val="494F56"/>
                  </a:solidFill>
                  <a:latin typeface="Montserrat Bold"/>
                  <a:ea typeface="Montserrat Bold"/>
                  <a:cs typeface="Montserrat Bold"/>
                  <a:sym typeface="Montserrat Bold"/>
                </a:rPr>
                <a:t>QUAND / OÙ</a:t>
              </a:r>
            </a:p>
          </p:txBody>
        </p:sp>
        <p:sp>
          <p:nvSpPr>
            <p:cNvPr id="12" name="TextBox 12"/>
            <p:cNvSpPr txBox="1"/>
            <p:nvPr/>
          </p:nvSpPr>
          <p:spPr>
            <a:xfrm>
              <a:off x="0" y="542037"/>
              <a:ext cx="16922123" cy="898120"/>
            </a:xfrm>
            <a:prstGeom prst="rect">
              <a:avLst/>
            </a:prstGeom>
          </p:spPr>
          <p:txBody>
            <a:bodyPr lIns="0" tIns="0" rIns="0" bIns="0" rtlCol="0" anchor="t">
              <a:spAutoFit/>
            </a:bodyPr>
            <a:lstStyle/>
            <a:p>
              <a:pPr algn="l">
                <a:lnSpc>
                  <a:spcPts val="1854"/>
                </a:lnSpc>
                <a:spcBef>
                  <a:spcPct val="0"/>
                </a:spcBef>
              </a:pPr>
              <a:r>
                <a:rPr lang="en-US" sz="1324">
                  <a:solidFill>
                    <a:srgbClr val="494F56"/>
                  </a:solidFill>
                  <a:latin typeface="Montserrat"/>
                  <a:ea typeface="Montserrat"/>
                  <a:cs typeface="Montserrat"/>
                  <a:sym typeface="Montserrat"/>
                </a:rPr>
                <a:t>Après 1945. Dans de nombreuses régions du monde, avec des formes particulières en Europe et en Amérique du Nord</a:t>
              </a:r>
            </a:p>
            <a:p>
              <a:pPr algn="l">
                <a:lnSpc>
                  <a:spcPts val="1854"/>
                </a:lnSpc>
                <a:spcBef>
                  <a:spcPct val="0"/>
                </a:spcBef>
              </a:pPr>
              <a:endParaRPr lang="en-US" sz="1324">
                <a:solidFill>
                  <a:srgbClr val="494F56"/>
                </a:solidFill>
                <a:latin typeface="Montserrat"/>
                <a:ea typeface="Montserrat"/>
                <a:cs typeface="Montserrat"/>
                <a:sym typeface="Montserrat"/>
              </a:endParaRPr>
            </a:p>
            <a:p>
              <a:pPr algn="l">
                <a:lnSpc>
                  <a:spcPts val="1854"/>
                </a:lnSpc>
                <a:spcBef>
                  <a:spcPct val="0"/>
                </a:spcBef>
              </a:pPr>
              <a:endParaRPr lang="en-US" sz="1324">
                <a:solidFill>
                  <a:srgbClr val="494F56"/>
                </a:solidFill>
                <a:latin typeface="Montserrat"/>
                <a:ea typeface="Montserrat"/>
                <a:cs typeface="Montserrat"/>
                <a:sym typeface="Montserrat"/>
              </a:endParaRPr>
            </a:p>
          </p:txBody>
        </p:sp>
      </p:grpSp>
      <p:sp>
        <p:nvSpPr>
          <p:cNvPr id="13" name="TextBox 13"/>
          <p:cNvSpPr txBox="1"/>
          <p:nvPr/>
        </p:nvSpPr>
        <p:spPr>
          <a:xfrm>
            <a:off x="11748824" y="5520928"/>
            <a:ext cx="3370449" cy="952801"/>
          </a:xfrm>
          <a:prstGeom prst="rect">
            <a:avLst/>
          </a:prstGeom>
        </p:spPr>
        <p:txBody>
          <a:bodyPr lIns="0" tIns="0" rIns="0" bIns="0" rtlCol="0" anchor="t">
            <a:spAutoFit/>
          </a:bodyPr>
          <a:lstStyle/>
          <a:p>
            <a:pPr algn="l">
              <a:lnSpc>
                <a:spcPts val="1558"/>
              </a:lnSpc>
              <a:spcBef>
                <a:spcPct val="0"/>
              </a:spcBef>
            </a:pPr>
            <a:r>
              <a:rPr lang="en-US" sz="1113">
                <a:solidFill>
                  <a:srgbClr val="000000"/>
                </a:solidFill>
                <a:latin typeface="Montserrat"/>
                <a:ea typeface="Montserrat"/>
                <a:cs typeface="Montserrat"/>
                <a:sym typeface="Montserrat"/>
              </a:rPr>
              <a:t>  « Le racisme n’a nul besoin d’être explicitement formulé pour produire des effets sociaux durables. » </a:t>
            </a:r>
          </a:p>
          <a:p>
            <a:pPr algn="l">
              <a:lnSpc>
                <a:spcPts val="1558"/>
              </a:lnSpc>
              <a:spcBef>
                <a:spcPct val="0"/>
              </a:spcBef>
            </a:pPr>
            <a:endParaRPr lang="en-US" sz="1113">
              <a:solidFill>
                <a:srgbClr val="000000"/>
              </a:solidFill>
              <a:latin typeface="Montserrat"/>
              <a:ea typeface="Montserrat"/>
              <a:cs typeface="Montserrat"/>
              <a:sym typeface="Montserrat"/>
            </a:endParaRPr>
          </a:p>
          <a:p>
            <a:pPr algn="l">
              <a:lnSpc>
                <a:spcPts val="1558"/>
              </a:lnSpc>
              <a:spcBef>
                <a:spcPct val="0"/>
              </a:spcBef>
            </a:pPr>
            <a:r>
              <a:rPr lang="en-US" sz="1113">
                <a:solidFill>
                  <a:srgbClr val="000000"/>
                </a:solidFill>
                <a:latin typeface="Montserrat"/>
                <a:ea typeface="Montserrat"/>
                <a:cs typeface="Montserrat"/>
                <a:sym typeface="Montserrat"/>
              </a:rPr>
              <a:t>Ahmed Lemligui</a:t>
            </a:r>
          </a:p>
        </p:txBody>
      </p:sp>
      <p:grpSp>
        <p:nvGrpSpPr>
          <p:cNvPr id="14" name="Group 14"/>
          <p:cNvGrpSpPr/>
          <p:nvPr/>
        </p:nvGrpSpPr>
        <p:grpSpPr>
          <a:xfrm>
            <a:off x="175069" y="2004043"/>
            <a:ext cx="11803446" cy="3338426"/>
            <a:chOff x="0" y="0"/>
            <a:chExt cx="15737928" cy="4451235"/>
          </a:xfrm>
        </p:grpSpPr>
        <p:sp>
          <p:nvSpPr>
            <p:cNvPr id="15" name="TextBox 15"/>
            <p:cNvSpPr txBox="1"/>
            <p:nvPr/>
          </p:nvSpPr>
          <p:spPr>
            <a:xfrm>
              <a:off x="0" y="-47625"/>
              <a:ext cx="11945413" cy="493213"/>
            </a:xfrm>
            <a:prstGeom prst="rect">
              <a:avLst/>
            </a:prstGeom>
          </p:spPr>
          <p:txBody>
            <a:bodyPr lIns="0" tIns="0" rIns="0" bIns="0" rtlCol="0" anchor="t">
              <a:spAutoFit/>
            </a:bodyPr>
            <a:lstStyle/>
            <a:p>
              <a:pPr algn="l">
                <a:lnSpc>
                  <a:spcPts val="3105"/>
                </a:lnSpc>
              </a:pPr>
              <a:r>
                <a:rPr lang="en-US" sz="2217" b="1">
                  <a:solidFill>
                    <a:srgbClr val="494F56"/>
                  </a:solidFill>
                  <a:latin typeface="Montserrat Bold"/>
                  <a:ea typeface="Montserrat Bold"/>
                  <a:cs typeface="Montserrat Bold"/>
                  <a:sym typeface="Montserrat Bold"/>
                </a:rPr>
                <a:t>COMMENT </a:t>
              </a:r>
            </a:p>
          </p:txBody>
        </p:sp>
        <p:sp>
          <p:nvSpPr>
            <p:cNvPr id="16" name="TextBox 16"/>
            <p:cNvSpPr txBox="1"/>
            <p:nvPr/>
          </p:nvSpPr>
          <p:spPr>
            <a:xfrm>
              <a:off x="0" y="562851"/>
              <a:ext cx="15737928" cy="3888384"/>
            </a:xfrm>
            <a:prstGeom prst="rect">
              <a:avLst/>
            </a:prstGeom>
          </p:spPr>
          <p:txBody>
            <a:bodyPr lIns="0" tIns="0" rIns="0" bIns="0" rtlCol="0" anchor="t">
              <a:spAutoFit/>
            </a:bodyPr>
            <a:lstStyle/>
            <a:p>
              <a:pPr algn="just">
                <a:lnSpc>
                  <a:spcPts val="1560"/>
                </a:lnSpc>
              </a:pPr>
              <a:r>
                <a:rPr lang="en-US" sz="1114">
                  <a:solidFill>
                    <a:srgbClr val="494F56"/>
                  </a:solidFill>
                  <a:latin typeface="Montserrat"/>
                  <a:ea typeface="Montserrat"/>
                  <a:cs typeface="Montserrat"/>
                  <a:sym typeface="Montserrat"/>
                </a:rPr>
                <a:t>Après la Seconde Guerre mondiale, les crimes et les violences commis par des régimes fondés sur l’idée que certains groupes humains seraient supérieurs à d’autres sont rendus plus visibles et commencent à être largement condamné.</a:t>
              </a:r>
            </a:p>
            <a:p>
              <a:pPr algn="just">
                <a:lnSpc>
                  <a:spcPts val="1560"/>
                </a:lnSpc>
              </a:pPr>
              <a:endParaRPr lang="en-US" sz="1114">
                <a:solidFill>
                  <a:srgbClr val="494F56"/>
                </a:solidFill>
                <a:latin typeface="Montserrat"/>
                <a:ea typeface="Montserrat"/>
                <a:cs typeface="Montserrat"/>
                <a:sym typeface="Montserrat"/>
              </a:endParaRPr>
            </a:p>
            <a:p>
              <a:pPr algn="just">
                <a:lnSpc>
                  <a:spcPts val="1560"/>
                </a:lnSpc>
              </a:pPr>
              <a:r>
                <a:rPr lang="en-US" sz="1114">
                  <a:solidFill>
                    <a:srgbClr val="494F56"/>
                  </a:solidFill>
                  <a:latin typeface="Montserrat"/>
                  <a:ea typeface="Montserrat"/>
                  <a:cs typeface="Montserrat"/>
                  <a:sym typeface="Montserrat"/>
                </a:rPr>
                <a:t>Aimé Césaire soulignera d’ailleurs dans son Discours sur le colonialisme que cette prise de conscience se fait enfin parce que des crimes ont été commis contre des Européens blancs, alors que ceux commis auparavant l’étaient contre des Africains et des Autochtones, et donc laissaient les dominants indifférents, voire complices ou responsables. </a:t>
              </a:r>
            </a:p>
            <a:p>
              <a:pPr algn="just">
                <a:lnSpc>
                  <a:spcPts val="1560"/>
                </a:lnSpc>
              </a:pPr>
              <a:endParaRPr lang="en-US" sz="1114">
                <a:solidFill>
                  <a:srgbClr val="494F56"/>
                </a:solidFill>
                <a:latin typeface="Montserrat"/>
                <a:ea typeface="Montserrat"/>
                <a:cs typeface="Montserrat"/>
                <a:sym typeface="Montserrat"/>
              </a:endParaRPr>
            </a:p>
            <a:p>
              <a:pPr algn="just">
                <a:lnSpc>
                  <a:spcPts val="1560"/>
                </a:lnSpc>
              </a:pPr>
              <a:r>
                <a:rPr lang="en-US" sz="1114">
                  <a:solidFill>
                    <a:srgbClr val="494F56"/>
                  </a:solidFill>
                  <a:latin typeface="Montserrat"/>
                  <a:ea typeface="Montserrat"/>
                  <a:cs typeface="Montserrat"/>
                  <a:sym typeface="Montserrat"/>
                </a:rPr>
                <a:t>Dans ce nouveau contexte, l’idée selon laquelle l’humanité serait divisée en groupes naturellement différents et hiérarchisés est de plus en plus remise en question, à la fois parce qu’elle a servi à justifier des violences extrêmes et parce qu’elle ne repose pas sur des bases scientifiques. À partir de ce moment, expliquer le racisme en disant que certaines personnes seraient inférieures « par nature » devient de moins en moins acceptable dans de nombreuses sociétés.</a:t>
              </a:r>
            </a:p>
            <a:p>
              <a:pPr algn="just">
                <a:lnSpc>
                  <a:spcPts val="1560"/>
                </a:lnSpc>
              </a:pPr>
              <a:endParaRPr lang="en-US" sz="1114">
                <a:solidFill>
                  <a:srgbClr val="494F56"/>
                </a:solidFill>
                <a:latin typeface="Montserrat"/>
                <a:ea typeface="Montserrat"/>
                <a:cs typeface="Montserrat"/>
                <a:sym typeface="Montserrat"/>
              </a:endParaRPr>
            </a:p>
            <a:p>
              <a:pPr algn="just">
                <a:lnSpc>
                  <a:spcPts val="1560"/>
                </a:lnSpc>
              </a:pPr>
              <a:r>
                <a:rPr lang="en-US" sz="1114">
                  <a:solidFill>
                    <a:srgbClr val="494F56"/>
                  </a:solidFill>
                  <a:latin typeface="Montserrat"/>
                  <a:ea typeface="Montserrat"/>
                  <a:cs typeface="Montserrat"/>
                  <a:sym typeface="Montserrat"/>
                </a:rPr>
                <a:t>Toutefois, le racisme ne disparaît pas. Il se transforme dans la manière dont il s’inscrit dans les règles, les pratiques, les institutions et les discours publics. Mais comment ces nouvelles formes de racisme se manifestent-elles aujourd’hui ?</a:t>
              </a:r>
            </a:p>
            <a:p>
              <a:pPr algn="just">
                <a:lnSpc>
                  <a:spcPts val="803"/>
                </a:lnSpc>
              </a:pPr>
              <a:endParaRPr lang="en-US" sz="1114">
                <a:solidFill>
                  <a:srgbClr val="494F56"/>
                </a:solidFill>
                <a:latin typeface="Montserrat"/>
                <a:ea typeface="Montserrat"/>
                <a:cs typeface="Montserrat"/>
                <a:sym typeface="Montserrat"/>
              </a:endParaRPr>
            </a:p>
            <a:p>
              <a:pPr algn="just">
                <a:lnSpc>
                  <a:spcPts val="803"/>
                </a:lnSpc>
              </a:pPr>
              <a:endParaRPr lang="en-US" sz="1114">
                <a:solidFill>
                  <a:srgbClr val="494F56"/>
                </a:solidFill>
                <a:latin typeface="Montserrat"/>
                <a:ea typeface="Montserrat"/>
                <a:cs typeface="Montserrat"/>
                <a:sym typeface="Montserrat"/>
              </a:endParaRPr>
            </a:p>
            <a:p>
              <a:pPr algn="just">
                <a:lnSpc>
                  <a:spcPts val="803"/>
                </a:lnSpc>
              </a:pPr>
              <a:endParaRPr lang="en-US" sz="1114">
                <a:solidFill>
                  <a:srgbClr val="494F56"/>
                </a:solidFill>
                <a:latin typeface="Montserrat"/>
                <a:ea typeface="Montserrat"/>
                <a:cs typeface="Montserrat"/>
                <a:sym typeface="Montserrat"/>
              </a:endParaRPr>
            </a:p>
            <a:p>
              <a:pPr algn="l">
                <a:lnSpc>
                  <a:spcPts val="803"/>
                </a:lnSpc>
                <a:spcBef>
                  <a:spcPct val="0"/>
                </a:spcBef>
              </a:pPr>
              <a:endParaRPr lang="en-US" sz="1114">
                <a:solidFill>
                  <a:srgbClr val="494F56"/>
                </a:solidFill>
                <a:latin typeface="Montserrat"/>
                <a:ea typeface="Montserrat"/>
                <a:cs typeface="Montserrat"/>
                <a:sym typeface="Montserrat"/>
              </a:endParaRPr>
            </a:p>
          </p:txBody>
        </p:sp>
      </p:grpSp>
      <p:grpSp>
        <p:nvGrpSpPr>
          <p:cNvPr id="17" name="Group 17"/>
          <p:cNvGrpSpPr/>
          <p:nvPr/>
        </p:nvGrpSpPr>
        <p:grpSpPr>
          <a:xfrm>
            <a:off x="175069" y="5388442"/>
            <a:ext cx="10873179" cy="3184058"/>
            <a:chOff x="0" y="0"/>
            <a:chExt cx="14497572" cy="4245410"/>
          </a:xfrm>
        </p:grpSpPr>
        <p:sp>
          <p:nvSpPr>
            <p:cNvPr id="18" name="TextBox 18"/>
            <p:cNvSpPr txBox="1"/>
            <p:nvPr/>
          </p:nvSpPr>
          <p:spPr>
            <a:xfrm>
              <a:off x="0" y="-38100"/>
              <a:ext cx="10048560" cy="461674"/>
            </a:xfrm>
            <a:prstGeom prst="rect">
              <a:avLst/>
            </a:prstGeom>
          </p:spPr>
          <p:txBody>
            <a:bodyPr lIns="0" tIns="0" rIns="0" bIns="0" rtlCol="0" anchor="t">
              <a:spAutoFit/>
            </a:bodyPr>
            <a:lstStyle/>
            <a:p>
              <a:pPr algn="l">
                <a:lnSpc>
                  <a:spcPts val="2965"/>
                </a:lnSpc>
              </a:pPr>
              <a:r>
                <a:rPr lang="en-US" sz="2117" b="1">
                  <a:solidFill>
                    <a:srgbClr val="494F56"/>
                  </a:solidFill>
                  <a:latin typeface="Montserrat Bold"/>
                  <a:ea typeface="Montserrat Bold"/>
                  <a:cs typeface="Montserrat Bold"/>
                  <a:sym typeface="Montserrat Bold"/>
                </a:rPr>
                <a:t>POURQUOI</a:t>
              </a:r>
            </a:p>
          </p:txBody>
        </p:sp>
        <p:sp>
          <p:nvSpPr>
            <p:cNvPr id="19" name="TextBox 19"/>
            <p:cNvSpPr txBox="1"/>
            <p:nvPr/>
          </p:nvSpPr>
          <p:spPr>
            <a:xfrm>
              <a:off x="0" y="787348"/>
              <a:ext cx="14497572" cy="3458062"/>
            </a:xfrm>
            <a:prstGeom prst="rect">
              <a:avLst/>
            </a:prstGeom>
          </p:spPr>
          <p:txBody>
            <a:bodyPr lIns="0" tIns="0" rIns="0" bIns="0" rtlCol="0" anchor="t">
              <a:spAutoFit/>
            </a:bodyPr>
            <a:lstStyle/>
            <a:p>
              <a:pPr algn="just">
                <a:lnSpc>
                  <a:spcPts val="1756"/>
                </a:lnSpc>
              </a:pPr>
              <a:r>
                <a:rPr lang="en-US" sz="1254">
                  <a:solidFill>
                    <a:srgbClr val="494F56"/>
                  </a:solidFill>
                  <a:latin typeface="Montserrat"/>
                  <a:ea typeface="Montserrat"/>
                  <a:cs typeface="Montserrat"/>
                  <a:sym typeface="Montserrat"/>
                </a:rPr>
                <a:t>Ces transformations permettent au racisme de continuer à créer des inégalités, même dans des sociétés qui disent officiellement le condamner. En devenant moins visible et en se mêlant à des pratiques ordinaires, le racisme devient plus difficile à reconnaître et à contester. Le racisme ne se présente plus comme une idéologie claire, mais comme des choix, des règles ou des façons de faire qui semblent normales. Cela profite à certains groupes, car les inégalités peuvent continuer sans être justifiées ouvertement. Quand on explique ces inégalités par la culture, le comportement ou les efforts personnels, elles sont moins remises en question collectivement, ce qui rend plus difficile de changer les rapports de pouvoir existants.</a:t>
              </a:r>
            </a:p>
            <a:p>
              <a:pPr algn="just">
                <a:lnSpc>
                  <a:spcPts val="1756"/>
                </a:lnSpc>
              </a:pPr>
              <a:endParaRPr lang="en-US" sz="1254">
                <a:solidFill>
                  <a:srgbClr val="494F56"/>
                </a:solidFill>
                <a:latin typeface="Montserrat"/>
                <a:ea typeface="Montserrat"/>
                <a:cs typeface="Montserrat"/>
                <a:sym typeface="Montserrat"/>
              </a:endParaRPr>
            </a:p>
            <a:p>
              <a:pPr algn="just">
                <a:lnSpc>
                  <a:spcPts val="1756"/>
                </a:lnSpc>
              </a:pPr>
              <a:r>
                <a:rPr lang="en-US" sz="1254">
                  <a:solidFill>
                    <a:srgbClr val="494F56"/>
                  </a:solidFill>
                  <a:latin typeface="Montserrat"/>
                  <a:ea typeface="Montserrat"/>
                  <a:cs typeface="Montserrat"/>
                  <a:sym typeface="Montserrat"/>
                </a:rPr>
                <a:t>Même aujourd’hui, ces façons de penser continuent d’avantager certains groupes et certains pays, notamment sur le plan économique, en prolongeant des logiques nées de la colonisation et du capitalisme.</a:t>
              </a:r>
            </a:p>
            <a:p>
              <a:pPr algn="just">
                <a:lnSpc>
                  <a:spcPts val="1756"/>
                </a:lnSpc>
              </a:pPr>
              <a:endParaRPr lang="en-US" sz="1254">
                <a:solidFill>
                  <a:srgbClr val="494F56"/>
                </a:solidFill>
                <a:latin typeface="Montserrat"/>
                <a:ea typeface="Montserrat"/>
                <a:cs typeface="Montserrat"/>
                <a:sym typeface="Montserrat"/>
              </a:endParaRPr>
            </a:p>
            <a:p>
              <a:pPr algn="just">
                <a:lnSpc>
                  <a:spcPts val="1756"/>
                </a:lnSpc>
              </a:pPr>
              <a:endParaRPr lang="en-US" sz="1254">
                <a:solidFill>
                  <a:srgbClr val="494F56"/>
                </a:solidFill>
                <a:latin typeface="Montserrat"/>
                <a:ea typeface="Montserrat"/>
                <a:cs typeface="Montserrat"/>
                <a:sym typeface="Montserrat"/>
              </a:endParaRPr>
            </a:p>
            <a:p>
              <a:pPr algn="l">
                <a:lnSpc>
                  <a:spcPts val="1616"/>
                </a:lnSpc>
                <a:spcBef>
                  <a:spcPct val="0"/>
                </a:spcBef>
              </a:pPr>
              <a:endParaRPr lang="en-US" sz="1254">
                <a:solidFill>
                  <a:srgbClr val="494F56"/>
                </a:solidFill>
                <a:latin typeface="Montserrat"/>
                <a:ea typeface="Montserrat"/>
                <a:cs typeface="Montserrat"/>
                <a:sym typeface="Montserrat"/>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3204</Words>
  <Application>Microsoft Office PowerPoint</Application>
  <PresentationFormat>Personnalisé</PresentationFormat>
  <Paragraphs>148</Paragraphs>
  <Slides>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8</vt:i4>
      </vt:variant>
    </vt:vector>
  </HeadingPairs>
  <TitlesOfParts>
    <vt:vector size="14" baseType="lpstr">
      <vt:lpstr>Montserrat Italics</vt:lpstr>
      <vt:lpstr>Calibri</vt:lpstr>
      <vt:lpstr>Arial</vt:lpstr>
      <vt:lpstr>Montserrat Bold</vt:lpstr>
      <vt:lpstr>Montserrat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Cartes historiques_Annexe A</dc:title>
  <cp:lastModifiedBy>Perrine Curé</cp:lastModifiedBy>
  <cp:revision>3</cp:revision>
  <dcterms:created xsi:type="dcterms:W3CDTF">2006-08-16T00:00:00Z</dcterms:created>
  <dcterms:modified xsi:type="dcterms:W3CDTF">2026-02-02T18:23:14Z</dcterms:modified>
  <dc:identifier>DAG86FPacFM</dc:identifier>
</cp:coreProperties>
</file>