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Andika" panose="02000000000000000000" pitchFamily="2" charset="77"/>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CD6F"/>
    <a:srgbClr val="95DE95"/>
    <a:srgbClr val="80D48A"/>
    <a:srgbClr val="76C7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981C86-9689-41AC-B7CC-82EF7A8B1F91}" v="2" dt="2025-12-18T15:46:10.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4681"/>
  </p:normalViewPr>
  <p:slideViewPr>
    <p:cSldViewPr snapToGrid="0">
      <p:cViewPr varScale="1">
        <p:scale>
          <a:sx n="143" d="100"/>
          <a:sy n="143" d="100"/>
        </p:scale>
        <p:origin x="664"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b1996a14c4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b1996a14c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b1996a14c4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b1996a14c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b1996a14c4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b1996a14c4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b1996a14c4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b1996a14c4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b1996a14c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b1996a14c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b1996a14c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b1996a14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b1996a14c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b1996a14c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b1996a14c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b1996a14c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b1996a14c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b1996a14c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b1996a14c4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b1996a14c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b1996a14c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b1996a14c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b1996a14c4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b1996a14c4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b1996a14c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b1996a14c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375875"/>
            <a:ext cx="8520600" cy="1021125"/>
          </a:xfrm>
          <a:prstGeom prst="rect">
            <a:avLst/>
          </a:prstGeom>
        </p:spPr>
        <p:txBody>
          <a:bodyPr spcFirstLastPara="1" wrap="square" lIns="91425" tIns="91425" rIns="91425" bIns="91425" anchor="b" anchorCtr="0">
            <a:normAutofit/>
          </a:bodyPr>
          <a:lstStyle/>
          <a:p>
            <a:pPr lvl="0"/>
            <a:r>
              <a:rPr lang="fr" sz="2400" b="1" i="1" dirty="0">
                <a:solidFill>
                  <a:srgbClr val="00B0F0"/>
                </a:solidFill>
                <a:highlight>
                  <a:srgbClr val="FFFFFF"/>
                </a:highlight>
                <a:latin typeface="Andika"/>
                <a:ea typeface="Andika"/>
                <a:cs typeface="Andika"/>
                <a:sym typeface="Andika"/>
              </a:rPr>
              <a:t>Oui, Non, Peut-être</a:t>
            </a:r>
            <a:r>
              <a:rPr lang="fr" sz="2400" b="1" dirty="0">
                <a:solidFill>
                  <a:srgbClr val="00B0F0"/>
                </a:solidFill>
                <a:highlight>
                  <a:srgbClr val="FFFFFF"/>
                </a:highlight>
                <a:latin typeface="Andika"/>
                <a:ea typeface="Andika"/>
                <a:cs typeface="Andika"/>
                <a:sym typeface="Andika"/>
              </a:rPr>
              <a:t> ?</a:t>
            </a:r>
            <a:endParaRPr sz="2400" b="1" dirty="0">
              <a:solidFill>
                <a:srgbClr val="00B0F0"/>
              </a:solidFill>
              <a:highlight>
                <a:srgbClr val="FFFFFF"/>
              </a:highlight>
              <a:latin typeface="Andika"/>
              <a:ea typeface="Andika"/>
              <a:cs typeface="Andika"/>
              <a:sym typeface="Andika"/>
            </a:endParaRPr>
          </a:p>
        </p:txBody>
      </p:sp>
      <p:sp>
        <p:nvSpPr>
          <p:cNvPr id="55" name="Google Shape;55;p13"/>
          <p:cNvSpPr txBox="1">
            <a:spLocks noGrp="1"/>
          </p:cNvSpPr>
          <p:nvPr>
            <p:ph type="subTitle" idx="1"/>
          </p:nvPr>
        </p:nvSpPr>
        <p:spPr>
          <a:xfrm>
            <a:off x="311700" y="1620475"/>
            <a:ext cx="8520600" cy="2644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605"/>
              <a:buNone/>
            </a:pPr>
            <a:r>
              <a:rPr lang="fr" sz="1725" b="1" dirty="0">
                <a:solidFill>
                  <a:srgbClr val="93C47D"/>
                </a:solidFill>
                <a:latin typeface="Andika"/>
                <a:ea typeface="Andika"/>
                <a:cs typeface="Andika"/>
                <a:sym typeface="Andika"/>
              </a:rPr>
              <a:t>INFORMATIONS DE DÉPART : </a:t>
            </a:r>
            <a:endParaRPr sz="1725" b="1" dirty="0">
              <a:solidFill>
                <a:srgbClr val="93C47D"/>
              </a:solidFill>
              <a:latin typeface="Andika"/>
              <a:ea typeface="Andika"/>
              <a:cs typeface="Andika"/>
              <a:sym typeface="Andika"/>
            </a:endParaRPr>
          </a:p>
          <a:p>
            <a:pPr marL="0" lvl="0" indent="0" algn="ctr" rtl="0">
              <a:lnSpc>
                <a:spcPct val="115000"/>
              </a:lnSpc>
              <a:spcBef>
                <a:spcPts val="1200"/>
              </a:spcBef>
              <a:spcAft>
                <a:spcPts val="0"/>
              </a:spcAft>
              <a:buClr>
                <a:schemeClr val="dk1"/>
              </a:buClr>
              <a:buSzPts val="605"/>
              <a:buFont typeface="Arial"/>
              <a:buNone/>
            </a:pPr>
            <a:r>
              <a:rPr lang="fr" sz="1725" dirty="0">
                <a:solidFill>
                  <a:schemeClr val="dk1"/>
                </a:solidFill>
                <a:latin typeface="Andika"/>
                <a:ea typeface="Andika"/>
                <a:cs typeface="Andika"/>
                <a:sym typeface="Andika"/>
              </a:rPr>
              <a:t>Le Canada compte environ la moitié des entreprises d’exploitation minière et d’exploration minérale cotées en bourse à l’échelle mondiale.</a:t>
            </a:r>
            <a:endParaRPr sz="1725" dirty="0">
              <a:solidFill>
                <a:schemeClr val="dk1"/>
              </a:solidFill>
              <a:latin typeface="Andika"/>
              <a:ea typeface="Andika"/>
              <a:cs typeface="Andika"/>
              <a:sym typeface="Andika"/>
            </a:endParaRPr>
          </a:p>
          <a:p>
            <a:pPr marL="0" lvl="0" indent="0" algn="ctr" rtl="0">
              <a:lnSpc>
                <a:spcPct val="115000"/>
              </a:lnSpc>
              <a:spcBef>
                <a:spcPts val="1200"/>
              </a:spcBef>
              <a:spcAft>
                <a:spcPts val="0"/>
              </a:spcAft>
              <a:buClr>
                <a:schemeClr val="dk1"/>
              </a:buClr>
              <a:buSzPts val="605"/>
              <a:buFont typeface="Arial"/>
              <a:buNone/>
            </a:pPr>
            <a:r>
              <a:rPr lang="fr" sz="1725" dirty="0">
                <a:solidFill>
                  <a:schemeClr val="dk1"/>
                </a:solidFill>
                <a:latin typeface="Andika"/>
                <a:ea typeface="Andika"/>
                <a:cs typeface="Andika"/>
                <a:sym typeface="Andika"/>
              </a:rPr>
              <a:t>Ces entreprises possèdent des exploitations au Canada (un tiers de la valeur totale) et dans 95 autres pays (deux tiers de la valeur totale).*</a:t>
            </a:r>
            <a:endParaRPr sz="1725" dirty="0">
              <a:solidFill>
                <a:schemeClr val="dk1"/>
              </a:solidFill>
              <a:latin typeface="Andika"/>
              <a:ea typeface="Andika"/>
              <a:cs typeface="Andika"/>
              <a:sym typeface="Andika"/>
            </a:endParaRPr>
          </a:p>
          <a:p>
            <a:pPr marL="0" lvl="0" indent="0" algn="ctr" rtl="0">
              <a:spcBef>
                <a:spcPts val="1200"/>
              </a:spcBef>
              <a:spcAft>
                <a:spcPts val="0"/>
              </a:spcAft>
              <a:buSzPts val="605"/>
              <a:buNone/>
            </a:pPr>
            <a:endParaRPr sz="989" b="1" dirty="0">
              <a:solidFill>
                <a:schemeClr val="dk1"/>
              </a:solidFill>
              <a:latin typeface="Andika"/>
              <a:ea typeface="Andika"/>
              <a:cs typeface="Andika"/>
              <a:sym typeface="Andika"/>
            </a:endParaRPr>
          </a:p>
        </p:txBody>
      </p:sp>
      <p:pic>
        <p:nvPicPr>
          <p:cNvPr id="56" name="Google Shape;56;p13" descr="Le chat du pasteur: Oui, non, peut-être (1)"/>
          <p:cNvPicPr preferRelativeResize="0"/>
          <p:nvPr/>
        </p:nvPicPr>
        <p:blipFill>
          <a:blip r:embed="rId3">
            <a:alphaModFix/>
          </a:blip>
          <a:stretch>
            <a:fillRect/>
          </a:stretch>
        </p:blipFill>
        <p:spPr>
          <a:xfrm>
            <a:off x="7651849" y="3580600"/>
            <a:ext cx="1180451" cy="1209900"/>
          </a:xfrm>
          <a:prstGeom prst="rect">
            <a:avLst/>
          </a:prstGeom>
          <a:noFill/>
          <a:ln>
            <a:noFill/>
          </a:ln>
        </p:spPr>
      </p:pic>
      <p:pic>
        <p:nvPicPr>
          <p:cNvPr id="57" name="Google Shape;57;p13" descr="Le chat du pasteur: Oui, non, peut-être (1)"/>
          <p:cNvPicPr preferRelativeResize="0"/>
          <p:nvPr/>
        </p:nvPicPr>
        <p:blipFill>
          <a:blip r:embed="rId3">
            <a:alphaModFix/>
          </a:blip>
          <a:stretch>
            <a:fillRect/>
          </a:stretch>
        </p:blipFill>
        <p:spPr>
          <a:xfrm>
            <a:off x="139950" y="3557725"/>
            <a:ext cx="1180451" cy="1209900"/>
          </a:xfrm>
          <a:prstGeom prst="rect">
            <a:avLst/>
          </a:prstGeom>
          <a:noFill/>
          <a:ln>
            <a:noFill/>
          </a:ln>
        </p:spPr>
      </p:pic>
      <p:pic>
        <p:nvPicPr>
          <p:cNvPr id="58" name="Google Shape;58;p13"/>
          <p:cNvPicPr preferRelativeResize="0"/>
          <p:nvPr/>
        </p:nvPicPr>
        <p:blipFill>
          <a:blip r:embed="rId4">
            <a:alphaModFix/>
          </a:blip>
          <a:stretch>
            <a:fillRect/>
          </a:stretch>
        </p:blipFill>
        <p:spPr>
          <a:xfrm>
            <a:off x="152400" y="152400"/>
            <a:ext cx="619125" cy="619125"/>
          </a:xfrm>
          <a:prstGeom prst="rect">
            <a:avLst/>
          </a:prstGeom>
          <a:noFill/>
          <a:ln>
            <a:noFill/>
          </a:ln>
        </p:spPr>
      </p:pic>
      <p:sp>
        <p:nvSpPr>
          <p:cNvPr id="2" name="ZoneTexte 1">
            <a:extLst>
              <a:ext uri="{FF2B5EF4-FFF2-40B4-BE49-F238E27FC236}">
                <a16:creationId xmlns:a16="http://schemas.microsoft.com/office/drawing/2014/main" id="{5CA23703-9F63-F32C-EA82-2AC45FF55A6D}"/>
              </a:ext>
            </a:extLst>
          </p:cNvPr>
          <p:cNvSpPr txBox="1"/>
          <p:nvPr/>
        </p:nvSpPr>
        <p:spPr>
          <a:xfrm>
            <a:off x="135529" y="4883378"/>
            <a:ext cx="8872942" cy="215444"/>
          </a:xfrm>
          <a:prstGeom prst="rect">
            <a:avLst/>
          </a:prstGeom>
          <a:noFill/>
        </p:spPr>
        <p:txBody>
          <a:bodyPr wrap="none" rtlCol="0">
            <a:spAutoFit/>
          </a:bodyPr>
          <a:lstStyle/>
          <a:p>
            <a:r>
              <a:rPr lang="fr-CA" sz="800" dirty="0"/>
              <a:t>*https://ressources-naturelles.canada.ca/mineraux-exploitation-miniere/donnees-statistiques-analyses-exploitation-miniere/publications-mineraux-exploitation-miniere/actifs-miniers-canadiens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138475"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fr" b="1" dirty="0">
                <a:solidFill>
                  <a:srgbClr val="00FFFF"/>
                </a:solidFill>
                <a:latin typeface="Andika"/>
                <a:ea typeface="Andika"/>
                <a:cs typeface="Andika"/>
                <a:sym typeface="Andika"/>
              </a:rPr>
              <a:t>ÉNONCÉ NO. 2</a:t>
            </a:r>
            <a:endParaRPr dirty="0"/>
          </a:p>
        </p:txBody>
      </p:sp>
      <p:sp>
        <p:nvSpPr>
          <p:cNvPr id="124" name="Google Shape;124;p22"/>
          <p:cNvSpPr txBox="1">
            <a:spLocks noGrp="1"/>
          </p:cNvSpPr>
          <p:nvPr>
            <p:ph type="body" idx="1"/>
          </p:nvPr>
        </p:nvSpPr>
        <p:spPr>
          <a:xfrm>
            <a:off x="138475" y="572700"/>
            <a:ext cx="8922000" cy="45708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1200"/>
              </a:spcBef>
              <a:spcAft>
                <a:spcPts val="0"/>
              </a:spcAft>
              <a:buNone/>
            </a:pPr>
            <a:r>
              <a:rPr lang="fr" sz="2416" b="1" dirty="0">
                <a:solidFill>
                  <a:srgbClr val="4EA72E"/>
                </a:solidFill>
                <a:latin typeface="Andika"/>
                <a:ea typeface="Andika"/>
                <a:cs typeface="Andika"/>
                <a:sym typeface="Andika"/>
              </a:rPr>
              <a:t>Les travailleuses et travailleurs des mines canadiennes qui opèrent dans d’autres pays ont des moyens efficaces de faire valoir leurs droits.</a:t>
            </a:r>
            <a:endParaRPr sz="2416" b="1" dirty="0">
              <a:solidFill>
                <a:srgbClr val="4EA72E"/>
              </a:solidFill>
              <a:latin typeface="Andika"/>
              <a:ea typeface="Andika"/>
              <a:cs typeface="Andika"/>
              <a:sym typeface="Andika"/>
            </a:endParaRPr>
          </a:p>
          <a:p>
            <a:pPr marL="0" lvl="0" indent="0" algn="ctr" rtl="0">
              <a:spcBef>
                <a:spcPts val="1200"/>
              </a:spcBef>
              <a:spcAft>
                <a:spcPts val="0"/>
              </a:spcAft>
              <a:buNone/>
            </a:pPr>
            <a:endParaRPr sz="2416" b="1" dirty="0">
              <a:solidFill>
                <a:srgbClr val="4EA72E"/>
              </a:solidFill>
              <a:latin typeface="Andika"/>
              <a:ea typeface="Andika"/>
              <a:cs typeface="Andika"/>
              <a:sym typeface="Andika"/>
            </a:endParaRPr>
          </a:p>
          <a:p>
            <a:pPr marL="0" lvl="0" indent="0" algn="just" rtl="0">
              <a:spcBef>
                <a:spcPts val="1200"/>
              </a:spcBef>
              <a:spcAft>
                <a:spcPts val="0"/>
              </a:spcAft>
              <a:buNone/>
            </a:pPr>
            <a:r>
              <a:rPr lang="fr" dirty="0">
                <a:solidFill>
                  <a:schemeClr val="dk1"/>
                </a:solidFill>
                <a:latin typeface="Andika"/>
                <a:ea typeface="Andika"/>
                <a:cs typeface="Andika"/>
                <a:sym typeface="Andika"/>
              </a:rPr>
              <a:t>En 2015, </a:t>
            </a:r>
            <a:r>
              <a:rPr lang="fr">
                <a:solidFill>
                  <a:schemeClr val="dk1"/>
                </a:solidFill>
                <a:latin typeface="Andika"/>
                <a:ea typeface="Andika"/>
                <a:cs typeface="Andika"/>
                <a:sym typeface="Andika"/>
              </a:rPr>
              <a:t>le Comité </a:t>
            </a:r>
            <a:r>
              <a:rPr lang="fr" dirty="0">
                <a:solidFill>
                  <a:schemeClr val="dk1"/>
                </a:solidFill>
                <a:latin typeface="Andika"/>
                <a:ea typeface="Andika"/>
                <a:cs typeface="Andika"/>
                <a:sym typeface="Andika"/>
              </a:rPr>
              <a:t>des Nations Unies pour les droits de l'homme exigeait que le Canada adopte des mesures nécessaires pour assurer que ses entreprises, en particulier celles du secteur minier, respectent les standards internationaux de droits humains dans leurs opérations dans d’autres pays.</a:t>
            </a:r>
          </a:p>
          <a:p>
            <a:pPr marL="0" lvl="0" indent="0" algn="just" rtl="0">
              <a:spcBef>
                <a:spcPts val="1200"/>
              </a:spcBef>
              <a:spcAft>
                <a:spcPts val="0"/>
              </a:spcAft>
              <a:buNone/>
            </a:pPr>
            <a:r>
              <a:rPr lang="fr-CA" dirty="0">
                <a:solidFill>
                  <a:schemeClr val="dk1"/>
                </a:solidFill>
                <a:latin typeface="Andika"/>
                <a:ea typeface="Andika"/>
                <a:cs typeface="Andika"/>
                <a:sym typeface="Andika"/>
              </a:rPr>
              <a:t>Depuis ce temps, des préoccupations persistent, puisque le gouvernement canadien n'a pas encore adopté de loi obligatoire pour que celles-ci prennent leurs responsabilités.  Malgré la mise en place en 2018 d’un « ombudsman canadien pour la responsabilité des entreprises (OCRE) », il a fallu attendre 6 ans, en 2024, pour que l’ombudsman épingle pour la première fois une minière canadienne, qui avait de toutes façons mis fin à ses activités.</a:t>
            </a:r>
            <a:endParaRPr dirty="0">
              <a:solidFill>
                <a:schemeClr val="dk1"/>
              </a:solidFill>
              <a:latin typeface="Andika"/>
              <a:ea typeface="Andika"/>
              <a:cs typeface="Andika"/>
              <a:sym typeface="Andika"/>
            </a:endParaRPr>
          </a:p>
        </p:txBody>
      </p:sp>
      <p:pic>
        <p:nvPicPr>
          <p:cNvPr id="125" name="Google Shape;125;p22" descr="NON ! Tampon en caoutchouc image stock. Image of rejeté - 87994181"/>
          <p:cNvPicPr preferRelativeResize="0"/>
          <p:nvPr/>
        </p:nvPicPr>
        <p:blipFill>
          <a:blip r:embed="rId3">
            <a:alphaModFix/>
          </a:blip>
          <a:stretch>
            <a:fillRect/>
          </a:stretch>
        </p:blipFill>
        <p:spPr>
          <a:xfrm rot="-169933">
            <a:off x="582996" y="1380015"/>
            <a:ext cx="1113933" cy="78829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311700" y="1482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fr" b="1" dirty="0">
                <a:solidFill>
                  <a:srgbClr val="00FFFF"/>
                </a:solidFill>
                <a:latin typeface="Andika"/>
                <a:ea typeface="Andika"/>
                <a:cs typeface="Andika"/>
                <a:sym typeface="Andika"/>
              </a:rPr>
              <a:t>ÉNONCÉ NO. 3</a:t>
            </a:r>
            <a:endParaRPr dirty="0"/>
          </a:p>
        </p:txBody>
      </p:sp>
      <p:sp>
        <p:nvSpPr>
          <p:cNvPr id="131" name="Google Shape;131;p23"/>
          <p:cNvSpPr txBox="1">
            <a:spLocks noGrp="1"/>
          </p:cNvSpPr>
          <p:nvPr>
            <p:ph type="body" idx="1"/>
          </p:nvPr>
        </p:nvSpPr>
        <p:spPr>
          <a:xfrm>
            <a:off x="160500" y="720975"/>
            <a:ext cx="8823000" cy="4154400"/>
          </a:xfrm>
          <a:prstGeom prst="rect">
            <a:avLst/>
          </a:prstGeom>
        </p:spPr>
        <p:txBody>
          <a:bodyPr spcFirstLastPara="1" wrap="square" lIns="91425" tIns="91425" rIns="91425" bIns="91425" anchor="t" anchorCtr="0">
            <a:normAutofit fontScale="62500" lnSpcReduction="20000"/>
          </a:bodyPr>
          <a:lstStyle/>
          <a:p>
            <a:pPr marL="0" lvl="0" indent="0" algn="ctr" rtl="0">
              <a:spcBef>
                <a:spcPts val="1200"/>
              </a:spcBef>
              <a:spcAft>
                <a:spcPts val="0"/>
              </a:spcAft>
              <a:buNone/>
            </a:pPr>
            <a:r>
              <a:rPr lang="fr" sz="3100" b="1" dirty="0">
                <a:solidFill>
                  <a:srgbClr val="4EA72E"/>
                </a:solidFill>
                <a:latin typeface="Andika"/>
                <a:ea typeface="Andika"/>
                <a:cs typeface="Andika"/>
                <a:sym typeface="Andika"/>
              </a:rPr>
              <a:t>Les opérations minières ont de moins en moins d’impact environnemental grâce aux progrès technologiques.</a:t>
            </a:r>
            <a:endParaRPr sz="3100" b="1" dirty="0">
              <a:solidFill>
                <a:srgbClr val="4EA72E"/>
              </a:solidFill>
              <a:latin typeface="Andika"/>
              <a:ea typeface="Andika"/>
              <a:cs typeface="Andika"/>
              <a:sym typeface="Andika"/>
            </a:endParaRPr>
          </a:p>
          <a:p>
            <a:pPr marL="0" lvl="0" indent="0" algn="just" rtl="0">
              <a:spcBef>
                <a:spcPts val="1200"/>
              </a:spcBef>
              <a:spcAft>
                <a:spcPts val="0"/>
              </a:spcAft>
              <a:buNone/>
            </a:pPr>
            <a:endParaRPr sz="2627" b="1" dirty="0">
              <a:solidFill>
                <a:srgbClr val="4EA72E"/>
              </a:solidFill>
              <a:latin typeface="Andika"/>
              <a:ea typeface="Andika"/>
              <a:cs typeface="Andika"/>
              <a:sym typeface="Andika"/>
            </a:endParaRPr>
          </a:p>
          <a:p>
            <a:pPr marL="0" lvl="0" indent="0" algn="just" rtl="0">
              <a:spcBef>
                <a:spcPts val="1200"/>
              </a:spcBef>
              <a:spcAft>
                <a:spcPts val="0"/>
              </a:spcAft>
              <a:buNone/>
            </a:pPr>
            <a:endParaRPr lang="fr" sz="3172" dirty="0">
              <a:solidFill>
                <a:schemeClr val="dk1"/>
              </a:solidFill>
              <a:latin typeface="Andika"/>
              <a:ea typeface="Andika"/>
              <a:cs typeface="Andika"/>
              <a:sym typeface="Andika"/>
            </a:endParaRPr>
          </a:p>
          <a:p>
            <a:pPr marL="0" lvl="0" indent="0" algn="just" rtl="0">
              <a:spcBef>
                <a:spcPts val="1200"/>
              </a:spcBef>
              <a:spcAft>
                <a:spcPts val="0"/>
              </a:spcAft>
              <a:buNone/>
            </a:pPr>
            <a:r>
              <a:rPr lang="fr" sz="3172" dirty="0">
                <a:solidFill>
                  <a:schemeClr val="dk1"/>
                </a:solidFill>
                <a:latin typeface="Andika"/>
                <a:ea typeface="Andika"/>
                <a:cs typeface="Andika"/>
                <a:sym typeface="Andika"/>
              </a:rPr>
              <a:t>La technologie peut améliorer certains aspects de l’exploitation minière, mais cela ne suffit pas à réduire l’impact global du secteur. En réalité, l’industrie extrait des gisements toujours plus vastes et plus profonds, ce qui augmente la quantité d’eau, d’énergie, de produits chimiques utilisés, et de déchets produits. Ainsi, malgré certains progrès techniques, l’empreinte environnementale totale des mines continue de croître.</a:t>
            </a:r>
            <a:endParaRPr sz="3172" dirty="0">
              <a:solidFill>
                <a:schemeClr val="dk1"/>
              </a:solidFill>
              <a:latin typeface="Andika"/>
              <a:ea typeface="Andika"/>
              <a:cs typeface="Andika"/>
              <a:sym typeface="Andika"/>
            </a:endParaRPr>
          </a:p>
          <a:p>
            <a:pPr marL="0" lvl="0" indent="0" algn="ctr" rtl="0">
              <a:spcBef>
                <a:spcPts val="1200"/>
              </a:spcBef>
              <a:spcAft>
                <a:spcPts val="0"/>
              </a:spcAft>
              <a:buClr>
                <a:schemeClr val="dk1"/>
              </a:buClr>
              <a:buSzPct val="52380"/>
              <a:buFont typeface="Arial"/>
              <a:buNone/>
            </a:pPr>
            <a:endParaRPr sz="2100" b="1" dirty="0">
              <a:solidFill>
                <a:srgbClr val="4EA72E"/>
              </a:solidFill>
              <a:latin typeface="Andika"/>
              <a:ea typeface="Andika"/>
              <a:cs typeface="Andika"/>
              <a:sym typeface="Andika"/>
            </a:endParaRPr>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pic>
        <p:nvPicPr>
          <p:cNvPr id="132" name="Google Shape;132;p23" descr="NON ! Tampon en caoutchouc image stock. Image of rejeté - 87994181"/>
          <p:cNvPicPr preferRelativeResize="0"/>
          <p:nvPr/>
        </p:nvPicPr>
        <p:blipFill>
          <a:blip r:embed="rId3">
            <a:alphaModFix/>
          </a:blip>
          <a:stretch>
            <a:fillRect/>
          </a:stretch>
        </p:blipFill>
        <p:spPr>
          <a:xfrm rot="-169933">
            <a:off x="543446" y="1617415"/>
            <a:ext cx="1113933" cy="7882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311700" y="207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fr" b="1" dirty="0">
                <a:solidFill>
                  <a:srgbClr val="00FFFF"/>
                </a:solidFill>
                <a:latin typeface="Andika"/>
                <a:ea typeface="Andika"/>
                <a:cs typeface="Andika"/>
                <a:sym typeface="Andika"/>
              </a:rPr>
              <a:t>ÉNONCÉ NO. 4</a:t>
            </a:r>
            <a:endParaRPr dirty="0"/>
          </a:p>
        </p:txBody>
      </p:sp>
      <p:sp>
        <p:nvSpPr>
          <p:cNvPr id="138" name="Google Shape;138;p24"/>
          <p:cNvSpPr txBox="1">
            <a:spLocks noGrp="1"/>
          </p:cNvSpPr>
          <p:nvPr>
            <p:ph type="body" idx="1"/>
          </p:nvPr>
        </p:nvSpPr>
        <p:spPr>
          <a:xfrm>
            <a:off x="158250" y="890225"/>
            <a:ext cx="8842800" cy="4253400"/>
          </a:xfrm>
          <a:prstGeom prst="rect">
            <a:avLst/>
          </a:prstGeom>
        </p:spPr>
        <p:txBody>
          <a:bodyPr spcFirstLastPara="1" wrap="square" lIns="91425" tIns="91425" rIns="91425" bIns="91425" anchor="t" anchorCtr="0">
            <a:normAutofit fontScale="70000" lnSpcReduction="20000"/>
          </a:bodyPr>
          <a:lstStyle/>
          <a:p>
            <a:pPr marL="0" lvl="0" indent="0" algn="ctr" rtl="0">
              <a:spcBef>
                <a:spcPts val="1200"/>
              </a:spcBef>
              <a:spcAft>
                <a:spcPts val="0"/>
              </a:spcAft>
              <a:buNone/>
            </a:pPr>
            <a:r>
              <a:rPr lang="fr" sz="3100" b="1">
                <a:solidFill>
                  <a:srgbClr val="4EA72E"/>
                </a:solidFill>
                <a:latin typeface="Andika"/>
                <a:ea typeface="Andika"/>
                <a:cs typeface="Andika"/>
                <a:sym typeface="Andika"/>
              </a:rPr>
              <a:t>Les communautés dont les territoires sont exploités par des projets miniers consentent d’abord librement à leur réalisation.</a:t>
            </a:r>
            <a:endParaRPr sz="3100" b="1">
              <a:solidFill>
                <a:srgbClr val="4EA72E"/>
              </a:solidFill>
              <a:latin typeface="Andika"/>
              <a:ea typeface="Andika"/>
              <a:cs typeface="Andika"/>
              <a:sym typeface="Andika"/>
            </a:endParaRPr>
          </a:p>
          <a:p>
            <a:pPr marL="0" lvl="0" indent="0" algn="ctr" rtl="0">
              <a:spcBef>
                <a:spcPts val="1200"/>
              </a:spcBef>
              <a:spcAft>
                <a:spcPts val="0"/>
              </a:spcAft>
              <a:buNone/>
            </a:pPr>
            <a:endParaRPr sz="3100" b="1">
              <a:solidFill>
                <a:srgbClr val="4EA72E"/>
              </a:solidFill>
              <a:latin typeface="Andika"/>
              <a:ea typeface="Andika"/>
              <a:cs typeface="Andika"/>
              <a:sym typeface="Andika"/>
            </a:endParaRPr>
          </a:p>
          <a:p>
            <a:pPr marL="0" lvl="0" indent="0" algn="l" rtl="0">
              <a:spcBef>
                <a:spcPts val="1200"/>
              </a:spcBef>
              <a:spcAft>
                <a:spcPts val="0"/>
              </a:spcAft>
              <a:buNone/>
            </a:pPr>
            <a:endParaRPr sz="1400" b="1">
              <a:solidFill>
                <a:srgbClr val="4EA72E"/>
              </a:solidFill>
              <a:latin typeface="Andika"/>
              <a:ea typeface="Andika"/>
              <a:cs typeface="Andika"/>
              <a:sym typeface="Andika"/>
            </a:endParaRPr>
          </a:p>
          <a:p>
            <a:pPr marL="0" lvl="0" indent="0" algn="just" rtl="0">
              <a:spcBef>
                <a:spcPts val="1200"/>
              </a:spcBef>
              <a:spcAft>
                <a:spcPts val="0"/>
              </a:spcAft>
              <a:buNone/>
            </a:pPr>
            <a:r>
              <a:rPr lang="fr" sz="1904">
                <a:solidFill>
                  <a:schemeClr val="dk1"/>
                </a:solidFill>
                <a:latin typeface="Andika"/>
                <a:ea typeface="Andika"/>
                <a:cs typeface="Andika"/>
                <a:sym typeface="Andika"/>
              </a:rPr>
              <a:t>Même si, en théorie, les communautés devraient être consultées avant qu’un projet minier s’installe sur leur territoire, dans la pratique, cela est rarement respecté. Les consultations menées par les entreprises sont souvent superficielles, incomplètes ou réalisées trop tard, et les communautés n’ont presque jamais le pouvoir réel de dire non. Cela s’explique par les forts intérêts économiques en jeu, par le fait que les consultations ne sont pas toujours obligatoires ni contraignantes, et parce que les entreprises ne vivent aucune conséquence réelle lorsqu’elles ignorent ou contournent les processus. Le « droit de dire non » à un projet minier demeure une fiction.</a:t>
            </a:r>
            <a:endParaRPr sz="1904">
              <a:solidFill>
                <a:schemeClr val="dk1"/>
              </a:solidFill>
              <a:latin typeface="Andika"/>
              <a:ea typeface="Andika"/>
              <a:cs typeface="Andika"/>
              <a:sym typeface="Andika"/>
            </a:endParaRPr>
          </a:p>
          <a:p>
            <a:pPr marL="0" lvl="0" indent="0" algn="just" rtl="0">
              <a:spcBef>
                <a:spcPts val="1200"/>
              </a:spcBef>
              <a:spcAft>
                <a:spcPts val="0"/>
              </a:spcAft>
              <a:buNone/>
            </a:pPr>
            <a:r>
              <a:rPr lang="fr" sz="2100" b="1">
                <a:solidFill>
                  <a:srgbClr val="4EA72E"/>
                </a:solidFill>
                <a:latin typeface="Andika"/>
                <a:ea typeface="Andika"/>
                <a:cs typeface="Andika"/>
                <a:sym typeface="Andika"/>
              </a:rPr>
              <a:t> </a:t>
            </a:r>
            <a:endParaRPr sz="2100" b="1">
              <a:solidFill>
                <a:srgbClr val="4EA72E"/>
              </a:solidFill>
              <a:latin typeface="Andika"/>
              <a:ea typeface="Andika"/>
              <a:cs typeface="Andika"/>
              <a:sym typeface="Andika"/>
            </a:endParaRPr>
          </a:p>
          <a:p>
            <a:pPr marL="0" lvl="0" indent="0" algn="ctr" rtl="0">
              <a:spcBef>
                <a:spcPts val="1200"/>
              </a:spcBef>
              <a:spcAft>
                <a:spcPts val="1200"/>
              </a:spcAft>
              <a:buClr>
                <a:schemeClr val="dk1"/>
              </a:buClr>
              <a:buSzPct val="52380"/>
              <a:buFont typeface="Arial"/>
              <a:buNone/>
            </a:pPr>
            <a:endParaRPr sz="2100" b="1">
              <a:solidFill>
                <a:srgbClr val="4EA72E"/>
              </a:solidFill>
              <a:latin typeface="Andika"/>
              <a:ea typeface="Andika"/>
              <a:cs typeface="Andika"/>
              <a:sym typeface="Andika"/>
            </a:endParaRPr>
          </a:p>
        </p:txBody>
      </p:sp>
      <p:pic>
        <p:nvPicPr>
          <p:cNvPr id="139" name="Google Shape;139;p24" descr="NON ! Tampon en caoutchouc image stock. Image of rejeté - 87994181"/>
          <p:cNvPicPr preferRelativeResize="0"/>
          <p:nvPr/>
        </p:nvPicPr>
        <p:blipFill>
          <a:blip r:embed="rId3">
            <a:alphaModFix/>
          </a:blip>
          <a:stretch>
            <a:fillRect/>
          </a:stretch>
        </p:blipFill>
        <p:spPr>
          <a:xfrm rot="-169933">
            <a:off x="491196" y="1883415"/>
            <a:ext cx="1113933" cy="78829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311700" y="1680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fr" b="1" dirty="0">
                <a:solidFill>
                  <a:srgbClr val="00FFFF"/>
                </a:solidFill>
                <a:latin typeface="Andika"/>
                <a:ea typeface="Andika"/>
                <a:cs typeface="Andika"/>
                <a:sym typeface="Andika"/>
              </a:rPr>
              <a:t>ÉNONCÉ NO. 5</a:t>
            </a:r>
            <a:endParaRPr dirty="0"/>
          </a:p>
        </p:txBody>
      </p:sp>
      <p:sp>
        <p:nvSpPr>
          <p:cNvPr id="145" name="Google Shape;145;p25"/>
          <p:cNvSpPr txBox="1">
            <a:spLocks noGrp="1"/>
          </p:cNvSpPr>
          <p:nvPr>
            <p:ph type="body" idx="1"/>
          </p:nvPr>
        </p:nvSpPr>
        <p:spPr>
          <a:xfrm>
            <a:off x="118700" y="850650"/>
            <a:ext cx="8862600" cy="4035600"/>
          </a:xfrm>
          <a:prstGeom prst="rect">
            <a:avLst/>
          </a:prstGeom>
        </p:spPr>
        <p:txBody>
          <a:bodyPr spcFirstLastPara="1" wrap="square" lIns="91425" tIns="91425" rIns="91425" bIns="91425" anchor="t" anchorCtr="0">
            <a:normAutofit/>
          </a:bodyPr>
          <a:lstStyle/>
          <a:p>
            <a:pPr marL="0" lvl="0" indent="0" algn="ctr" rtl="0">
              <a:spcBef>
                <a:spcPts val="1200"/>
              </a:spcBef>
              <a:spcAft>
                <a:spcPts val="0"/>
              </a:spcAft>
              <a:buNone/>
            </a:pPr>
            <a:r>
              <a:rPr lang="fr" sz="2100" b="1" dirty="0">
                <a:solidFill>
                  <a:srgbClr val="4EA72E"/>
                </a:solidFill>
                <a:latin typeface="Andika"/>
                <a:ea typeface="Andika"/>
                <a:cs typeface="Andika"/>
                <a:sym typeface="Andika"/>
              </a:rPr>
              <a:t>Les minières tiennent compte des réalités des femmes des communautés afin de s’assurer que leurs opérations n’engendront pas de conséquences majeures sur celles-ci.</a:t>
            </a:r>
            <a:endParaRPr sz="2100" b="1" dirty="0">
              <a:solidFill>
                <a:srgbClr val="4EA72E"/>
              </a:solidFill>
              <a:latin typeface="Andika"/>
              <a:ea typeface="Andika"/>
              <a:cs typeface="Andika"/>
              <a:sym typeface="Andika"/>
            </a:endParaRPr>
          </a:p>
          <a:p>
            <a:pPr marL="0" lvl="0" indent="0" algn="ctr" rtl="0">
              <a:spcBef>
                <a:spcPts val="1200"/>
              </a:spcBef>
              <a:spcAft>
                <a:spcPts val="0"/>
              </a:spcAft>
              <a:buNone/>
            </a:pPr>
            <a:endParaRPr sz="1500" b="1" dirty="0">
              <a:solidFill>
                <a:srgbClr val="4EA72E"/>
              </a:solidFill>
              <a:latin typeface="Andika"/>
              <a:ea typeface="Andika"/>
              <a:cs typeface="Andika"/>
              <a:sym typeface="Andika"/>
            </a:endParaRPr>
          </a:p>
          <a:p>
            <a:pPr marL="0" lvl="0" indent="0" algn="ctr" rtl="0">
              <a:spcBef>
                <a:spcPts val="1200"/>
              </a:spcBef>
              <a:spcAft>
                <a:spcPts val="0"/>
              </a:spcAft>
              <a:buNone/>
            </a:pPr>
            <a:endParaRPr sz="1500" b="1" dirty="0">
              <a:solidFill>
                <a:srgbClr val="4EA72E"/>
              </a:solidFill>
              <a:latin typeface="Andika"/>
              <a:ea typeface="Andika"/>
              <a:cs typeface="Andika"/>
              <a:sym typeface="Andika"/>
            </a:endParaRPr>
          </a:p>
          <a:p>
            <a:pPr marL="0" lvl="0" indent="0" algn="just" rtl="0">
              <a:spcBef>
                <a:spcPts val="1200"/>
              </a:spcBef>
              <a:spcAft>
                <a:spcPts val="0"/>
              </a:spcAft>
              <a:buClr>
                <a:schemeClr val="dk1"/>
              </a:buClr>
              <a:buSzPts val="1100"/>
              <a:buFont typeface="Arial"/>
              <a:buNone/>
            </a:pPr>
            <a:r>
              <a:rPr lang="fr" sz="1500" dirty="0">
                <a:solidFill>
                  <a:schemeClr val="dk1"/>
                </a:solidFill>
                <a:latin typeface="Andika"/>
                <a:ea typeface="Andika"/>
                <a:cs typeface="Andika"/>
                <a:sym typeface="Andika"/>
              </a:rPr>
              <a:t>L’arrivée et le développement d’une mine cause des changements majeurs dans les communautés qui les accueillent. Des données recueillies indiquent que l’implantation de minières à grande échelle s'accompagne habituellement d’une hausse d’inégalités socio-économiques et de violence ainsi qu’une vulnérabilité́ particulière chez les femmes, notamment chez les femmes autochtones.</a:t>
            </a:r>
            <a:endParaRPr sz="1500" b="1" dirty="0">
              <a:solidFill>
                <a:srgbClr val="4EA72E"/>
              </a:solidFill>
              <a:latin typeface="Andika"/>
              <a:ea typeface="Andika"/>
              <a:cs typeface="Andika"/>
              <a:sym typeface="Andika"/>
            </a:endParaRPr>
          </a:p>
        </p:txBody>
      </p:sp>
      <p:pic>
        <p:nvPicPr>
          <p:cNvPr id="146" name="Google Shape;146;p25" descr="NON ! Tampon en caoutchouc image stock. Image of rejeté - 87994181"/>
          <p:cNvPicPr preferRelativeResize="0"/>
          <p:nvPr/>
        </p:nvPicPr>
        <p:blipFill>
          <a:blip r:embed="rId3">
            <a:alphaModFix/>
          </a:blip>
          <a:stretch>
            <a:fillRect/>
          </a:stretch>
        </p:blipFill>
        <p:spPr>
          <a:xfrm rot="-169933">
            <a:off x="503896" y="2053140"/>
            <a:ext cx="1113933" cy="78829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311700" y="168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fr" b="1" dirty="0">
                <a:solidFill>
                  <a:srgbClr val="00FFFF"/>
                </a:solidFill>
                <a:latin typeface="Andika"/>
                <a:ea typeface="Andika"/>
                <a:cs typeface="Andika"/>
                <a:sym typeface="Andika"/>
              </a:rPr>
              <a:t>ÉNONCÉ NO. 6</a:t>
            </a:r>
            <a:endParaRPr dirty="0"/>
          </a:p>
        </p:txBody>
      </p:sp>
      <p:sp>
        <p:nvSpPr>
          <p:cNvPr id="152" name="Google Shape;152;p26"/>
          <p:cNvSpPr txBox="1">
            <a:spLocks noGrp="1"/>
          </p:cNvSpPr>
          <p:nvPr>
            <p:ph type="body" idx="1"/>
          </p:nvPr>
        </p:nvSpPr>
        <p:spPr>
          <a:xfrm>
            <a:off x="158250" y="850650"/>
            <a:ext cx="8882400" cy="4154400"/>
          </a:xfrm>
          <a:prstGeom prst="rect">
            <a:avLst/>
          </a:prstGeom>
        </p:spPr>
        <p:txBody>
          <a:bodyPr spcFirstLastPara="1" wrap="square" lIns="91425" tIns="91425" rIns="91425" bIns="91425" anchor="t" anchorCtr="0">
            <a:normAutofit fontScale="92500"/>
          </a:bodyPr>
          <a:lstStyle/>
          <a:p>
            <a:pPr marL="0" lvl="0" indent="0" algn="ctr" rtl="0">
              <a:spcBef>
                <a:spcPts val="1200"/>
              </a:spcBef>
              <a:spcAft>
                <a:spcPts val="0"/>
              </a:spcAft>
              <a:buNone/>
            </a:pPr>
            <a:r>
              <a:rPr lang="fr" sz="2100" b="1" dirty="0">
                <a:solidFill>
                  <a:srgbClr val="4EA72E"/>
                </a:solidFill>
                <a:latin typeface="Andika"/>
                <a:ea typeface="Andika"/>
                <a:cs typeface="Andika"/>
                <a:sym typeface="Andika"/>
              </a:rPr>
              <a:t>Le gouvernement du Canada soutient les entreprises minières qui respectent les droits humains.</a:t>
            </a:r>
            <a:endParaRPr sz="2100" b="1" dirty="0">
              <a:solidFill>
                <a:srgbClr val="4EA72E"/>
              </a:solidFill>
              <a:latin typeface="Andika"/>
              <a:ea typeface="Andika"/>
              <a:cs typeface="Andika"/>
              <a:sym typeface="Andika"/>
            </a:endParaRPr>
          </a:p>
          <a:p>
            <a:pPr marL="0" lvl="0" indent="0" algn="ctr" rtl="0">
              <a:spcBef>
                <a:spcPts val="1200"/>
              </a:spcBef>
              <a:spcAft>
                <a:spcPts val="0"/>
              </a:spcAft>
              <a:buNone/>
            </a:pPr>
            <a:endParaRPr sz="2100" b="1" dirty="0">
              <a:solidFill>
                <a:srgbClr val="4EA72E"/>
              </a:solidFill>
              <a:latin typeface="Andika"/>
              <a:ea typeface="Andika"/>
              <a:cs typeface="Andika"/>
              <a:sym typeface="Andika"/>
            </a:endParaRPr>
          </a:p>
          <a:p>
            <a:pPr marL="0" lvl="0" indent="0" algn="just" rtl="0">
              <a:spcBef>
                <a:spcPts val="1200"/>
              </a:spcBef>
              <a:spcAft>
                <a:spcPts val="0"/>
              </a:spcAft>
              <a:buNone/>
            </a:pPr>
            <a:endParaRPr sz="1500" b="1" dirty="0">
              <a:solidFill>
                <a:srgbClr val="4EA72E"/>
              </a:solidFill>
              <a:latin typeface="Andika"/>
              <a:ea typeface="Andika"/>
              <a:cs typeface="Andika"/>
              <a:sym typeface="Andika"/>
            </a:endParaRPr>
          </a:p>
          <a:p>
            <a:pPr marL="0" lvl="0" indent="0" algn="just" rtl="0">
              <a:spcBef>
                <a:spcPts val="1200"/>
              </a:spcBef>
              <a:spcAft>
                <a:spcPts val="1200"/>
              </a:spcAft>
              <a:buClr>
                <a:schemeClr val="dk1"/>
              </a:buClr>
              <a:buSzPts val="1100"/>
              <a:buFont typeface="Arial"/>
              <a:buNone/>
            </a:pPr>
            <a:r>
              <a:rPr lang="fr-CA" sz="1500" dirty="0">
                <a:solidFill>
                  <a:schemeClr val="dk1"/>
                </a:solidFill>
              </a:rPr>
              <a:t>En réalité, le Canada continue de soutenir des entreprises minières qui mènent des activités dans divers pays, même lorsque celles-ci sont associées à des violations des droits humains. Les mécanismes de surveillance mis en place ne sont pas efficaces et tardent à agir. Selon plusieurs cas documentés, les communautés dénoncent l’absence de consultation, des menaces, de la violence et de graves impacts sociaux et environnementaux, mais le Canada offre tout de même du financement, du soutien diplomatique et des protections juridiques aux compagnies concernées. L’image d’entreprises “respectueuses des droits humains” ne correspond pas à la réalité vécue par les populations touchées.</a:t>
            </a:r>
            <a:br>
              <a:rPr lang="fr" sz="1500" dirty="0">
                <a:solidFill>
                  <a:schemeClr val="dk1"/>
                </a:solidFill>
              </a:rPr>
            </a:br>
            <a:endParaRPr sz="1500" b="1" dirty="0">
              <a:solidFill>
                <a:schemeClr val="dk1"/>
              </a:solidFill>
              <a:latin typeface="Andika"/>
              <a:ea typeface="Andika"/>
              <a:cs typeface="Andika"/>
              <a:sym typeface="Andika"/>
            </a:endParaRPr>
          </a:p>
        </p:txBody>
      </p:sp>
      <p:pic>
        <p:nvPicPr>
          <p:cNvPr id="153" name="Google Shape;153;p26" descr="NON ! Tampon en caoutchouc image stock. Image of rejeté - 87994181"/>
          <p:cNvPicPr preferRelativeResize="0"/>
          <p:nvPr/>
        </p:nvPicPr>
        <p:blipFill>
          <a:blip r:embed="rId3">
            <a:alphaModFix/>
          </a:blip>
          <a:stretch>
            <a:fillRect/>
          </a:stretch>
        </p:blipFill>
        <p:spPr>
          <a:xfrm rot="-169933">
            <a:off x="563246" y="1657465"/>
            <a:ext cx="1113933" cy="7882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1878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dirty="0">
                <a:solidFill>
                  <a:srgbClr val="00FFFF"/>
                </a:solidFill>
                <a:latin typeface="Andika"/>
                <a:ea typeface="Andika"/>
                <a:cs typeface="Andika"/>
                <a:sym typeface="Andika"/>
              </a:rPr>
              <a:t>ÉNONCÉ NO. 1</a:t>
            </a:r>
            <a:endParaRPr b="1" dirty="0">
              <a:solidFill>
                <a:srgbClr val="00FFFF"/>
              </a:solidFill>
              <a:latin typeface="Andika"/>
              <a:ea typeface="Andika"/>
              <a:cs typeface="Andika"/>
              <a:sym typeface="Andika"/>
            </a:endParaRPr>
          </a:p>
        </p:txBody>
      </p:sp>
      <p:sp>
        <p:nvSpPr>
          <p:cNvPr id="64" name="Google Shape;64;p14"/>
          <p:cNvSpPr txBox="1">
            <a:spLocks noGrp="1"/>
          </p:cNvSpPr>
          <p:nvPr>
            <p:ph type="body" idx="1"/>
          </p:nvPr>
        </p:nvSpPr>
        <p:spPr>
          <a:xfrm>
            <a:off x="311700" y="683713"/>
            <a:ext cx="8520600" cy="3698400"/>
          </a:xfrm>
          <a:prstGeom prst="rect">
            <a:avLst/>
          </a:prstGeom>
        </p:spPr>
        <p:txBody>
          <a:bodyPr spcFirstLastPara="1" wrap="square" lIns="91425" tIns="91425" rIns="91425" bIns="91425" anchor="t" anchorCtr="0">
            <a:noAutofit/>
          </a:bodyPr>
          <a:lstStyle/>
          <a:p>
            <a:pPr marL="0" lvl="0" indent="0" algn="ctr">
              <a:spcBef>
                <a:spcPts val="1200"/>
              </a:spcBef>
              <a:spcAft>
                <a:spcPts val="1200"/>
              </a:spcAft>
              <a:buClr>
                <a:schemeClr val="dk1"/>
              </a:buClr>
              <a:buSzPts val="1100"/>
              <a:buNone/>
            </a:pPr>
            <a:r>
              <a:rPr lang="fr" sz="4000" b="1" dirty="0">
                <a:solidFill>
                  <a:srgbClr val="93C47D"/>
                </a:solidFill>
                <a:latin typeface="Andika"/>
                <a:ea typeface="Andika"/>
                <a:cs typeface="Andika"/>
                <a:sym typeface="Andika"/>
              </a:rPr>
              <a:t>Le gouvernement encadre correctement les compagnies minières canadiennes qui opèrent dans d’autres pays.</a:t>
            </a:r>
            <a:endParaRPr sz="4700" dirty="0">
              <a:latin typeface="Andika"/>
              <a:ea typeface="Andika"/>
              <a:cs typeface="Andika"/>
              <a:sym typeface="Andika"/>
            </a:endParaRPr>
          </a:p>
        </p:txBody>
      </p:sp>
      <p:pic>
        <p:nvPicPr>
          <p:cNvPr id="65" name="Google Shape;65;p14" descr="Oui - Images et vidéos libres de droits | Adobe Stock"/>
          <p:cNvPicPr preferRelativeResize="0"/>
          <p:nvPr/>
        </p:nvPicPr>
        <p:blipFill>
          <a:blip r:embed="rId3">
            <a:alphaModFix/>
          </a:blip>
          <a:stretch>
            <a:fillRect/>
          </a:stretch>
        </p:blipFill>
        <p:spPr>
          <a:xfrm>
            <a:off x="2556351" y="3812262"/>
            <a:ext cx="3187975" cy="733725"/>
          </a:xfrm>
          <a:prstGeom prst="rect">
            <a:avLst/>
          </a:prstGeom>
          <a:noFill/>
          <a:ln>
            <a:noFill/>
          </a:ln>
        </p:spPr>
      </p:pic>
      <p:pic>
        <p:nvPicPr>
          <p:cNvPr id="66" name="Google Shape;66;p14" descr="Images de Smiley doute – Téléchargement gratuit sur Freepik"/>
          <p:cNvPicPr preferRelativeResize="0"/>
          <p:nvPr/>
        </p:nvPicPr>
        <p:blipFill>
          <a:blip r:embed="rId4">
            <a:alphaModFix/>
          </a:blip>
          <a:stretch>
            <a:fillRect/>
          </a:stretch>
        </p:blipFill>
        <p:spPr>
          <a:xfrm>
            <a:off x="5933227" y="3812262"/>
            <a:ext cx="981075" cy="981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193025" y="1482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fr" b="1" dirty="0">
                <a:solidFill>
                  <a:srgbClr val="00FFFF"/>
                </a:solidFill>
                <a:latin typeface="Andika"/>
                <a:ea typeface="Andika"/>
                <a:cs typeface="Andika"/>
                <a:sym typeface="Andika"/>
              </a:rPr>
              <a:t>ÉNONCÉ NO. 2</a:t>
            </a:r>
            <a:endParaRPr dirty="0"/>
          </a:p>
        </p:txBody>
      </p:sp>
      <p:sp>
        <p:nvSpPr>
          <p:cNvPr id="72" name="Google Shape;72;p15"/>
          <p:cNvSpPr txBox="1">
            <a:spLocks noGrp="1"/>
          </p:cNvSpPr>
          <p:nvPr>
            <p:ph type="body" idx="1"/>
          </p:nvPr>
        </p:nvSpPr>
        <p:spPr>
          <a:xfrm>
            <a:off x="311700" y="720975"/>
            <a:ext cx="8520600" cy="3416400"/>
          </a:xfrm>
          <a:prstGeom prst="rect">
            <a:avLst/>
          </a:prstGeom>
        </p:spPr>
        <p:txBody>
          <a:bodyPr spcFirstLastPara="1" wrap="square" lIns="91425" tIns="91425" rIns="91425" bIns="91425" anchor="t" anchorCtr="0">
            <a:noAutofit/>
          </a:bodyPr>
          <a:lstStyle/>
          <a:p>
            <a:pPr marL="0" lvl="0" indent="0" algn="ctr">
              <a:spcBef>
                <a:spcPts val="1200"/>
              </a:spcBef>
              <a:spcAft>
                <a:spcPts val="1200"/>
              </a:spcAft>
              <a:buClr>
                <a:schemeClr val="dk1"/>
              </a:buClr>
              <a:buSzPts val="1100"/>
              <a:buNone/>
            </a:pPr>
            <a:r>
              <a:rPr lang="fr" sz="3600" b="1" dirty="0">
                <a:solidFill>
                  <a:srgbClr val="93C47D"/>
                </a:solidFill>
                <a:latin typeface="Andika"/>
                <a:ea typeface="Andika"/>
                <a:cs typeface="Andika"/>
                <a:sym typeface="Andika"/>
              </a:rPr>
              <a:t>Les travailleuses et les travailleurs des mines canadiennes qui opèrent dans d’autres pays ont des moyens efficaces de faire valoir leurs </a:t>
            </a:r>
            <a:r>
              <a:rPr lang="fr" sz="4000" b="1" dirty="0">
                <a:solidFill>
                  <a:srgbClr val="93C47D"/>
                </a:solidFill>
                <a:latin typeface="Andika"/>
                <a:ea typeface="Andika"/>
                <a:cs typeface="Andika"/>
                <a:sym typeface="Andika"/>
              </a:rPr>
              <a:t>droits</a:t>
            </a:r>
            <a:endParaRPr sz="4700" b="1" dirty="0">
              <a:latin typeface="Andika"/>
              <a:ea typeface="Andika"/>
              <a:cs typeface="Andika"/>
              <a:sym typeface="Andika"/>
            </a:endParaRPr>
          </a:p>
        </p:txBody>
      </p:sp>
      <p:pic>
        <p:nvPicPr>
          <p:cNvPr id="73" name="Google Shape;73;p15" descr="Oui - Images et vidéos libres de droits | Adobe Stock"/>
          <p:cNvPicPr preferRelativeResize="0"/>
          <p:nvPr/>
        </p:nvPicPr>
        <p:blipFill>
          <a:blip r:embed="rId3">
            <a:alphaModFix/>
          </a:blip>
          <a:stretch>
            <a:fillRect/>
          </a:stretch>
        </p:blipFill>
        <p:spPr>
          <a:xfrm>
            <a:off x="2602839" y="3688800"/>
            <a:ext cx="3187975" cy="733725"/>
          </a:xfrm>
          <a:prstGeom prst="rect">
            <a:avLst/>
          </a:prstGeom>
          <a:noFill/>
          <a:ln>
            <a:noFill/>
          </a:ln>
        </p:spPr>
      </p:pic>
      <p:pic>
        <p:nvPicPr>
          <p:cNvPr id="74" name="Google Shape;74;p15" descr="Images de Smiley doute – Téléchargement gratuit sur Freepik"/>
          <p:cNvPicPr preferRelativeResize="0"/>
          <p:nvPr/>
        </p:nvPicPr>
        <p:blipFill>
          <a:blip r:embed="rId4">
            <a:alphaModFix/>
          </a:blip>
          <a:stretch>
            <a:fillRect/>
          </a:stretch>
        </p:blipFill>
        <p:spPr>
          <a:xfrm>
            <a:off x="5909489" y="3688799"/>
            <a:ext cx="733725" cy="733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1284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fr" b="1" dirty="0">
                <a:solidFill>
                  <a:srgbClr val="00FFFF"/>
                </a:solidFill>
                <a:latin typeface="Andika"/>
                <a:ea typeface="Andika"/>
                <a:cs typeface="Andika"/>
                <a:sym typeface="Andika"/>
              </a:rPr>
              <a:t>ÉNONCÉ NO. 3</a:t>
            </a:r>
            <a:endParaRPr dirty="0"/>
          </a:p>
        </p:txBody>
      </p:sp>
      <p:sp>
        <p:nvSpPr>
          <p:cNvPr id="80" name="Google Shape;80;p16"/>
          <p:cNvSpPr txBox="1">
            <a:spLocks noGrp="1"/>
          </p:cNvSpPr>
          <p:nvPr>
            <p:ph type="body" idx="1"/>
          </p:nvPr>
        </p:nvSpPr>
        <p:spPr>
          <a:xfrm>
            <a:off x="311700" y="701175"/>
            <a:ext cx="8520600" cy="3314700"/>
          </a:xfrm>
          <a:prstGeom prst="rect">
            <a:avLst/>
          </a:prstGeom>
        </p:spPr>
        <p:txBody>
          <a:bodyPr spcFirstLastPara="1" wrap="square" lIns="91425" tIns="91425" rIns="91425" bIns="91425" anchor="t" anchorCtr="0">
            <a:normAutofit fontScale="92500" lnSpcReduction="10000"/>
          </a:bodyPr>
          <a:lstStyle/>
          <a:p>
            <a:pPr marL="0" lvl="0" indent="0" algn="ctr">
              <a:spcBef>
                <a:spcPts val="1200"/>
              </a:spcBef>
              <a:spcAft>
                <a:spcPts val="1200"/>
              </a:spcAft>
              <a:buClr>
                <a:schemeClr val="dk1"/>
              </a:buClr>
              <a:buSzPts val="1100"/>
              <a:buNone/>
            </a:pPr>
            <a:br>
              <a:rPr lang="fr" sz="1600" b="1" dirty="0">
                <a:solidFill>
                  <a:srgbClr val="4C94D8"/>
                </a:solidFill>
              </a:rPr>
            </a:br>
            <a:r>
              <a:rPr lang="fr" sz="4000" b="1" dirty="0">
                <a:solidFill>
                  <a:srgbClr val="93C47D"/>
                </a:solidFill>
                <a:latin typeface="Andika"/>
                <a:ea typeface="Andika"/>
                <a:cs typeface="Andika"/>
                <a:sym typeface="Andika"/>
              </a:rPr>
              <a:t>Les opérations minières ont de moins en moins d’impact environnemental grâce aux progrès technologiques</a:t>
            </a:r>
            <a:endParaRPr sz="4700" dirty="0">
              <a:latin typeface="Andika"/>
              <a:ea typeface="Andika"/>
              <a:cs typeface="Andika"/>
              <a:sym typeface="Andika"/>
            </a:endParaRPr>
          </a:p>
        </p:txBody>
      </p:sp>
      <p:pic>
        <p:nvPicPr>
          <p:cNvPr id="81" name="Google Shape;81;p16" descr="Oui - Images et vidéos libres de droits | Adobe Stock"/>
          <p:cNvPicPr preferRelativeResize="0"/>
          <p:nvPr/>
        </p:nvPicPr>
        <p:blipFill>
          <a:blip r:embed="rId3">
            <a:alphaModFix/>
          </a:blip>
          <a:stretch>
            <a:fillRect/>
          </a:stretch>
        </p:blipFill>
        <p:spPr>
          <a:xfrm>
            <a:off x="2978012" y="3688587"/>
            <a:ext cx="3187975" cy="733725"/>
          </a:xfrm>
          <a:prstGeom prst="rect">
            <a:avLst/>
          </a:prstGeom>
          <a:noFill/>
          <a:ln>
            <a:noFill/>
          </a:ln>
        </p:spPr>
      </p:pic>
      <p:pic>
        <p:nvPicPr>
          <p:cNvPr id="82" name="Google Shape;82;p16" descr="Images de Smiley doute – Téléchargement gratuit sur Freepik"/>
          <p:cNvPicPr preferRelativeResize="0"/>
          <p:nvPr/>
        </p:nvPicPr>
        <p:blipFill>
          <a:blip r:embed="rId4">
            <a:alphaModFix/>
          </a:blip>
          <a:stretch>
            <a:fillRect/>
          </a:stretch>
        </p:blipFill>
        <p:spPr>
          <a:xfrm>
            <a:off x="6224809" y="3525337"/>
            <a:ext cx="981075" cy="981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1482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fr" b="1" dirty="0">
                <a:solidFill>
                  <a:srgbClr val="00FFFF"/>
                </a:solidFill>
                <a:latin typeface="Andika"/>
                <a:ea typeface="Andika"/>
                <a:cs typeface="Andika"/>
                <a:sym typeface="Andika"/>
              </a:rPr>
              <a:t>ÉNONCÉ NO. 4</a:t>
            </a:r>
            <a:endParaRPr dirty="0"/>
          </a:p>
        </p:txBody>
      </p:sp>
      <p:sp>
        <p:nvSpPr>
          <p:cNvPr id="88" name="Google Shape;88;p17"/>
          <p:cNvSpPr txBox="1">
            <a:spLocks noGrp="1"/>
          </p:cNvSpPr>
          <p:nvPr>
            <p:ph type="body" idx="1"/>
          </p:nvPr>
        </p:nvSpPr>
        <p:spPr>
          <a:xfrm>
            <a:off x="311699" y="488036"/>
            <a:ext cx="8520600" cy="3381900"/>
          </a:xfrm>
          <a:prstGeom prst="rect">
            <a:avLst/>
          </a:prstGeom>
        </p:spPr>
        <p:txBody>
          <a:bodyPr spcFirstLastPara="1" wrap="square" lIns="91425" tIns="91425" rIns="91425" bIns="91425" anchor="t" anchorCtr="0">
            <a:normAutofit fontScale="92500"/>
          </a:bodyPr>
          <a:lstStyle/>
          <a:p>
            <a:pPr marL="0" lvl="0" indent="0" algn="ctr">
              <a:spcBef>
                <a:spcPts val="1200"/>
              </a:spcBef>
              <a:spcAft>
                <a:spcPts val="1200"/>
              </a:spcAft>
              <a:buClr>
                <a:schemeClr val="dk1"/>
              </a:buClr>
              <a:buSzPts val="1100"/>
              <a:buNone/>
            </a:pPr>
            <a:br>
              <a:rPr lang="fr" sz="1600" b="1" dirty="0">
                <a:solidFill>
                  <a:srgbClr val="4C94D8"/>
                </a:solidFill>
              </a:rPr>
            </a:br>
            <a:r>
              <a:rPr lang="fr" sz="4000" b="1" dirty="0">
                <a:solidFill>
                  <a:srgbClr val="93C47D"/>
                </a:solidFill>
                <a:latin typeface="Andika"/>
                <a:ea typeface="Andika"/>
                <a:cs typeface="Andika"/>
                <a:sym typeface="Andika"/>
              </a:rPr>
              <a:t>Les communautés dont les territoires sont exploités par des projets miniers consentent d’abord librement à leur réalisation.</a:t>
            </a:r>
            <a:r>
              <a:rPr lang="fr" sz="4000" b="1" dirty="0">
                <a:solidFill>
                  <a:srgbClr val="4EA72E"/>
                </a:solidFill>
                <a:latin typeface="Andika"/>
                <a:ea typeface="Andika"/>
                <a:cs typeface="Andika"/>
                <a:sym typeface="Andika"/>
              </a:rPr>
              <a:t> </a:t>
            </a:r>
            <a:endParaRPr sz="4700" b="1" dirty="0">
              <a:latin typeface="Andika"/>
              <a:ea typeface="Andika"/>
              <a:cs typeface="Andika"/>
              <a:sym typeface="Andika"/>
            </a:endParaRPr>
          </a:p>
        </p:txBody>
      </p:sp>
      <p:pic>
        <p:nvPicPr>
          <p:cNvPr id="89" name="Google Shape;89;p17" descr="Oui - Images et vidéos libres de droits | Adobe Stock"/>
          <p:cNvPicPr preferRelativeResize="0"/>
          <p:nvPr/>
        </p:nvPicPr>
        <p:blipFill>
          <a:blip r:embed="rId3">
            <a:alphaModFix/>
          </a:blip>
          <a:stretch>
            <a:fillRect/>
          </a:stretch>
        </p:blipFill>
        <p:spPr>
          <a:xfrm>
            <a:off x="2978012" y="4055450"/>
            <a:ext cx="3187975" cy="733725"/>
          </a:xfrm>
          <a:prstGeom prst="rect">
            <a:avLst/>
          </a:prstGeom>
          <a:noFill/>
          <a:ln>
            <a:noFill/>
          </a:ln>
        </p:spPr>
      </p:pic>
      <p:pic>
        <p:nvPicPr>
          <p:cNvPr id="90" name="Google Shape;90;p17" descr="Images de Smiley doute – Téléchargement gratuit sur Freepik"/>
          <p:cNvPicPr preferRelativeResize="0"/>
          <p:nvPr/>
        </p:nvPicPr>
        <p:blipFill>
          <a:blip r:embed="rId4">
            <a:alphaModFix/>
          </a:blip>
          <a:stretch>
            <a:fillRect/>
          </a:stretch>
        </p:blipFill>
        <p:spPr>
          <a:xfrm>
            <a:off x="6165987" y="3931774"/>
            <a:ext cx="981075" cy="981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207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fr" b="1" dirty="0">
                <a:solidFill>
                  <a:srgbClr val="00FFFF"/>
                </a:solidFill>
                <a:latin typeface="Andika"/>
                <a:ea typeface="Andika"/>
                <a:cs typeface="Andika"/>
                <a:sym typeface="Andika"/>
              </a:rPr>
              <a:t>ÉNONCÉ NO. 5</a:t>
            </a:r>
            <a:endParaRPr dirty="0"/>
          </a:p>
        </p:txBody>
      </p:sp>
      <p:sp>
        <p:nvSpPr>
          <p:cNvPr id="96" name="Google Shape;96;p18"/>
          <p:cNvSpPr txBox="1">
            <a:spLocks noGrp="1"/>
          </p:cNvSpPr>
          <p:nvPr>
            <p:ph type="body" idx="1"/>
          </p:nvPr>
        </p:nvSpPr>
        <p:spPr>
          <a:xfrm>
            <a:off x="311700" y="692113"/>
            <a:ext cx="8520600" cy="3658800"/>
          </a:xfrm>
          <a:prstGeom prst="rect">
            <a:avLst/>
          </a:prstGeom>
        </p:spPr>
        <p:txBody>
          <a:bodyPr spcFirstLastPara="1" wrap="square" lIns="91425" tIns="91425" rIns="91425" bIns="91425" anchor="t" anchorCtr="0">
            <a:noAutofit/>
          </a:bodyPr>
          <a:lstStyle/>
          <a:p>
            <a:pPr marL="0" lvl="0" indent="0" algn="ctr">
              <a:spcBef>
                <a:spcPts val="1200"/>
              </a:spcBef>
              <a:spcAft>
                <a:spcPts val="1200"/>
              </a:spcAft>
              <a:buClr>
                <a:schemeClr val="dk1"/>
              </a:buClr>
              <a:buSzPts val="1100"/>
              <a:buNone/>
            </a:pPr>
            <a:r>
              <a:rPr lang="fr" sz="3600" b="1" dirty="0">
                <a:solidFill>
                  <a:srgbClr val="93C47D"/>
                </a:solidFill>
                <a:latin typeface="Andika"/>
                <a:ea typeface="Andika"/>
                <a:cs typeface="Andika"/>
                <a:sym typeface="Andika"/>
              </a:rPr>
              <a:t>Les minière tiennent compte des réalités des femmes des communautés afin de s’assurer que leurs opérations n’engendrent pas de conséquences majeures sur celles-ci.</a:t>
            </a:r>
            <a:endParaRPr sz="4300" dirty="0">
              <a:latin typeface="Andika"/>
              <a:ea typeface="Andika"/>
              <a:cs typeface="Andika"/>
              <a:sym typeface="Andika"/>
            </a:endParaRPr>
          </a:p>
        </p:txBody>
      </p:sp>
      <p:pic>
        <p:nvPicPr>
          <p:cNvPr id="97" name="Google Shape;97;p18" descr="Oui - Images et vidéos libres de droits | Adobe Stock"/>
          <p:cNvPicPr preferRelativeResize="0"/>
          <p:nvPr/>
        </p:nvPicPr>
        <p:blipFill>
          <a:blip r:embed="rId3">
            <a:alphaModFix/>
          </a:blip>
          <a:stretch>
            <a:fillRect/>
          </a:stretch>
        </p:blipFill>
        <p:spPr>
          <a:xfrm>
            <a:off x="3224600" y="4262700"/>
            <a:ext cx="3187975" cy="733725"/>
          </a:xfrm>
          <a:prstGeom prst="rect">
            <a:avLst/>
          </a:prstGeom>
          <a:noFill/>
          <a:ln>
            <a:noFill/>
          </a:ln>
        </p:spPr>
      </p:pic>
      <p:pic>
        <p:nvPicPr>
          <p:cNvPr id="98" name="Google Shape;98;p18" descr="Images de Smiley doute – Téléchargement gratuit sur Freepik"/>
          <p:cNvPicPr preferRelativeResize="0"/>
          <p:nvPr/>
        </p:nvPicPr>
        <p:blipFill>
          <a:blip r:embed="rId4">
            <a:alphaModFix/>
          </a:blip>
          <a:stretch>
            <a:fillRect/>
          </a:stretch>
        </p:blipFill>
        <p:spPr>
          <a:xfrm>
            <a:off x="6587650" y="4055450"/>
            <a:ext cx="981075" cy="981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1483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fr" b="1" dirty="0">
                <a:solidFill>
                  <a:srgbClr val="00FFFF"/>
                </a:solidFill>
                <a:latin typeface="Andika"/>
                <a:ea typeface="Andika"/>
                <a:cs typeface="Andika"/>
                <a:sym typeface="Andika"/>
              </a:rPr>
              <a:t>ÉNONCÉ NO. 6</a:t>
            </a:r>
            <a:endParaRPr dirty="0"/>
          </a:p>
        </p:txBody>
      </p:sp>
      <p:sp>
        <p:nvSpPr>
          <p:cNvPr id="104" name="Google Shape;104;p19"/>
          <p:cNvSpPr txBox="1">
            <a:spLocks noGrp="1"/>
          </p:cNvSpPr>
          <p:nvPr>
            <p:ph type="body" idx="1"/>
          </p:nvPr>
        </p:nvSpPr>
        <p:spPr>
          <a:xfrm>
            <a:off x="311700" y="721000"/>
            <a:ext cx="8520600" cy="3018000"/>
          </a:xfrm>
          <a:prstGeom prst="rect">
            <a:avLst/>
          </a:prstGeom>
        </p:spPr>
        <p:txBody>
          <a:bodyPr spcFirstLastPara="1" wrap="square" lIns="91425" tIns="91425" rIns="91425" bIns="91425" anchor="t" anchorCtr="0">
            <a:normAutofit fontScale="92500"/>
          </a:bodyPr>
          <a:lstStyle/>
          <a:p>
            <a:pPr marL="0" lvl="0" indent="0" algn="ctr">
              <a:spcBef>
                <a:spcPts val="1200"/>
              </a:spcBef>
              <a:spcAft>
                <a:spcPts val="1200"/>
              </a:spcAft>
              <a:buClr>
                <a:schemeClr val="dk1"/>
              </a:buClr>
              <a:buSzPts val="1100"/>
              <a:buNone/>
            </a:pPr>
            <a:r>
              <a:rPr lang="fr" sz="4000" b="1" dirty="0">
                <a:solidFill>
                  <a:srgbClr val="93C47D"/>
                </a:solidFill>
                <a:latin typeface="Andika"/>
                <a:ea typeface="Andika"/>
                <a:cs typeface="Andika"/>
                <a:sym typeface="Andika"/>
              </a:rPr>
              <a:t>Le gouvernement du Canada soutient les entreprises minières qui respectent les droits humains. </a:t>
            </a:r>
            <a:r>
              <a:rPr lang="fr" sz="4000" b="1" dirty="0">
                <a:solidFill>
                  <a:srgbClr val="4EA72E"/>
                </a:solidFill>
                <a:latin typeface="Andika"/>
                <a:ea typeface="Andika"/>
                <a:cs typeface="Andika"/>
                <a:sym typeface="Andika"/>
              </a:rPr>
              <a:t> </a:t>
            </a:r>
          </a:p>
        </p:txBody>
      </p:sp>
      <p:pic>
        <p:nvPicPr>
          <p:cNvPr id="105" name="Google Shape;105;p19" descr="Oui - Images et vidéos libres de droits | Adobe Stock"/>
          <p:cNvPicPr preferRelativeResize="0"/>
          <p:nvPr/>
        </p:nvPicPr>
        <p:blipFill>
          <a:blip r:embed="rId3">
            <a:alphaModFix/>
          </a:blip>
          <a:stretch>
            <a:fillRect/>
          </a:stretch>
        </p:blipFill>
        <p:spPr>
          <a:xfrm>
            <a:off x="2698376" y="3436900"/>
            <a:ext cx="3187975" cy="730800"/>
          </a:xfrm>
          <a:prstGeom prst="rect">
            <a:avLst/>
          </a:prstGeom>
          <a:noFill/>
          <a:ln>
            <a:noFill/>
          </a:ln>
        </p:spPr>
      </p:pic>
      <p:pic>
        <p:nvPicPr>
          <p:cNvPr id="106" name="Google Shape;106;p19" descr="Images de Smiley doute – Téléchargement gratuit sur Freepik"/>
          <p:cNvPicPr preferRelativeResize="0"/>
          <p:nvPr/>
        </p:nvPicPr>
        <p:blipFill>
          <a:blip r:embed="rId4">
            <a:alphaModFix/>
          </a:blip>
          <a:stretch>
            <a:fillRect/>
          </a:stretch>
        </p:blipFill>
        <p:spPr>
          <a:xfrm>
            <a:off x="5887713" y="3311762"/>
            <a:ext cx="981075" cy="981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0" descr="Les corrections des sujets 2018 sont déjà en ligne ! - e-orthophonie.fr"/>
          <p:cNvPicPr preferRelativeResize="0"/>
          <p:nvPr/>
        </p:nvPicPr>
        <p:blipFill>
          <a:blip r:embed="rId3">
            <a:alphaModFix/>
          </a:blip>
          <a:stretch>
            <a:fillRect/>
          </a:stretch>
        </p:blipFill>
        <p:spPr>
          <a:xfrm>
            <a:off x="2313388" y="285262"/>
            <a:ext cx="4517225" cy="4572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1285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fr" b="1" dirty="0">
                <a:solidFill>
                  <a:srgbClr val="00FFFF"/>
                </a:solidFill>
                <a:latin typeface="Andika"/>
                <a:ea typeface="Andika"/>
                <a:cs typeface="Andika"/>
                <a:sym typeface="Andika"/>
              </a:rPr>
              <a:t>ÉNONCÉ NO. 1</a:t>
            </a:r>
            <a:endParaRPr dirty="0"/>
          </a:p>
        </p:txBody>
      </p:sp>
      <p:sp>
        <p:nvSpPr>
          <p:cNvPr id="117" name="Google Shape;117;p21"/>
          <p:cNvSpPr txBox="1">
            <a:spLocks noGrp="1"/>
          </p:cNvSpPr>
          <p:nvPr>
            <p:ph type="body" idx="1"/>
          </p:nvPr>
        </p:nvSpPr>
        <p:spPr>
          <a:xfrm>
            <a:off x="93275" y="830875"/>
            <a:ext cx="8967300" cy="4213800"/>
          </a:xfrm>
          <a:prstGeom prst="rect">
            <a:avLst/>
          </a:prstGeom>
        </p:spPr>
        <p:txBody>
          <a:bodyPr spcFirstLastPara="1" wrap="square" lIns="91425" tIns="91425" rIns="91425" bIns="91425" anchor="t" anchorCtr="0">
            <a:normAutofit/>
          </a:bodyPr>
          <a:lstStyle/>
          <a:p>
            <a:pPr marL="0" lvl="0" indent="0" algn="ctr" rtl="0">
              <a:spcBef>
                <a:spcPts val="1200"/>
              </a:spcBef>
              <a:spcAft>
                <a:spcPts val="0"/>
              </a:spcAft>
              <a:buNone/>
            </a:pPr>
            <a:r>
              <a:rPr lang="fr" sz="2100" b="1">
                <a:solidFill>
                  <a:srgbClr val="4EA72E"/>
                </a:solidFill>
                <a:latin typeface="Andika"/>
                <a:ea typeface="Andika"/>
                <a:cs typeface="Andika"/>
                <a:sym typeface="Andika"/>
              </a:rPr>
              <a:t>Le gouvernement canadien encadre correctement les compagnies minières canadiennes qui opèrent dans d’autres pays.</a:t>
            </a:r>
            <a:endParaRPr sz="2100" b="1">
              <a:solidFill>
                <a:srgbClr val="4EA72E"/>
              </a:solidFill>
              <a:latin typeface="Andika"/>
              <a:ea typeface="Andika"/>
              <a:cs typeface="Andika"/>
              <a:sym typeface="Andika"/>
            </a:endParaRPr>
          </a:p>
          <a:p>
            <a:pPr marL="0" lvl="0" indent="0" algn="ctr" rtl="0">
              <a:spcBef>
                <a:spcPts val="1200"/>
              </a:spcBef>
              <a:spcAft>
                <a:spcPts val="0"/>
              </a:spcAft>
              <a:buNone/>
            </a:pPr>
            <a:endParaRPr sz="2100" b="1">
              <a:solidFill>
                <a:srgbClr val="4EA72E"/>
              </a:solidFill>
              <a:latin typeface="Andika"/>
              <a:ea typeface="Andika"/>
              <a:cs typeface="Andika"/>
              <a:sym typeface="Andika"/>
            </a:endParaRPr>
          </a:p>
          <a:p>
            <a:pPr marL="0" lvl="0" indent="0" algn="l" rtl="0">
              <a:spcBef>
                <a:spcPts val="1200"/>
              </a:spcBef>
              <a:spcAft>
                <a:spcPts val="0"/>
              </a:spcAft>
              <a:buClr>
                <a:schemeClr val="dk1"/>
              </a:buClr>
              <a:buSzPts val="1100"/>
              <a:buFont typeface="Arial"/>
              <a:buNone/>
            </a:pPr>
            <a:endParaRPr sz="2000" b="1">
              <a:solidFill>
                <a:schemeClr val="dk1"/>
              </a:solidFill>
              <a:latin typeface="Andika"/>
              <a:ea typeface="Andika"/>
              <a:cs typeface="Andika"/>
              <a:sym typeface="Andika"/>
            </a:endParaRPr>
          </a:p>
          <a:p>
            <a:pPr marL="228600" lvl="0" indent="-228600" algn="just" rtl="0">
              <a:spcBef>
                <a:spcPts val="1200"/>
              </a:spcBef>
              <a:spcAft>
                <a:spcPts val="0"/>
              </a:spcAft>
              <a:buClr>
                <a:schemeClr val="dk1"/>
              </a:buClr>
              <a:buSzPts val="1100"/>
              <a:buFont typeface="Arial"/>
              <a:buNone/>
            </a:pPr>
            <a:r>
              <a:rPr lang="fr" sz="2000">
                <a:solidFill>
                  <a:schemeClr val="dk1"/>
                </a:solidFill>
                <a:latin typeface="Andika"/>
                <a:ea typeface="Andika"/>
                <a:cs typeface="Andika"/>
                <a:sym typeface="Andika"/>
              </a:rPr>
              <a:t>·</a:t>
            </a:r>
            <a:r>
              <a:rPr lang="fr" sz="1600">
                <a:solidFill>
                  <a:schemeClr val="dk1"/>
                </a:solidFill>
                <a:latin typeface="Andika"/>
                <a:ea typeface="Andika"/>
                <a:cs typeface="Andika"/>
                <a:sym typeface="Andika"/>
              </a:rPr>
              <a:t>   </a:t>
            </a:r>
            <a:r>
              <a:rPr lang="fr" sz="2000">
                <a:solidFill>
                  <a:schemeClr val="dk1"/>
                </a:solidFill>
                <a:latin typeface="Andika"/>
                <a:ea typeface="Andika"/>
                <a:cs typeface="Andika"/>
                <a:sym typeface="Andika"/>
              </a:rPr>
              <a:t>Le gouvernement canadien n’encadre pas les opérations minières dans d’autres pays. Malgré́ quelques tentatives mises en place, la capacité de surveillance des agissements des entreprises canadiennes ailleurs dans le monde est très faible.</a:t>
            </a:r>
            <a:endParaRPr sz="2000">
              <a:solidFill>
                <a:schemeClr val="dk1"/>
              </a:solidFill>
              <a:latin typeface="Andika"/>
              <a:ea typeface="Andika"/>
              <a:cs typeface="Andika"/>
              <a:sym typeface="Andika"/>
            </a:endParaRPr>
          </a:p>
          <a:p>
            <a:pPr marL="0" lvl="0" indent="0" algn="l" rtl="0">
              <a:spcBef>
                <a:spcPts val="1200"/>
              </a:spcBef>
              <a:spcAft>
                <a:spcPts val="1200"/>
              </a:spcAft>
              <a:buNone/>
            </a:pPr>
            <a:endParaRPr/>
          </a:p>
        </p:txBody>
      </p:sp>
      <p:pic>
        <p:nvPicPr>
          <p:cNvPr id="118" name="Google Shape;118;p21" descr="NON ! Tampon en caoutchouc image stock. Image of rejeté - 87994181"/>
          <p:cNvPicPr preferRelativeResize="0"/>
          <p:nvPr/>
        </p:nvPicPr>
        <p:blipFill>
          <a:blip r:embed="rId3">
            <a:alphaModFix/>
          </a:blip>
          <a:stretch>
            <a:fillRect/>
          </a:stretch>
        </p:blipFill>
        <p:spPr>
          <a:xfrm rot="-169938">
            <a:off x="117823" y="1641975"/>
            <a:ext cx="1454649" cy="10294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854</Words>
  <Application>Microsoft Macintosh PowerPoint</Application>
  <PresentationFormat>Affichage à l'écran (16:9)</PresentationFormat>
  <Paragraphs>49</Paragraphs>
  <Slides>14</Slides>
  <Notes>14</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14</vt:i4>
      </vt:variant>
    </vt:vector>
  </HeadingPairs>
  <TitlesOfParts>
    <vt:vector size="17" baseType="lpstr">
      <vt:lpstr>Andika</vt:lpstr>
      <vt:lpstr>Arial</vt:lpstr>
      <vt:lpstr>Simple Light</vt:lpstr>
      <vt:lpstr>Oui, Non, Peut-être ?</vt:lpstr>
      <vt:lpstr>ÉNONCÉ NO. 1</vt:lpstr>
      <vt:lpstr>ÉNONCÉ NO. 2</vt:lpstr>
      <vt:lpstr>ÉNONCÉ NO. 3</vt:lpstr>
      <vt:lpstr>ÉNONCÉ NO. 4</vt:lpstr>
      <vt:lpstr>ÉNONCÉ NO. 5</vt:lpstr>
      <vt:lpstr>ÉNONCÉ NO. 6</vt:lpstr>
      <vt:lpstr>Présentation PowerPoint</vt:lpstr>
      <vt:lpstr>ÉNONCÉ NO. 1</vt:lpstr>
      <vt:lpstr>ÉNONCÉ NO. 2</vt:lpstr>
      <vt:lpstr>ÉNONCÉ NO. 3</vt:lpstr>
      <vt:lpstr>ÉNONCÉ NO. 4</vt:lpstr>
      <vt:lpstr>ÉNONCÉ NO. 5</vt:lpstr>
      <vt:lpstr>ÉNONCÉ NO.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Marie BG</dc:creator>
  <cp:lastModifiedBy>Camille René</cp:lastModifiedBy>
  <cp:revision>2</cp:revision>
  <dcterms:modified xsi:type="dcterms:W3CDTF">2025-12-19T15:59:59Z</dcterms:modified>
</cp:coreProperties>
</file>