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58400" cy="7772400"/>
  <p:notesSz cx="6858000" cy="9144000"/>
  <p:embeddedFontLst>
    <p:embeddedFont>
      <p:font typeface="Figtree" panose="020B060402020202020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ExtraBold" panose="020B0906030804020204" pitchFamily="34" charset="0"/>
      <p:bold r:id="rId29"/>
      <p:italic r:id="rId30"/>
      <p:boldItalic r:id="rId31"/>
    </p:embeddedFont>
    <p:embeddedFont>
      <p:font typeface="Open Sans Medium" panose="020B0604020202020204" charset="0"/>
      <p:regular r:id="rId32"/>
      <p:bold r:id="rId33"/>
      <p:italic r:id="rId34"/>
      <p:boldItalic r:id="rId35"/>
    </p:embeddedFont>
    <p:embeddedFont>
      <p:font typeface="Open Sans SemiBold" panose="020B07060308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747775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A8865-6C58-4EF0-B37D-D754A529A4EA}" v="1" dt="2025-12-18T20:55:49.333"/>
  </p1510:revLst>
</p1510:revInfo>
</file>

<file path=ppt/tableStyles.xml><?xml version="1.0" encoding="utf-8"?>
<a:tblStyleLst xmlns:a="http://schemas.openxmlformats.org/drawingml/2006/main" def="{CB306E5C-45FE-4A63-8A02-116C990CBD34}">
  <a:tblStyle styleId="{CB306E5C-45FE-4A63-8A02-116C990CBD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81"/>
  </p:normalViewPr>
  <p:slideViewPr>
    <p:cSldViewPr snapToGrid="0">
      <p:cViewPr>
        <p:scale>
          <a:sx n="70" d="100"/>
          <a:sy n="70" d="100"/>
        </p:scale>
        <p:origin x="1110" y="144"/>
      </p:cViewPr>
      <p:guideLst>
        <p:guide orient="horz" pos="50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Brodeur Gélinas" userId="8eb19d0835955e95" providerId="LiveId" clId="{2C0C8C23-79CA-47C7-97AB-8BE407D862D6}"/>
    <pc:docChg chg="modSld">
      <pc:chgData name="Marie Brodeur Gélinas" userId="8eb19d0835955e95" providerId="LiveId" clId="{2C0C8C23-79CA-47C7-97AB-8BE407D862D6}" dt="2025-12-18T20:55:56.390" v="111" actId="113"/>
      <pc:docMkLst>
        <pc:docMk/>
      </pc:docMkLst>
      <pc:sldChg chg="modSp mod">
        <pc:chgData name="Marie Brodeur Gélinas" userId="8eb19d0835955e95" providerId="LiveId" clId="{2C0C8C23-79CA-47C7-97AB-8BE407D862D6}" dt="2025-12-18T20:52:37.751" v="23" actId="20577"/>
        <pc:sldMkLst>
          <pc:docMk/>
          <pc:sldMk cId="0" sldId="257"/>
        </pc:sldMkLst>
        <pc:spChg chg="mod">
          <ac:chgData name="Marie Brodeur Gélinas" userId="8eb19d0835955e95" providerId="LiveId" clId="{2C0C8C23-79CA-47C7-97AB-8BE407D862D6}" dt="2025-12-18T20:50:54.215" v="5" actId="1076"/>
          <ac:spMkLst>
            <pc:docMk/>
            <pc:sldMk cId="0" sldId="257"/>
            <ac:spMk id="139" creationId="{00000000-0000-0000-0000-000000000000}"/>
          </ac:spMkLst>
        </pc:spChg>
        <pc:spChg chg="mod">
          <ac:chgData name="Marie Brodeur Gélinas" userId="8eb19d0835955e95" providerId="LiveId" clId="{2C0C8C23-79CA-47C7-97AB-8BE407D862D6}" dt="2025-12-18T20:52:37.751" v="23" actId="20577"/>
          <ac:spMkLst>
            <pc:docMk/>
            <pc:sldMk cId="0" sldId="257"/>
            <ac:spMk id="143" creationId="{00000000-0000-0000-0000-000000000000}"/>
          </ac:spMkLst>
        </pc:spChg>
        <pc:spChg chg="mod">
          <ac:chgData name="Marie Brodeur Gélinas" userId="8eb19d0835955e95" providerId="LiveId" clId="{2C0C8C23-79CA-47C7-97AB-8BE407D862D6}" dt="2025-12-18T20:51:14.865" v="9" actId="20577"/>
          <ac:spMkLst>
            <pc:docMk/>
            <pc:sldMk cId="0" sldId="257"/>
            <ac:spMk id="153" creationId="{00000000-0000-0000-0000-000000000000}"/>
          </ac:spMkLst>
        </pc:spChg>
      </pc:sldChg>
      <pc:sldChg chg="modSp mod">
        <pc:chgData name="Marie Brodeur Gélinas" userId="8eb19d0835955e95" providerId="LiveId" clId="{2C0C8C23-79CA-47C7-97AB-8BE407D862D6}" dt="2025-12-18T20:52:11.545" v="16" actId="120"/>
        <pc:sldMkLst>
          <pc:docMk/>
          <pc:sldMk cId="0" sldId="258"/>
        </pc:sldMkLst>
        <pc:spChg chg="mod">
          <ac:chgData name="Marie Brodeur Gélinas" userId="8eb19d0835955e95" providerId="LiveId" clId="{2C0C8C23-79CA-47C7-97AB-8BE407D862D6}" dt="2025-12-18T20:52:11.545" v="16" actId="120"/>
          <ac:spMkLst>
            <pc:docMk/>
            <pc:sldMk cId="0" sldId="258"/>
            <ac:spMk id="160" creationId="{00000000-0000-0000-0000-000000000000}"/>
          </ac:spMkLst>
        </pc:spChg>
        <pc:spChg chg="mod">
          <ac:chgData name="Marie Brodeur Gélinas" userId="8eb19d0835955e95" providerId="LiveId" clId="{2C0C8C23-79CA-47C7-97AB-8BE407D862D6}" dt="2025-12-18T20:51:58.164" v="14" actId="114"/>
          <ac:spMkLst>
            <pc:docMk/>
            <pc:sldMk cId="0" sldId="258"/>
            <ac:spMk id="161" creationId="{00000000-0000-0000-0000-000000000000}"/>
          </ac:spMkLst>
        </pc:spChg>
      </pc:sldChg>
      <pc:sldChg chg="modSp mod">
        <pc:chgData name="Marie Brodeur Gélinas" userId="8eb19d0835955e95" providerId="LiveId" clId="{2C0C8C23-79CA-47C7-97AB-8BE407D862D6}" dt="2025-12-18T20:52:51.548" v="25" actId="20577"/>
        <pc:sldMkLst>
          <pc:docMk/>
          <pc:sldMk cId="0" sldId="259"/>
        </pc:sldMkLst>
        <pc:spChg chg="mod">
          <ac:chgData name="Marie Brodeur Gélinas" userId="8eb19d0835955e95" providerId="LiveId" clId="{2C0C8C23-79CA-47C7-97AB-8BE407D862D6}" dt="2025-12-18T20:52:51.548" v="25" actId="20577"/>
          <ac:spMkLst>
            <pc:docMk/>
            <pc:sldMk cId="0" sldId="259"/>
            <ac:spMk id="183" creationId="{00000000-0000-0000-0000-000000000000}"/>
          </ac:spMkLst>
        </pc:spChg>
      </pc:sldChg>
      <pc:sldChg chg="modSp mod">
        <pc:chgData name="Marie Brodeur Gélinas" userId="8eb19d0835955e95" providerId="LiveId" clId="{2C0C8C23-79CA-47C7-97AB-8BE407D862D6}" dt="2025-12-18T20:53:49.790" v="59" actId="20577"/>
        <pc:sldMkLst>
          <pc:docMk/>
          <pc:sldMk cId="0" sldId="260"/>
        </pc:sldMkLst>
        <pc:spChg chg="mod">
          <ac:chgData name="Marie Brodeur Gélinas" userId="8eb19d0835955e95" providerId="LiveId" clId="{2C0C8C23-79CA-47C7-97AB-8BE407D862D6}" dt="2025-12-18T20:53:49.790" v="59" actId="20577"/>
          <ac:spMkLst>
            <pc:docMk/>
            <pc:sldMk cId="0" sldId="260"/>
            <ac:spMk id="189" creationId="{00000000-0000-0000-0000-000000000000}"/>
          </ac:spMkLst>
        </pc:spChg>
      </pc:sldChg>
      <pc:sldChg chg="modSp mod">
        <pc:chgData name="Marie Brodeur Gélinas" userId="8eb19d0835955e95" providerId="LiveId" clId="{2C0C8C23-79CA-47C7-97AB-8BE407D862D6}" dt="2025-12-18T20:54:45.097" v="77" actId="20577"/>
        <pc:sldMkLst>
          <pc:docMk/>
          <pc:sldMk cId="0" sldId="261"/>
        </pc:sldMkLst>
        <pc:spChg chg="mod">
          <ac:chgData name="Marie Brodeur Gélinas" userId="8eb19d0835955e95" providerId="LiveId" clId="{2C0C8C23-79CA-47C7-97AB-8BE407D862D6}" dt="2025-12-18T20:54:45.097" v="77" actId="20577"/>
          <ac:spMkLst>
            <pc:docMk/>
            <pc:sldMk cId="0" sldId="261"/>
            <ac:spMk id="208" creationId="{00000000-0000-0000-0000-000000000000}"/>
          </ac:spMkLst>
        </pc:spChg>
      </pc:sldChg>
      <pc:sldChg chg="modSp mod">
        <pc:chgData name="Marie Brodeur Gélinas" userId="8eb19d0835955e95" providerId="LiveId" clId="{2C0C8C23-79CA-47C7-97AB-8BE407D862D6}" dt="2025-12-18T20:55:06.335" v="96" actId="20577"/>
        <pc:sldMkLst>
          <pc:docMk/>
          <pc:sldMk cId="0" sldId="262"/>
        </pc:sldMkLst>
        <pc:spChg chg="mod">
          <ac:chgData name="Marie Brodeur Gélinas" userId="8eb19d0835955e95" providerId="LiveId" clId="{2C0C8C23-79CA-47C7-97AB-8BE407D862D6}" dt="2025-12-18T20:55:06.335" v="96" actId="20577"/>
          <ac:spMkLst>
            <pc:docMk/>
            <pc:sldMk cId="0" sldId="262"/>
            <ac:spMk id="218" creationId="{00000000-0000-0000-0000-000000000000}"/>
          </ac:spMkLst>
        </pc:spChg>
      </pc:sldChg>
      <pc:sldChg chg="modSp mod">
        <pc:chgData name="Marie Brodeur Gélinas" userId="8eb19d0835955e95" providerId="LiveId" clId="{2C0C8C23-79CA-47C7-97AB-8BE407D862D6}" dt="2025-12-18T20:55:56.390" v="111" actId="113"/>
        <pc:sldMkLst>
          <pc:docMk/>
          <pc:sldMk cId="0" sldId="267"/>
        </pc:sldMkLst>
        <pc:spChg chg="mod">
          <ac:chgData name="Marie Brodeur Gélinas" userId="8eb19d0835955e95" providerId="LiveId" clId="{2C0C8C23-79CA-47C7-97AB-8BE407D862D6}" dt="2025-12-18T20:55:56.390" v="111" actId="113"/>
          <ac:spMkLst>
            <pc:docMk/>
            <pc:sldMk cId="0" sldId="267"/>
            <ac:spMk id="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9cf60a83e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9cf60a83e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d20c0aa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ad20c0aa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d20c0aa9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ad20c0aa9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bb33a829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abb33a829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417C6432-920C-79F7-5070-5D3C20A95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bb33a8297_0_94:notes">
            <a:extLst>
              <a:ext uri="{FF2B5EF4-FFF2-40B4-BE49-F238E27FC236}">
                <a16:creationId xmlns:a16="http://schemas.microsoft.com/office/drawing/2014/main" id="{F78200D0-99FA-94EB-2D4E-711437FD17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abb33a8297_0_94:notes">
            <a:extLst>
              <a:ext uri="{FF2B5EF4-FFF2-40B4-BE49-F238E27FC236}">
                <a16:creationId xmlns:a16="http://schemas.microsoft.com/office/drawing/2014/main" id="{023E86FA-A48F-F2ED-40FA-63F6046308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82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bb33a82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bb33a82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56a1adf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156a1adf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bb33a829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abb33a829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75998cb8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75998cb8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d20c0aa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ad20c0aa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d20c0aa9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ad20c0aa9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d20c0aa9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ad20c0aa9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d20c0aa9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ad20c0aa9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4">
  <p:cSld name="CUSTOM_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236751" y="3130078"/>
            <a:ext cx="4729200" cy="6804900"/>
          </a:xfrm>
          <a:prstGeom prst="ellipse">
            <a:avLst/>
          </a:prstGeom>
          <a:solidFill>
            <a:srgbClr val="2966FF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444318" y="1384971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5" y="7161155"/>
            <a:ext cx="376943" cy="3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23215" y="554767"/>
            <a:ext cx="9155100" cy="8853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Font typeface="Figtree"/>
              <a:buNone/>
              <a:defRPr sz="31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2">
  <p:cSld name="CUSTOM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 rot="10800000">
            <a:off x="36" y="6122376"/>
            <a:ext cx="10058364" cy="1650024"/>
          </a:xfrm>
          <a:prstGeom prst="flowChartDocument">
            <a:avLst/>
          </a:prstGeom>
          <a:solidFill>
            <a:srgbClr val="2966FF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5" y="7161155"/>
            <a:ext cx="376943" cy="3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44317" y="482573"/>
            <a:ext cx="5510700" cy="181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Font typeface="Figtree"/>
              <a:buNone/>
              <a:defRPr sz="54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2 1">
  <p:cSld name="CUSTOM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0"/>
            <a:ext cx="10058364" cy="2016036"/>
          </a:xfrm>
          <a:prstGeom prst="flowChartDocument">
            <a:avLst/>
          </a:prstGeom>
          <a:solidFill>
            <a:srgbClr val="2966FF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5" y="7161155"/>
            <a:ext cx="376943" cy="3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45816" y="98166"/>
            <a:ext cx="9166800" cy="181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Figtree"/>
              <a:buNone/>
              <a:defRPr sz="43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4">
  <p:cSld name="CUSTOM_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6236751" y="3130078"/>
            <a:ext cx="4729200" cy="6804900"/>
          </a:xfrm>
          <a:prstGeom prst="ellipse">
            <a:avLst/>
          </a:prstGeom>
          <a:solidFill>
            <a:srgbClr val="2966FF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8"/>
          <p:cNvSpPr txBox="1"/>
          <p:nvPr/>
        </p:nvSpPr>
        <p:spPr>
          <a:xfrm>
            <a:off x="444318" y="1384971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11" name="Google Shape;11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5" y="7161155"/>
            <a:ext cx="376943" cy="3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523215" y="554767"/>
            <a:ext cx="9155100" cy="8853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Font typeface="Figtree"/>
              <a:buNone/>
              <a:defRPr sz="31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 ExtraBold"/>
              <a:buNone/>
              <a:defRPr sz="35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ExtraBold"/>
              <a:buChar char="●"/>
              <a:defRPr sz="2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Medium"/>
              <a:buChar char="○"/>
              <a:defRPr sz="17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  <a:def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/>
          <p:nvPr/>
        </p:nvSpPr>
        <p:spPr>
          <a:xfrm>
            <a:off x="363925" y="159125"/>
            <a:ext cx="40314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500">
                <a:latin typeface="Open Sans ExtraBold"/>
                <a:ea typeface="Open Sans ExtraBold"/>
                <a:cs typeface="Open Sans ExtraBold"/>
                <a:sym typeface="Open Sans ExtraBold"/>
              </a:rPr>
              <a:t>DÉMARCHE</a:t>
            </a:r>
            <a:endParaRPr sz="35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Open Sans SemiBold"/>
                <a:ea typeface="Open Sans SemiBold"/>
                <a:cs typeface="Open Sans SemiBold"/>
                <a:sym typeface="Open Sans SemiBold"/>
              </a:rPr>
              <a:t>Compétence </a:t>
            </a:r>
            <a:r>
              <a:rPr lang="fr-CA" sz="1800" i="1">
                <a:latin typeface="Open Sans SemiBold"/>
                <a:ea typeface="Open Sans SemiBold"/>
                <a:cs typeface="Open Sans SemiBold"/>
                <a:sym typeface="Open Sans SemiBold"/>
              </a:rPr>
              <a:t>Étudier des réalités culturelles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" name="Google Shape;118;p29"/>
          <p:cNvSpPr/>
          <p:nvPr/>
        </p:nvSpPr>
        <p:spPr>
          <a:xfrm>
            <a:off x="4626300" y="250675"/>
            <a:ext cx="2753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Open Sans Medium"/>
                <a:ea typeface="Open Sans Medium"/>
                <a:cs typeface="Open Sans Medium"/>
                <a:sym typeface="Open Sans Medium"/>
              </a:rPr>
              <a:t>Nom de l’élève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1" name="Google Shape;121;p29"/>
          <p:cNvSpPr/>
          <p:nvPr/>
        </p:nvSpPr>
        <p:spPr>
          <a:xfrm>
            <a:off x="8292050" y="250675"/>
            <a:ext cx="1500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Open Sans Medium"/>
                <a:ea typeface="Open Sans Medium"/>
                <a:cs typeface="Open Sans Medium"/>
                <a:sym typeface="Open Sans Medium"/>
              </a:rPr>
              <a:t>Groupe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23" name="Google Shape;123;p29" descr="À moins d'indications contraires, cette présentation  est mise  à disposition selon les termes de la Licence Creative Commons:  Attribution - Pas d’Utilisation Commerciale - Partage dans les Mêmes Conditions 4.0 International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3525" y="1322952"/>
            <a:ext cx="672025" cy="18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9"/>
          <p:cNvSpPr/>
          <p:nvPr/>
        </p:nvSpPr>
        <p:spPr>
          <a:xfrm>
            <a:off x="84951" y="4320126"/>
            <a:ext cx="3360000" cy="29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 conception initiale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9" descr="Boîte de réponse"/>
          <p:cNvSpPr txBox="1"/>
          <p:nvPr/>
        </p:nvSpPr>
        <p:spPr>
          <a:xfrm>
            <a:off x="4626300" y="622250"/>
            <a:ext cx="3279000" cy="64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9" descr="Boîte de réponse"/>
          <p:cNvSpPr txBox="1"/>
          <p:nvPr/>
        </p:nvSpPr>
        <p:spPr>
          <a:xfrm>
            <a:off x="8136350" y="622250"/>
            <a:ext cx="1695300" cy="64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0" y="2388468"/>
            <a:ext cx="9676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b="1" dirty="0">
                <a:latin typeface="Open Sans"/>
                <a:ea typeface="Open Sans"/>
                <a:cs typeface="Open Sans"/>
                <a:sym typeface="Open Sans"/>
              </a:rPr>
              <a:t>En quelques mots, comment est-ce que je perçois et je définis les mines ou l’industrie minière ?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highlight>
                <a:schemeClr val="accent4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51" y="7368309"/>
            <a:ext cx="309267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9"/>
          <p:cNvPicPr preferRelativeResize="0"/>
          <p:nvPr/>
        </p:nvPicPr>
        <p:blipFill rotWithShape="1">
          <a:blip r:embed="rId7">
            <a:alphaModFix/>
          </a:blip>
          <a:srcRect t="33874" b="26367"/>
          <a:stretch/>
        </p:blipFill>
        <p:spPr>
          <a:xfrm>
            <a:off x="473693" y="7391399"/>
            <a:ext cx="657992" cy="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8BCBCE-F776-F174-C750-A7BA6C0829F9}"/>
              </a:ext>
            </a:extLst>
          </p:cNvPr>
          <p:cNvSpPr txBox="1"/>
          <p:nvPr/>
        </p:nvSpPr>
        <p:spPr>
          <a:xfrm>
            <a:off x="7315" y="4724502"/>
            <a:ext cx="50359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8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50" y="0"/>
            <a:ext cx="9753299" cy="76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9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50" y="0"/>
            <a:ext cx="9753299" cy="76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/>
          <p:nvPr/>
        </p:nvSpPr>
        <p:spPr>
          <a:xfrm>
            <a:off x="793988" y="2684850"/>
            <a:ext cx="78321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8450">
              <a:spcBef>
                <a:spcPts val="400"/>
              </a:spcBef>
              <a:buSzPts val="1100"/>
              <a:buFont typeface="Montserrat"/>
              <a:buChar char="➔"/>
            </a:pPr>
            <a:r>
              <a:rPr lang="fr-CA" sz="1100" b="1" dirty="0">
                <a:latin typeface="Open Sans"/>
                <a:ea typeface="Open Sans"/>
                <a:cs typeface="Open Sans"/>
                <a:sym typeface="Open Sans"/>
              </a:rPr>
              <a:t>Depuis le premier cours jusqu’à aujourd’hui, ta perception des mines et tes connaissances ont certainement évolué. Réponds maintenant de nouveau à la question sociologique : </a:t>
            </a:r>
            <a:br>
              <a:rPr lang="fr-CA" sz="1100" b="1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fr-CA" sz="11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A" b="1" i="1" dirty="0"/>
              <a:t>Qu’est-ce que nos choix concernant l’exploitation des ressources minières révèlent sur ce que nous valorisons comme société ?</a:t>
            </a:r>
            <a:br>
              <a:rPr lang="fr-CA" sz="1100" dirty="0">
                <a:latin typeface="Open Sans"/>
                <a:ea typeface="Open Sans"/>
                <a:cs typeface="Open Sans"/>
                <a:sym typeface="Open Sans"/>
              </a:rPr>
            </a:b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40"/>
          <p:cNvSpPr/>
          <p:nvPr/>
        </p:nvSpPr>
        <p:spPr>
          <a:xfrm>
            <a:off x="1482925" y="198925"/>
            <a:ext cx="3081300" cy="5619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-CA" sz="1200">
                <a:latin typeface="Open Sans ExtraBold"/>
                <a:ea typeface="Open Sans ExtraBold"/>
                <a:cs typeface="Open Sans ExtraBold"/>
                <a:sym typeface="Open Sans ExtraBold"/>
              </a:rPr>
              <a:t>Compréhension de réalités culturelles</a:t>
            </a:r>
            <a:endParaRPr sz="12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900">
                <a:latin typeface="Open Sans ExtraBold"/>
                <a:ea typeface="Open Sans ExtraBold"/>
                <a:cs typeface="Open Sans ExtraBold"/>
                <a:sym typeface="Open Sans ExtraBold"/>
              </a:rPr>
              <a:t>EXPOSER UNE COMPRÉHENSION ENRICHIE</a:t>
            </a:r>
            <a:endParaRPr sz="9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245" name="Google Shape;245;p40"/>
          <p:cNvGraphicFramePr/>
          <p:nvPr/>
        </p:nvGraphicFramePr>
        <p:xfrm>
          <a:off x="24900" y="6963825"/>
          <a:ext cx="9900675" cy="513080"/>
        </p:xfrm>
        <a:graphic>
          <a:graphicData uri="http://schemas.openxmlformats.org/drawingml/2006/table">
            <a:tbl>
              <a:tblPr>
                <a:noFill/>
                <a:tableStyleId>{CB306E5C-45FE-4A63-8A02-116C990CBD34}</a:tableStyleId>
              </a:tblPr>
              <a:tblGrid>
                <a:gridCol w="21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250">
                <a:tc>
                  <a:txBody>
                    <a:bodyPr/>
                    <a:lstStyle/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Cr. 2  &gt; Qualité de la démarche</a:t>
                      </a: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Interrogation de réalités culturelles par un questionnement sociologique et une réponse provisoire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65100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</a:t>
                      </a:r>
                      <a:r>
                        <a:rPr lang="fr-CA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question</a:t>
                      </a:r>
                      <a:r>
                        <a:rPr lang="fr-CA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proposée est pertinente au regard de l’objet d’étude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peu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assez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très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" name="Google Shape;246;p40" descr="Boîte de réponse"/>
          <p:cNvSpPr txBox="1"/>
          <p:nvPr/>
        </p:nvSpPr>
        <p:spPr>
          <a:xfrm>
            <a:off x="794000" y="3669875"/>
            <a:ext cx="8362500" cy="169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7" name="Google Shape;247;p40" title="EXPOSER.png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104900" y="102550"/>
            <a:ext cx="1282423" cy="10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>
          <a:extLst>
            <a:ext uri="{FF2B5EF4-FFF2-40B4-BE49-F238E27FC236}">
              <a16:creationId xmlns:a16="http://schemas.microsoft.com/office/drawing/2014/main" id="{16F0B68B-7541-FEB5-2623-05C5B125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>
            <a:extLst>
              <a:ext uri="{FF2B5EF4-FFF2-40B4-BE49-F238E27FC236}">
                <a16:creationId xmlns:a16="http://schemas.microsoft.com/office/drawing/2014/main" id="{7D50DD3E-F29D-AE65-3F93-2779ED647D41}"/>
              </a:ext>
            </a:extLst>
          </p:cNvPr>
          <p:cNvSpPr/>
          <p:nvPr/>
        </p:nvSpPr>
        <p:spPr>
          <a:xfrm>
            <a:off x="215776" y="1108991"/>
            <a:ext cx="8192040" cy="18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fr-CA" sz="1100" b="1" i="1" dirty="0"/>
              <a:t>Si vous deviez transmettre vos réflexions au Conseil d’établissement de l’école, en demandant aux élèves qui y siègent de lire votre message, qu’aimeriez-vous dire, demander ou recommander par rapport au projet minier qui ciblerait la cour d’école? </a:t>
            </a:r>
          </a:p>
          <a:p>
            <a:pPr algn="just"/>
            <a:endParaRPr lang="fr-CA" sz="11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fr-CA" sz="1100" dirty="0"/>
              <a:t>En équipe, bâtissez trois arguments. Pour vous aider, retournez ensemble à vos gabarits sociologiques et repensez à tout ce que nous avons vu depuis le début de la démarche.</a:t>
            </a:r>
          </a:p>
        </p:txBody>
      </p:sp>
      <p:sp>
        <p:nvSpPr>
          <p:cNvPr id="244" name="Google Shape;244;p40">
            <a:extLst>
              <a:ext uri="{FF2B5EF4-FFF2-40B4-BE49-F238E27FC236}">
                <a16:creationId xmlns:a16="http://schemas.microsoft.com/office/drawing/2014/main" id="{25CD886E-4D56-710E-895B-8E7D3A565706}"/>
              </a:ext>
            </a:extLst>
          </p:cNvPr>
          <p:cNvSpPr/>
          <p:nvPr/>
        </p:nvSpPr>
        <p:spPr>
          <a:xfrm>
            <a:off x="1628738" y="414078"/>
            <a:ext cx="3615615" cy="5619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300"/>
              </a:spcBef>
            </a:pPr>
            <a:r>
              <a:rPr lang="fr-CA" sz="1600" b="1" dirty="0"/>
              <a:t>C2 Réfléchir sur des questions éthiques</a:t>
            </a:r>
            <a:endParaRPr sz="1600" b="1" dirty="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245" name="Google Shape;245;p40">
            <a:extLst>
              <a:ext uri="{FF2B5EF4-FFF2-40B4-BE49-F238E27FC236}">
                <a16:creationId xmlns:a16="http://schemas.microsoft.com/office/drawing/2014/main" id="{2F8D9EF2-924B-3DB3-2084-F8581B17D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676697"/>
              </p:ext>
            </p:extLst>
          </p:nvPr>
        </p:nvGraphicFramePr>
        <p:xfrm>
          <a:off x="0" y="7152378"/>
          <a:ext cx="9900675" cy="513080"/>
        </p:xfrm>
        <a:graphic>
          <a:graphicData uri="http://schemas.openxmlformats.org/drawingml/2006/table">
            <a:tbl>
              <a:tblPr>
                <a:noFill/>
                <a:tableStyleId>{CB306E5C-45FE-4A63-8A02-116C990CBD34}</a:tableStyleId>
              </a:tblPr>
              <a:tblGrid>
                <a:gridCol w="21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250">
                <a:tc>
                  <a:txBody>
                    <a:bodyPr/>
                    <a:lstStyle/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Cr. 2  &gt; Qualité de la démarche</a:t>
                      </a: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Interrogation de réalités culturelles par un questionnement sociologique et une réponse provisoire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65100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9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</a:t>
                      </a:r>
                      <a:r>
                        <a:rPr lang="fr-CA" sz="9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question</a:t>
                      </a:r>
                      <a:r>
                        <a:rPr lang="fr-CA" sz="9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proposée est pertinente au regard de l’objet d’étude</a:t>
                      </a:r>
                      <a:endParaRPr sz="9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peu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assez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très pertinente</a:t>
                      </a:r>
                      <a:endParaRPr sz="8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" name="Google Shape;246;p40" descr="Boîte de réponse">
            <a:extLst>
              <a:ext uri="{FF2B5EF4-FFF2-40B4-BE49-F238E27FC236}">
                <a16:creationId xmlns:a16="http://schemas.microsoft.com/office/drawing/2014/main" id="{93CD578D-BDC5-155E-AA2B-FEFCC24DCC5B}"/>
              </a:ext>
            </a:extLst>
          </p:cNvPr>
          <p:cNvSpPr txBox="1"/>
          <p:nvPr/>
        </p:nvSpPr>
        <p:spPr>
          <a:xfrm>
            <a:off x="24900" y="2608730"/>
            <a:ext cx="10033499" cy="44106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81E90E-820C-50BF-A486-566A9B147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0" y="106942"/>
            <a:ext cx="1661451" cy="11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/>
          <p:nvPr/>
        </p:nvSpPr>
        <p:spPr>
          <a:xfrm>
            <a:off x="218998" y="1734850"/>
            <a:ext cx="325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199925" y="2438419"/>
            <a:ext cx="3253500" cy="253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QUI PARLE ? 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3618875" y="2452462"/>
            <a:ext cx="2702700" cy="253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 QUOI PARLE-T-ON ? 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30"/>
          <p:cNvSpPr/>
          <p:nvPr/>
        </p:nvSpPr>
        <p:spPr>
          <a:xfrm>
            <a:off x="6487025" y="2436796"/>
            <a:ext cx="3336900" cy="253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QUELLE EST L’INTENTION DU MESSAGE ?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6482525" y="2789102"/>
            <a:ext cx="3433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marR="165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(Informer? Convaincre? Promouvoir? Justifier? Normaliser?)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131075" y="2702500"/>
            <a:ext cx="33369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marR="165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Quel groupe, institution, acteur social? Avec quelle crédibilité ou quel rôle dans la société? Qui parle des mines ?</a:t>
            </a: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30"/>
          <p:cNvSpPr/>
          <p:nvPr/>
        </p:nvSpPr>
        <p:spPr>
          <a:xfrm>
            <a:off x="2286000" y="144100"/>
            <a:ext cx="6296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-CA" sz="1100" b="1" dirty="0">
                <a:latin typeface="Open Sans"/>
                <a:ea typeface="Open Sans"/>
                <a:cs typeface="Open Sans"/>
                <a:sym typeface="Open Sans"/>
              </a:rPr>
              <a:t>Afin de circonscrire l’objet d’étude…</a:t>
            </a:r>
            <a:endParaRPr sz="11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spcBef>
                <a:spcPts val="400"/>
              </a:spcBef>
              <a:spcAft>
                <a:spcPts val="400"/>
              </a:spcAft>
              <a:buSzPts val="1100"/>
              <a:buFont typeface="Montserrat"/>
              <a:buChar char="●"/>
            </a:pPr>
            <a:r>
              <a:rPr lang="fr-CA" sz="1100" dirty="0">
                <a:latin typeface="Open Sans"/>
                <a:ea typeface="Open Sans"/>
                <a:cs typeface="Open Sans"/>
                <a:sym typeface="Open Sans"/>
              </a:rPr>
              <a:t>réponds aux questions suivantes, à partir des vidéos d’amorce et de tes représentations spontanées :</a:t>
            </a:r>
            <a:endParaRPr sz="1100" i="1" dirty="0">
              <a:highlight>
                <a:schemeClr val="accent4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-582375" y="269325"/>
            <a:ext cx="2827200" cy="5823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-CA" sz="1300">
                <a:latin typeface="Open Sans ExtraBold"/>
                <a:ea typeface="Open Sans ExtraBold"/>
                <a:cs typeface="Open Sans ExtraBold"/>
                <a:sym typeface="Open Sans ExtraBold"/>
              </a:rPr>
              <a:t>DÉMARCHE</a:t>
            </a:r>
            <a:endParaRPr sz="13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900">
                <a:latin typeface="Open Sans ExtraBold"/>
                <a:ea typeface="Open Sans ExtraBold"/>
                <a:cs typeface="Open Sans ExtraBold"/>
                <a:sym typeface="Open Sans ExtraBold"/>
              </a:rPr>
              <a:t>INTERROGATION</a:t>
            </a:r>
            <a:endParaRPr sz="9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9742983" y="354376"/>
            <a:ext cx="209400" cy="209400"/>
          </a:xfrm>
          <a:prstGeom prst="ellipse">
            <a:avLst/>
          </a:prstGeom>
          <a:solidFill>
            <a:srgbClr val="006CBD"/>
          </a:solidFill>
          <a:ln w="9525" cap="flat" cmpd="sng">
            <a:solidFill>
              <a:srgbClr val="006C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0"/>
          <p:cNvSpPr txBox="1"/>
          <p:nvPr/>
        </p:nvSpPr>
        <p:spPr>
          <a:xfrm>
            <a:off x="8286750" y="322575"/>
            <a:ext cx="1456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>
                <a:solidFill>
                  <a:srgbClr val="006CB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Formuler des questions et des réponses provisoires</a:t>
            </a:r>
            <a:endParaRPr sz="700">
              <a:solidFill>
                <a:srgbClr val="006CB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26" y="214125"/>
            <a:ext cx="855255" cy="6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8220075" y="89325"/>
            <a:ext cx="17448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800">
                <a:solidFill>
                  <a:srgbClr val="006CB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CIRCONSCRIRE L’OBJET D’ÉTUDE</a:t>
            </a:r>
            <a:endParaRPr sz="600">
              <a:solidFill>
                <a:srgbClr val="006CB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149" name="Google Shape;149;p30"/>
          <p:cNvGraphicFramePr/>
          <p:nvPr/>
        </p:nvGraphicFramePr>
        <p:xfrm>
          <a:off x="24900" y="7252800"/>
          <a:ext cx="9900675" cy="513080"/>
        </p:xfrm>
        <a:graphic>
          <a:graphicData uri="http://schemas.openxmlformats.org/drawingml/2006/table">
            <a:tbl>
              <a:tblPr>
                <a:noFill/>
                <a:tableStyleId>{CB306E5C-45FE-4A63-8A02-116C990CBD34}</a:tableStyleId>
              </a:tblPr>
              <a:tblGrid>
                <a:gridCol w="21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000">
                <a:tc>
                  <a:txBody>
                    <a:bodyPr/>
                    <a:lstStyle/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Cr. 2  &gt; Qualité de la démarche</a:t>
                      </a: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Interrogation de réalités culturelles par un questionnement sociologique et une réponse provisoire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65100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</a:t>
                      </a:r>
                      <a:r>
                        <a:rPr lang="fr-CA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question</a:t>
                      </a:r>
                      <a:r>
                        <a:rPr lang="fr-CA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proposée est pertinente au regard de l’objet d’étude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peu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assez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très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0" name="Google Shape;150;p30" descr="Boîte de réponse"/>
          <p:cNvSpPr txBox="1"/>
          <p:nvPr/>
        </p:nvSpPr>
        <p:spPr>
          <a:xfrm>
            <a:off x="200800" y="3256100"/>
            <a:ext cx="3199800" cy="194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30" descr="Boîte de réponse"/>
          <p:cNvSpPr txBox="1"/>
          <p:nvPr/>
        </p:nvSpPr>
        <p:spPr>
          <a:xfrm>
            <a:off x="3543275" y="3243938"/>
            <a:ext cx="3199800" cy="206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30" descr="Boîte de réponse"/>
          <p:cNvSpPr txBox="1"/>
          <p:nvPr/>
        </p:nvSpPr>
        <p:spPr>
          <a:xfrm>
            <a:off x="7005750" y="3161200"/>
            <a:ext cx="2827200" cy="206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110075" y="5509300"/>
            <a:ext cx="34332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1651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fr-CA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À partir de ces premières impressions, comment définirais-tu maintenant l’activité minière?</a:t>
            </a:r>
            <a:br>
              <a:rPr lang="fr-CA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9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1651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fr-CA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Est-ce que cette définition ressemble à l’image que tu avais en tête au tout début du cours, avant de regarder les vidéos? Pourquoi ou pourquoi pas? (p.1)</a:t>
            </a:r>
            <a:endParaRPr sz="9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30" descr="Boîte de réponse"/>
          <p:cNvSpPr txBox="1"/>
          <p:nvPr/>
        </p:nvSpPr>
        <p:spPr>
          <a:xfrm>
            <a:off x="3623900" y="5488875"/>
            <a:ext cx="6296400" cy="1511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3637475" y="2620350"/>
            <a:ext cx="31314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65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Qu’est-ce qu’on dit des mines ? Quelles idées ont retient à leur sujet  et comment on en parle ?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3687975" y="3563250"/>
            <a:ext cx="62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marR="1651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chemeClr val="dk1"/>
                </a:solidFill>
              </a:rPr>
              <a:t>Qui d’autre devrait-on entendre, et quelles informations supplémentaires faudrait-il connaître pour mieux répondre à la question ?</a:t>
            </a:r>
            <a:br>
              <a:rPr lang="fr-CA" sz="1000" b="1" dirty="0">
                <a:solidFill>
                  <a:schemeClr val="dk1"/>
                </a:solidFill>
              </a:rPr>
            </a:br>
            <a:endParaRPr sz="1000" b="1" dirty="0">
              <a:solidFill>
                <a:schemeClr val="dk1"/>
              </a:solidFill>
            </a:endParaRPr>
          </a:p>
          <a:p>
            <a:pPr marL="89999" marR="1651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900" dirty="0">
                <a:solidFill>
                  <a:schemeClr val="dk1"/>
                </a:solidFill>
              </a:rPr>
              <a:t>Au début du cours, vous avez été exposés à un premier type de discours :</a:t>
            </a:r>
            <a:endParaRPr sz="900" dirty="0">
              <a:solidFill>
                <a:schemeClr val="dk1"/>
              </a:solidFill>
            </a:endParaRPr>
          </a:p>
          <a:p>
            <a:pPr marL="89999" marR="1651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dirty="0">
                <a:solidFill>
                  <a:schemeClr val="dk1"/>
                </a:solidFill>
              </a:rPr>
              <a:t>le </a:t>
            </a:r>
            <a:r>
              <a:rPr lang="fr-CA" sz="900" b="1" dirty="0">
                <a:solidFill>
                  <a:schemeClr val="dk1"/>
                </a:solidFill>
              </a:rPr>
              <a:t>discours institutionnel</a:t>
            </a:r>
            <a:r>
              <a:rPr lang="fr-CA" sz="900" dirty="0">
                <a:solidFill>
                  <a:schemeClr val="dk1"/>
                </a:solidFill>
              </a:rPr>
              <a:t>, c’est-à-dire la manière dont les gouvernements, les entreprises minières et certaines institutions économiques présentent l’exploitation minière.</a:t>
            </a:r>
            <a:br>
              <a:rPr lang="fr-CA" sz="900" dirty="0">
                <a:solidFill>
                  <a:schemeClr val="dk1"/>
                </a:solidFill>
              </a:rPr>
            </a:br>
            <a:r>
              <a:rPr lang="fr-CA" sz="900" dirty="0">
                <a:solidFill>
                  <a:schemeClr val="dk1"/>
                </a:solidFill>
              </a:rPr>
              <a:t>Quels autres discours faudrait-il aller chercher pour affiner votre réponse à la question sociologique ?</a:t>
            </a:r>
            <a:endParaRPr sz="700" b="1" dirty="0">
              <a:solidFill>
                <a:schemeClr val="dk1"/>
              </a:solidFill>
            </a:endParaRPr>
          </a:p>
          <a:p>
            <a:pPr marL="89999" marR="165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718750" y="838425"/>
            <a:ext cx="78321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8450" algn="l" rtl="0">
              <a:spcBef>
                <a:spcPts val="400"/>
              </a:spcBef>
              <a:spcAft>
                <a:spcPts val="0"/>
              </a:spcAft>
              <a:buSzPts val="1100"/>
              <a:buFont typeface="Montserrat"/>
              <a:buChar char="➔"/>
            </a:pPr>
            <a:r>
              <a:rPr lang="fr-CA" sz="1100" b="1" dirty="0">
                <a:latin typeface="Open Sans"/>
                <a:ea typeface="Open Sans"/>
                <a:cs typeface="Open Sans"/>
                <a:sym typeface="Open Sans"/>
              </a:rPr>
              <a:t>À partir des informations récoltées dans la section précédente répond à la question sociologique à l’étude dans cette SAE : </a:t>
            </a:r>
            <a:br>
              <a:rPr lang="fr-CA" sz="1100" b="1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fr-CA" sz="11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A" sz="1100" b="1" i="1" dirty="0">
                <a:latin typeface="Open Sans"/>
                <a:ea typeface="Open Sans"/>
                <a:cs typeface="Open Sans"/>
                <a:sym typeface="Open Sans"/>
              </a:rPr>
              <a:t>Qu’est-ce que nos choix concernant l’exploitation des ressources minières révèlent sur ce que nous valorisons comme société ?</a:t>
            </a:r>
            <a:br>
              <a:rPr lang="fr-CA" sz="1100" dirty="0">
                <a:latin typeface="Open Sans"/>
                <a:ea typeface="Open Sans"/>
                <a:cs typeface="Open Sans"/>
                <a:sym typeface="Open Sans"/>
              </a:rPr>
            </a:b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spcBef>
                <a:spcPts val="400"/>
              </a:spcBef>
              <a:spcAft>
                <a:spcPts val="400"/>
              </a:spcAft>
              <a:buSzPts val="1100"/>
              <a:buFont typeface="Montserrat"/>
              <a:buChar char="➔"/>
            </a:pPr>
            <a:r>
              <a:rPr lang="fr-CA" sz="1100" dirty="0">
                <a:latin typeface="Open Sans"/>
                <a:ea typeface="Open Sans"/>
                <a:cs typeface="Open Sans"/>
                <a:sym typeface="Open Sans"/>
              </a:rPr>
              <a:t>Ma première réponse (provisoire) :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31"/>
          <p:cNvSpPr/>
          <p:nvPr/>
        </p:nvSpPr>
        <p:spPr>
          <a:xfrm>
            <a:off x="-298950" y="25725"/>
            <a:ext cx="2118900" cy="3366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-CA" sz="1300">
                <a:latin typeface="Open Sans ExtraBold"/>
                <a:ea typeface="Open Sans ExtraBold"/>
                <a:cs typeface="Open Sans ExtraBold"/>
                <a:sym typeface="Open Sans ExtraBold"/>
              </a:rPr>
              <a:t>DÉMARCHE</a:t>
            </a:r>
            <a:endParaRPr sz="13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900">
                <a:latin typeface="Open Sans ExtraBold"/>
                <a:ea typeface="Open Sans ExtraBold"/>
                <a:cs typeface="Open Sans ExtraBold"/>
                <a:sym typeface="Open Sans ExtraBold"/>
              </a:rPr>
              <a:t>INTERROGATION</a:t>
            </a:r>
            <a:endParaRPr sz="9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9742983" y="354376"/>
            <a:ext cx="209400" cy="209400"/>
          </a:xfrm>
          <a:prstGeom prst="ellipse">
            <a:avLst/>
          </a:prstGeom>
          <a:solidFill>
            <a:srgbClr val="006CBD"/>
          </a:solidFill>
          <a:ln w="9525" cap="flat" cmpd="sng">
            <a:solidFill>
              <a:srgbClr val="006C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1"/>
          <p:cNvSpPr txBox="1"/>
          <p:nvPr/>
        </p:nvSpPr>
        <p:spPr>
          <a:xfrm>
            <a:off x="8286750" y="322575"/>
            <a:ext cx="1456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>
                <a:solidFill>
                  <a:srgbClr val="006CB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Formuler des questions et des réponses provisoires</a:t>
            </a:r>
            <a:endParaRPr sz="700">
              <a:solidFill>
                <a:srgbClr val="006CB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0" y="-55163"/>
            <a:ext cx="693850" cy="56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8220075" y="89325"/>
            <a:ext cx="17448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800">
                <a:solidFill>
                  <a:srgbClr val="006CB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CIRCONSCRIRE L’OBJET D’ÉTUDE</a:t>
            </a:r>
            <a:endParaRPr sz="600">
              <a:solidFill>
                <a:srgbClr val="006CB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167" name="Google Shape;167;p31"/>
          <p:cNvGraphicFramePr/>
          <p:nvPr/>
        </p:nvGraphicFramePr>
        <p:xfrm>
          <a:off x="78863" y="7124625"/>
          <a:ext cx="9900675" cy="513080"/>
        </p:xfrm>
        <a:graphic>
          <a:graphicData uri="http://schemas.openxmlformats.org/drawingml/2006/table">
            <a:tbl>
              <a:tblPr>
                <a:noFill/>
                <a:tableStyleId>{CB306E5C-45FE-4A63-8A02-116C990CBD34}</a:tableStyleId>
              </a:tblPr>
              <a:tblGrid>
                <a:gridCol w="21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250">
                <a:tc>
                  <a:txBody>
                    <a:bodyPr/>
                    <a:lstStyle/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Cr. 2  &gt; Qualité de la démarche</a:t>
                      </a: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Interrogation de réalités culturelles par un questionnement sociologique et une réponse provisoire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65100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</a:t>
                      </a:r>
                      <a:r>
                        <a:rPr lang="fr-CA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question</a:t>
                      </a:r>
                      <a:r>
                        <a:rPr lang="fr-CA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proposée est pertinente au regard de l’objet d’étude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peu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assez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très pertinente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8" name="Google Shape;168;p31" descr="Boîte de réponse"/>
          <p:cNvSpPr txBox="1"/>
          <p:nvPr/>
        </p:nvSpPr>
        <p:spPr>
          <a:xfrm>
            <a:off x="3687975" y="4474000"/>
            <a:ext cx="6237600" cy="255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31" descr="Boîte de réponse"/>
          <p:cNvSpPr txBox="1"/>
          <p:nvPr/>
        </p:nvSpPr>
        <p:spPr>
          <a:xfrm>
            <a:off x="847950" y="1961179"/>
            <a:ext cx="8362500" cy="101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144950" y="1440000"/>
            <a:ext cx="34038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300" b="1">
                <a:solidFill>
                  <a:schemeClr val="dk1"/>
                </a:solidFill>
              </a:rPr>
              <a:t>Quel thème ou enjeu prédomine ?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chemeClr val="dk1"/>
                </a:solidFill>
              </a:rPr>
              <a:t>(Par exemple : un groupe particulièrement touché, un type d’impact qui revient souvent)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9714408" y="354876"/>
            <a:ext cx="209400" cy="209400"/>
          </a:xfrm>
          <a:prstGeom prst="ellipse">
            <a:avLst/>
          </a:prstGeom>
          <a:solidFill>
            <a:srgbClr val="006C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8457075" y="323075"/>
            <a:ext cx="1220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solidFill>
                  <a:srgbClr val="006CB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Recueillir des données primaires et/ou secondaires</a:t>
            </a:r>
            <a:endParaRPr sz="600">
              <a:solidFill>
                <a:srgbClr val="006CB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8210550" y="123725"/>
            <a:ext cx="172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800">
                <a:solidFill>
                  <a:srgbClr val="006CB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CIRCONSCRIRE L’OBJET D’ÉTUDE</a:t>
            </a:r>
            <a:endParaRPr sz="600">
              <a:solidFill>
                <a:srgbClr val="006CB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8" name="Google Shape;178;p32"/>
          <p:cNvSpPr/>
          <p:nvPr/>
        </p:nvSpPr>
        <p:spPr>
          <a:xfrm>
            <a:off x="-532900" y="148925"/>
            <a:ext cx="3219300" cy="5823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-CA">
                <a:latin typeface="Open Sans ExtraBold"/>
                <a:ea typeface="Open Sans ExtraBold"/>
                <a:cs typeface="Open Sans ExtraBold"/>
                <a:sym typeface="Open Sans ExtraBold"/>
              </a:rPr>
              <a:t>DÉMARCHE</a:t>
            </a:r>
            <a:endParaRPr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1000">
                <a:latin typeface="Open Sans ExtraBold"/>
                <a:ea typeface="Open Sans ExtraBold"/>
                <a:cs typeface="Open Sans ExtraBold"/>
                <a:sym typeface="Open Sans ExtraBold"/>
              </a:rPr>
              <a:t>CUEILLETTE D’INFO</a:t>
            </a:r>
            <a:endParaRPr sz="10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2008">
            <a:off x="-101864" y="239081"/>
            <a:ext cx="1455955" cy="4826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0" name="Google Shape;180;p32"/>
          <p:cNvGraphicFramePr/>
          <p:nvPr/>
        </p:nvGraphicFramePr>
        <p:xfrm>
          <a:off x="78838" y="7191200"/>
          <a:ext cx="9738750" cy="391160"/>
        </p:xfrm>
        <a:graphic>
          <a:graphicData uri="http://schemas.openxmlformats.org/drawingml/2006/table">
            <a:tbl>
              <a:tblPr>
                <a:noFill/>
                <a:tableStyleId>{CB306E5C-45FE-4A63-8A02-116C990CBD34}</a:tableStyleId>
              </a:tblPr>
              <a:tblGrid>
                <a:gridCol w="21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150">
                <a:tc>
                  <a:txBody>
                    <a:bodyPr/>
                    <a:lstStyle/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Cr. 2  &gt; </a:t>
                      </a:r>
                      <a:r>
                        <a:rPr lang="fr-CA" sz="800" b="1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Qualité de la démarche</a:t>
                      </a: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Interrogation de réalités culturelles par la collecte d’informations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65100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 </a:t>
                      </a:r>
                      <a:r>
                        <a:rPr lang="fr-CA" sz="9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informations collectées</a:t>
                      </a:r>
                      <a:r>
                        <a:rPr lang="fr-CA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sont pertinentes au regard de l’objet d’étude/réalité culturelle</a:t>
                      </a:r>
                      <a:endParaRPr sz="9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37996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rarement pertinentes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généralement pertinentes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toujours  pertinentes</a:t>
                      </a:r>
                      <a:endParaRPr sz="1100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1" name="Google Shape;181;p32" descr="Boîte de réponse"/>
          <p:cNvSpPr txBox="1"/>
          <p:nvPr/>
        </p:nvSpPr>
        <p:spPr>
          <a:xfrm>
            <a:off x="144950" y="2227925"/>
            <a:ext cx="4300800" cy="468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800" i="1">
              <a:solidFill>
                <a:schemeClr val="dk1"/>
              </a:solidFill>
            </a:endParaRPr>
          </a:p>
        </p:txBody>
      </p:sp>
      <p:sp>
        <p:nvSpPr>
          <p:cNvPr id="182" name="Google Shape;182;p32" descr="Boîte de réponse"/>
          <p:cNvSpPr txBox="1"/>
          <p:nvPr/>
        </p:nvSpPr>
        <p:spPr>
          <a:xfrm>
            <a:off x="5385475" y="2227925"/>
            <a:ext cx="4329000" cy="468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800" i="1">
              <a:solidFill>
                <a:schemeClr val="dk1"/>
              </a:solidFill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5399575" y="1066500"/>
            <a:ext cx="4300800" cy="134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1200" b="1" dirty="0">
                <a:solidFill>
                  <a:schemeClr val="dk1"/>
                </a:solidFill>
              </a:rPr>
              <a:t>Formule quelques constats à partir des informations de ta fiche </a:t>
            </a:r>
            <a:r>
              <a:rPr lang="fr-CA" sz="1200" dirty="0">
                <a:solidFill>
                  <a:schemeClr val="dk1"/>
                </a:solidFill>
              </a:rPr>
              <a:t>( des phrases qui résument quelque chose d’important que tu comprends de la situation, en regroupant plusieurs éléments présentés dans la fiche).</a:t>
            </a: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211400" y="148925"/>
            <a:ext cx="4338600" cy="5373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-CA" sz="1500">
                <a:latin typeface="Open Sans ExtraBold"/>
                <a:ea typeface="Open Sans ExtraBold"/>
                <a:cs typeface="Open Sans ExtraBold"/>
                <a:sym typeface="Open Sans ExtraBold"/>
              </a:rPr>
              <a:t>DÉMARCHE </a:t>
            </a:r>
            <a:endParaRPr sz="15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1100">
                <a:latin typeface="Open Sans ExtraBold"/>
                <a:ea typeface="Open Sans ExtraBold"/>
                <a:cs typeface="Open Sans ExtraBold"/>
                <a:sym typeface="Open Sans ExtraBold"/>
              </a:rPr>
              <a:t>CONSTATS - PERSPECTIVES CROISÉES </a:t>
            </a:r>
            <a:endParaRPr sz="11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6832625" y="1347400"/>
            <a:ext cx="32427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100" dirty="0">
                <a:solidFill>
                  <a:schemeClr val="dk1"/>
                </a:solidFill>
              </a:rPr>
              <a:t>Jusqu’ici, chaque équipe n’a travaillé </a:t>
            </a:r>
            <a:r>
              <a:rPr lang="fr-CA" sz="1100" b="1" dirty="0">
                <a:solidFill>
                  <a:schemeClr val="dk1"/>
                </a:solidFill>
              </a:rPr>
              <a:t>qu’à partir de sa propre perspective</a:t>
            </a:r>
            <a:r>
              <a:rPr lang="fr-CA" sz="1100" dirty="0">
                <a:solidFill>
                  <a:schemeClr val="dk1"/>
                </a:solidFill>
              </a:rPr>
              <a:t> :</a:t>
            </a:r>
            <a:br>
              <a:rPr lang="fr-CA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dirty="0">
                <a:solidFill>
                  <a:schemeClr val="dk1"/>
                </a:solidFill>
              </a:rPr>
              <a:t>vous avez lu votre fiche, relevé les informations importantes et formulé des constats préliminaires </a:t>
            </a:r>
            <a:r>
              <a:rPr lang="fr-CA" sz="1100" b="1" dirty="0">
                <a:solidFill>
                  <a:schemeClr val="dk1"/>
                </a:solidFill>
              </a:rPr>
              <a:t>selon votre point de vue uniquement.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100" b="1" dirty="0">
                <a:solidFill>
                  <a:schemeClr val="dk1"/>
                </a:solidFill>
              </a:rPr>
              <a:t>Discuter de ce que chaque fiche révèle, </a:t>
            </a:r>
            <a:r>
              <a:rPr lang="fr-CA" sz="1100" dirty="0">
                <a:solidFill>
                  <a:schemeClr val="dk1"/>
                </a:solidFill>
              </a:rPr>
              <a:t>en vous appuyant aussi sur l’expertise du conseiller ou de la conseillère Justice et droits :</a:t>
            </a:r>
            <a:br>
              <a:rPr lang="fr-CA" sz="1100" dirty="0">
                <a:solidFill>
                  <a:schemeClr val="dk1"/>
                </a:solidFill>
              </a:rPr>
            </a:br>
            <a:br>
              <a:rPr lang="fr-CA" sz="1100" dirty="0">
                <a:solidFill>
                  <a:schemeClr val="dk1"/>
                </a:solidFill>
              </a:rPr>
            </a:br>
            <a:r>
              <a:rPr lang="fr-CA" sz="1100" dirty="0">
                <a:solidFill>
                  <a:schemeClr val="dk1"/>
                </a:solidFill>
              </a:rPr>
              <a:t> – ce qui se passe réellement sur le terrain ;</a:t>
            </a:r>
            <a:br>
              <a:rPr lang="fr-CA" sz="1100" dirty="0">
                <a:solidFill>
                  <a:schemeClr val="dk1"/>
                </a:solidFill>
              </a:rPr>
            </a:br>
            <a:r>
              <a:rPr lang="fr-CA" sz="1100" dirty="0">
                <a:solidFill>
                  <a:schemeClr val="dk1"/>
                </a:solidFill>
              </a:rPr>
              <a:t> – comment les communautés réagissent ou se mobilisent ;</a:t>
            </a:r>
            <a:br>
              <a:rPr lang="fr-CA" sz="1100" dirty="0">
                <a:solidFill>
                  <a:schemeClr val="dk1"/>
                </a:solidFill>
              </a:rPr>
            </a:br>
            <a:r>
              <a:rPr lang="fr-CA" sz="1100" dirty="0">
                <a:solidFill>
                  <a:schemeClr val="dk1"/>
                </a:solidFill>
              </a:rPr>
              <a:t> – quels droits humains sont touchés, quelles violations sont en jeu; Qu’est-ce qui semble juste ou injuste </a:t>
            </a:r>
            <a:br>
              <a:rPr lang="fr-CA" sz="1100" dirty="0">
                <a:solidFill>
                  <a:schemeClr val="dk1"/>
                </a:solidFill>
              </a:rPr>
            </a:br>
            <a:r>
              <a:rPr lang="fr-CA" sz="1100" dirty="0">
                <a:solidFill>
                  <a:schemeClr val="dk1"/>
                </a:solidFill>
              </a:rPr>
              <a:t> L’objectif est d’identifier ensemble ce que toutes ces informations montrent lorsqu’on les met en commun.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100" b="1" dirty="0">
                <a:solidFill>
                  <a:schemeClr val="dk1"/>
                </a:solidFill>
              </a:rPr>
              <a:t>2. </a:t>
            </a:r>
            <a:r>
              <a:rPr lang="fr-CA" sz="1100" dirty="0">
                <a:solidFill>
                  <a:schemeClr val="dk1"/>
                </a:solidFill>
              </a:rPr>
              <a:t>À partir de cette discussion,</a:t>
            </a:r>
            <a:r>
              <a:rPr lang="fr-CA" sz="1100" b="1" dirty="0">
                <a:solidFill>
                  <a:schemeClr val="dk1"/>
                </a:solidFill>
              </a:rPr>
              <a:t> formuler trois constats généraux </a:t>
            </a:r>
            <a:r>
              <a:rPr lang="fr-CA" sz="1100" dirty="0">
                <a:solidFill>
                  <a:schemeClr val="dk1"/>
                </a:solidFill>
              </a:rPr>
              <a:t>qui résument la réalité minière globale révélée par votre cas, en croisant les contenus des trois fiches.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90" name="Google Shape;190;p33"/>
          <p:cNvSpPr txBox="1"/>
          <p:nvPr/>
        </p:nvSpPr>
        <p:spPr>
          <a:xfrm>
            <a:off x="1030693" y="1242695"/>
            <a:ext cx="1164300" cy="25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Constat n</a:t>
            </a:r>
            <a:r>
              <a:rPr lang="fr-CA" sz="1100" b="1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1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8905325" y="307850"/>
            <a:ext cx="819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solidFill>
                  <a:srgbClr val="DB848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Formuler des constats</a:t>
            </a:r>
            <a:endParaRPr sz="600">
              <a:solidFill>
                <a:srgbClr val="DB84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9724621" y="809196"/>
            <a:ext cx="209400" cy="209400"/>
          </a:xfrm>
          <a:prstGeom prst="ellipse">
            <a:avLst/>
          </a:prstGeom>
          <a:solidFill>
            <a:srgbClr val="006C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8727050" y="778300"/>
            <a:ext cx="9975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solidFill>
                  <a:srgbClr val="006CB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Mobiliser des concepts en cours d’analyse</a:t>
            </a:r>
            <a:endParaRPr sz="600">
              <a:solidFill>
                <a:srgbClr val="006CB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4366411" y="1242695"/>
            <a:ext cx="1164300" cy="25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Constat n</a:t>
            </a:r>
            <a:r>
              <a:rPr lang="fr-CA" sz="1100" b="1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9724615" y="372052"/>
            <a:ext cx="209400" cy="186600"/>
          </a:xfrm>
          <a:prstGeom prst="triangle">
            <a:avLst>
              <a:gd name="adj" fmla="val 50000"/>
            </a:avLst>
          </a:prstGeom>
          <a:solidFill>
            <a:srgbClr val="DB84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2905043" y="3157602"/>
            <a:ext cx="1164300" cy="25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Constat n</a:t>
            </a:r>
            <a:r>
              <a:rPr lang="fr-CA" sz="1100" b="1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fr-CA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3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601" y="85251"/>
            <a:ext cx="819298" cy="7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8218947" y="98575"/>
            <a:ext cx="17229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800">
                <a:solidFill>
                  <a:srgbClr val="DB84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ANALYSER DES RELATIONS SOCIALES</a:t>
            </a:r>
            <a:endParaRPr sz="600">
              <a:solidFill>
                <a:srgbClr val="DB848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7807475" y="580423"/>
            <a:ext cx="2157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800">
                <a:solidFill>
                  <a:srgbClr val="006CB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CIRCONSCRIRE L’OBJET D’ÉTUDE</a:t>
            </a:r>
            <a:endParaRPr sz="600">
              <a:solidFill>
                <a:srgbClr val="006CB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200" name="Google Shape;200;p33"/>
          <p:cNvGraphicFramePr/>
          <p:nvPr/>
        </p:nvGraphicFramePr>
        <p:xfrm>
          <a:off x="101325" y="6939575"/>
          <a:ext cx="9855725" cy="592650"/>
        </p:xfrm>
        <a:graphic>
          <a:graphicData uri="http://schemas.openxmlformats.org/drawingml/2006/table">
            <a:tbl>
              <a:tblPr>
                <a:noFill/>
                <a:tableStyleId>{CB306E5C-45FE-4A63-8A02-116C990CBD34}</a:tableStyleId>
              </a:tblPr>
              <a:tblGrid>
                <a:gridCol w="20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600">
                <a:tc rowSpan="2">
                  <a:txBody>
                    <a:bodyPr/>
                    <a:lstStyle/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Cr. 1 &gt; Maîtrise des connaissances </a:t>
                      </a:r>
                      <a:endParaRPr sz="8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Liées à la thématisation</a:t>
                      </a:r>
                      <a:endParaRPr sz="8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Cr. 2 &gt; Qualité de la démarche </a:t>
                      </a:r>
                      <a:endParaRPr sz="8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89999" marR="110578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8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Traitement de l’information</a:t>
                      </a:r>
                      <a:endParaRPr sz="800" b="1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0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 nombre de </a:t>
                      </a:r>
                      <a:r>
                        <a:rPr lang="fr-CA" sz="9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constats</a:t>
                      </a:r>
                      <a:r>
                        <a:rPr lang="fr-CA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est suffisant selon ce qui est demandé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6522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aucun (0) constat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522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 (1) constat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3382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deux (2) constats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trois (3) constats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22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quatre (4) constats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65100" lvl="0" indent="0" algn="r" rtl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CA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 </a:t>
                      </a:r>
                      <a:r>
                        <a:rPr lang="fr-CA" sz="9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constats</a:t>
                      </a:r>
                      <a:r>
                        <a:rPr lang="fr-CA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sont exacts</a:t>
                      </a:r>
                      <a:endParaRPr sz="9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37996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aucun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37996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peu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37996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certains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37996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plupart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37996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tous</a:t>
                      </a:r>
                      <a:endParaRPr sz="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1" name="Google Shape;201;p33" descr="Boîte de réponse"/>
          <p:cNvSpPr txBox="1"/>
          <p:nvPr/>
        </p:nvSpPr>
        <p:spPr>
          <a:xfrm>
            <a:off x="211400" y="1500407"/>
            <a:ext cx="2986200" cy="131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3" descr="Boîte de réponse"/>
          <p:cNvSpPr txBox="1"/>
          <p:nvPr/>
        </p:nvSpPr>
        <p:spPr>
          <a:xfrm>
            <a:off x="3369646" y="1500400"/>
            <a:ext cx="2986200" cy="131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3" descr="Boîte de réponse"/>
          <p:cNvSpPr txBox="1"/>
          <p:nvPr/>
        </p:nvSpPr>
        <p:spPr>
          <a:xfrm>
            <a:off x="1994100" y="3415307"/>
            <a:ext cx="2986200" cy="131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✏️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subTitle" idx="1"/>
          </p:nvPr>
        </p:nvSpPr>
        <p:spPr>
          <a:xfrm>
            <a:off x="208625" y="1536575"/>
            <a:ext cx="7936800" cy="8856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113100" tIns="113100" rIns="113100" bIns="1131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0478" b="1" dirty="0">
                <a:latin typeface="Arial"/>
                <a:ea typeface="Arial"/>
                <a:cs typeface="Arial"/>
                <a:sym typeface="Arial"/>
              </a:rPr>
              <a:t>Tâche d’équipe </a:t>
            </a:r>
            <a:endParaRPr sz="10478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fr-CA" sz="6878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-CA" sz="6878" dirty="0">
                <a:latin typeface="Arial"/>
                <a:ea typeface="Arial"/>
                <a:cs typeface="Arial"/>
                <a:sym typeface="Arial"/>
              </a:rPr>
              <a:t>Depuis quelques semaines, des influenceurs très populaires sur </a:t>
            </a:r>
            <a:r>
              <a:rPr lang="fr-CA" sz="6878" dirty="0" err="1">
                <a:latin typeface="Arial"/>
                <a:ea typeface="Arial"/>
                <a:cs typeface="Arial"/>
                <a:sym typeface="Arial"/>
              </a:rPr>
              <a:t>TikTok</a:t>
            </a:r>
            <a:r>
              <a:rPr lang="fr-CA" sz="6878" dirty="0">
                <a:latin typeface="Arial"/>
                <a:ea typeface="Arial"/>
                <a:cs typeface="Arial"/>
                <a:sym typeface="Arial"/>
              </a:rPr>
              <a:t>, YouTube et Instagram présentent l’investissement dans les minières canadiennes comme une excellente opportunité. Ils en font la promotion en les mettant de l’avant comme un modèle de réussite économique, associé à l’innovation, à la croissance et à un avenir prometteur. Leurs vidéos circulent rapidement et plusieurs jeunes de votre école commencent à en discuter. Pourtant, peu d’élèves connaissent les réalités sociales, environnementales ou juridiques liées à ces projets.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-CA" sz="6878" dirty="0">
                <a:latin typeface="Arial"/>
                <a:ea typeface="Arial"/>
                <a:cs typeface="Arial"/>
                <a:sym typeface="Arial"/>
              </a:rPr>
              <a:t>En tant que </a:t>
            </a:r>
            <a:r>
              <a:rPr lang="fr-CA" sz="6878" b="1" dirty="0">
                <a:latin typeface="Arial"/>
                <a:ea typeface="Arial"/>
                <a:cs typeface="Arial"/>
                <a:sym typeface="Arial"/>
              </a:rPr>
              <a:t>Comité étudiant des droits humains</a:t>
            </a:r>
            <a:r>
              <a:rPr lang="fr-CA" sz="6878" dirty="0">
                <a:latin typeface="Arial"/>
                <a:ea typeface="Arial"/>
                <a:cs typeface="Arial"/>
                <a:sym typeface="Arial"/>
              </a:rPr>
              <a:t>, vous décidez de préparer une publication Instagram pour offrir une information complète, nuancée et accessible.</a:t>
            </a:r>
            <a:br>
              <a:rPr lang="fr-CA" sz="6878" dirty="0">
                <a:latin typeface="Arial"/>
                <a:ea typeface="Arial"/>
                <a:cs typeface="Arial"/>
                <a:sym typeface="Arial"/>
              </a:rPr>
            </a:br>
            <a:br>
              <a:rPr lang="fr-CA" sz="6878" dirty="0">
                <a:latin typeface="Arial"/>
                <a:ea typeface="Arial"/>
                <a:cs typeface="Arial"/>
                <a:sym typeface="Arial"/>
              </a:rPr>
            </a:br>
            <a:br>
              <a:rPr lang="fr-CA" sz="6878" dirty="0">
                <a:latin typeface="Arial"/>
                <a:ea typeface="Arial"/>
                <a:cs typeface="Arial"/>
                <a:sym typeface="Arial"/>
              </a:rPr>
            </a:br>
            <a:r>
              <a:rPr lang="fr-CA" sz="6878" b="1" dirty="0">
                <a:latin typeface="Arial"/>
                <a:ea typeface="Arial"/>
                <a:cs typeface="Arial"/>
                <a:sym typeface="Arial"/>
              </a:rPr>
              <a:t>Votre objectif : </a:t>
            </a:r>
            <a:r>
              <a:rPr lang="fr-CA" sz="6878" dirty="0">
                <a:latin typeface="Arial"/>
                <a:ea typeface="Arial"/>
                <a:cs typeface="Arial"/>
                <a:sym typeface="Arial"/>
              </a:rPr>
              <a:t>permettre aux élèves de se faire une opinion éclairée, cohérente avec le bien commun et le vivre-ensemble, plutôt que de se baser uniquement sur des messages viraux.</a:t>
            </a:r>
            <a:endParaRPr sz="6878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9" name="Google Shape;209;p34" descr="right (fourni par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150" y="6325325"/>
            <a:ext cx="2130099" cy="13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7309850" y="7157550"/>
            <a:ext cx="1417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Suite</a:t>
            </a:r>
            <a:endParaRPr sz="15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1568950" y="367525"/>
            <a:ext cx="2712600" cy="5874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1500">
                <a:latin typeface="Open Sans ExtraBold"/>
                <a:ea typeface="Open Sans ExtraBold"/>
                <a:cs typeface="Open Sans ExtraBold"/>
                <a:sym typeface="Open Sans ExtraBold"/>
              </a:rPr>
              <a:t>DÉMARCHE </a:t>
            </a:r>
            <a:r>
              <a:rPr lang="fr-CA" sz="1100">
                <a:latin typeface="Open Sans ExtraBold"/>
                <a:ea typeface="Open Sans ExtraBold"/>
                <a:cs typeface="Open Sans ExtraBold"/>
                <a:sym typeface="Open Sans ExtraBold"/>
              </a:rPr>
              <a:t>- ÉTABLIR LA PERTINENCE DES INFORMATIONS RECUEILLIES </a:t>
            </a:r>
            <a:endParaRPr sz="11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2" name="Google Shape;212;p34" title="Évaluer les savoi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48" y="130125"/>
            <a:ext cx="1417500" cy="101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 title="1.png"/>
          <p:cNvPicPr preferRelativeResize="0"/>
          <p:nvPr/>
        </p:nvPicPr>
        <p:blipFill rotWithShape="1">
          <a:blip r:embed="rId3">
            <a:alphaModFix/>
          </a:blip>
          <a:srcRect l="6725"/>
          <a:stretch/>
        </p:blipFill>
        <p:spPr>
          <a:xfrm>
            <a:off x="3565450" y="592488"/>
            <a:ext cx="6071725" cy="65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119350" y="245375"/>
            <a:ext cx="31329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En trio thématique, préparez un mini-carrousel Instagram (3 à 4 diapos)</a:t>
            </a:r>
            <a:br>
              <a:rPr lang="fr-CA" sz="1500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endParaRPr sz="1500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CA" sz="1200" b="1" dirty="0">
                <a:solidFill>
                  <a:schemeClr val="dk1"/>
                </a:solidFill>
              </a:rPr>
              <a:t>Structurer vos diapositives : </a:t>
            </a:r>
            <a:r>
              <a:rPr lang="fr-CA" sz="1200" dirty="0">
                <a:solidFill>
                  <a:schemeClr val="dk1"/>
                </a:solidFill>
              </a:rPr>
              <a:t>Chaque diapo doit avoir un titre clair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200" b="1" dirty="0">
                <a:solidFill>
                  <a:schemeClr val="dk1"/>
                </a:solidFill>
              </a:rPr>
              <a:t>Appuyez-vous sur :</a:t>
            </a:r>
            <a:endParaRPr sz="1200" b="1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CA" sz="1200" dirty="0">
                <a:solidFill>
                  <a:schemeClr val="dk1"/>
                </a:solidFill>
              </a:rPr>
              <a:t>les vidéos du premier cours ;</a:t>
            </a:r>
            <a:br>
              <a:rPr lang="fr-CA" sz="1200" dirty="0">
                <a:solidFill>
                  <a:schemeClr val="dk1"/>
                </a:solidFill>
              </a:rPr>
            </a:b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CA" sz="1200" dirty="0">
                <a:solidFill>
                  <a:schemeClr val="dk1"/>
                </a:solidFill>
              </a:rPr>
              <a:t>votre fiche et vos analyses ;</a:t>
            </a:r>
            <a:br>
              <a:rPr lang="fr-CA" sz="1200" dirty="0">
                <a:solidFill>
                  <a:schemeClr val="dk1"/>
                </a:solidFill>
              </a:rPr>
            </a:b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CA" sz="1200" dirty="0">
                <a:solidFill>
                  <a:schemeClr val="dk1"/>
                </a:solidFill>
              </a:rPr>
              <a:t>la mise en commun des trois contenus des fiches ;</a:t>
            </a:r>
            <a:br>
              <a:rPr lang="fr-CA" sz="1200" dirty="0">
                <a:solidFill>
                  <a:schemeClr val="dk1"/>
                </a:solidFill>
              </a:rPr>
            </a:b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CA" sz="1200" dirty="0">
                <a:solidFill>
                  <a:schemeClr val="dk1"/>
                </a:solidFill>
              </a:rPr>
              <a:t>les constats produits plus tôt.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50" y="0"/>
            <a:ext cx="9753299" cy="76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50" y="0"/>
            <a:ext cx="9753299" cy="76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1185</Words>
  <Application>Microsoft Office PowerPoint</Application>
  <PresentationFormat>Personnalisé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Open Sans Medium</vt:lpstr>
      <vt:lpstr>Open Sans</vt:lpstr>
      <vt:lpstr>Wingdings</vt:lpstr>
      <vt:lpstr>Open Sans ExtraBold</vt:lpstr>
      <vt:lpstr>Figtree</vt:lpstr>
      <vt:lpstr>Montserrat</vt:lpstr>
      <vt:lpstr>Arial</vt:lpstr>
      <vt:lpstr>Open Sans SemiBold</vt:lpstr>
      <vt:lpstr>Simple Light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Marie BG</dc:creator>
  <cp:lastModifiedBy>Marie Brodeur Gélinas</cp:lastModifiedBy>
  <cp:revision>3</cp:revision>
  <dcterms:modified xsi:type="dcterms:W3CDTF">2025-12-18T20:56:01Z</dcterms:modified>
</cp:coreProperties>
</file>