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1"/>
  </p:notesMasterIdLst>
  <p:sldIdLst>
    <p:sldId id="256" r:id="rId2"/>
    <p:sldId id="257" r:id="rId3"/>
    <p:sldId id="258" r:id="rId4"/>
    <p:sldId id="259" r:id="rId5"/>
    <p:sldId id="260" r:id="rId6"/>
    <p:sldId id="261" r:id="rId7"/>
    <p:sldId id="262" r:id="rId8"/>
    <p:sldId id="263" r:id="rId9"/>
    <p:sldId id="292" r:id="rId10"/>
    <p:sldId id="265" r:id="rId11"/>
    <p:sldId id="290" r:id="rId12"/>
    <p:sldId id="266" r:id="rId13"/>
    <p:sldId id="267" r:id="rId14"/>
    <p:sldId id="270" r:id="rId15"/>
    <p:sldId id="271" r:id="rId16"/>
    <p:sldId id="287" r:id="rId17"/>
    <p:sldId id="288" r:id="rId18"/>
    <p:sldId id="272" r:id="rId19"/>
    <p:sldId id="273" r:id="rId20"/>
    <p:sldId id="274" r:id="rId21"/>
    <p:sldId id="275" r:id="rId22"/>
    <p:sldId id="289" r:id="rId23"/>
    <p:sldId id="276" r:id="rId24"/>
    <p:sldId id="295" r:id="rId25"/>
    <p:sldId id="277" r:id="rId26"/>
    <p:sldId id="278" r:id="rId27"/>
    <p:sldId id="279" r:id="rId28"/>
    <p:sldId id="280" r:id="rId29"/>
    <p:sldId id="281" r:id="rId30"/>
    <p:sldId id="282" r:id="rId31"/>
    <p:sldId id="283" r:id="rId32"/>
    <p:sldId id="294" r:id="rId33"/>
    <p:sldId id="293" r:id="rId34"/>
    <p:sldId id="296" r:id="rId35"/>
    <p:sldId id="284" r:id="rId36"/>
    <p:sldId id="297" r:id="rId37"/>
    <p:sldId id="298" r:id="rId38"/>
    <p:sldId id="299" r:id="rId39"/>
    <p:sldId id="285" r:id="rId40"/>
  </p:sldIdLst>
  <p:sldSz cx="9144000" cy="5143500" type="screen16x9"/>
  <p:notesSz cx="6858000" cy="9144000"/>
  <p:embeddedFontLst>
    <p:embeddedFont>
      <p:font typeface="Maven Pro" panose="020B0604020202020204" charset="0"/>
      <p:regular r:id="rId42"/>
      <p:bold r:id="rId43"/>
    </p:embeddedFont>
    <p:embeddedFont>
      <p:font typeface="Roboto" panose="02000000000000000000" pitchFamily="2" charset="0"/>
      <p:regular r:id="rId44"/>
      <p:bold r:id="rId45"/>
      <p:italic r:id="rId46"/>
      <p:boldItalic r:id="rId47"/>
    </p:embeddedFont>
    <p:embeddedFont>
      <p:font typeface="Sora" panose="020B0604020202020204" charset="0"/>
      <p:regular r:id="rId48"/>
      <p:bold r:id="rId49"/>
    </p:embeddedFont>
    <p:embeddedFont>
      <p:font typeface="Sora ExtraLight" panose="020B0604020202020204" charset="0"/>
      <p:regular r:id="rId50"/>
      <p:bold r:id="rId51"/>
    </p:embeddedFont>
    <p:embeddedFont>
      <p:font typeface="Sora SemiBold" panose="020B0604020202020204" charset="0"/>
      <p:regular r:id="rId52"/>
      <p:bold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EF706B-14A1-4713-BB0B-86D6427E7434}" v="19" dt="2025-06-15T15:26:38.1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1236" y="29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font" Target="fonts/font12.fntdata"/><Relationship Id="rId58" Type="http://schemas.microsoft.com/office/2016/11/relationships/changesInfo" Target="changesInfos/changesInfo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59"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 Brodeur Gélinas" userId="8eb19d0835955e95" providerId="LiveId" clId="{D7EF706B-14A1-4713-BB0B-86D6427E7434}"/>
    <pc:docChg chg="custSel addSld delSld modSld sldOrd">
      <pc:chgData name="Marie Brodeur Gélinas" userId="8eb19d0835955e95" providerId="LiveId" clId="{D7EF706B-14A1-4713-BB0B-86D6427E7434}" dt="2025-06-15T15:27:22.786" v="353" actId="1076"/>
      <pc:docMkLst>
        <pc:docMk/>
      </pc:docMkLst>
      <pc:sldChg chg="modSp mod">
        <pc:chgData name="Marie Brodeur Gélinas" userId="8eb19d0835955e95" providerId="LiveId" clId="{D7EF706B-14A1-4713-BB0B-86D6427E7434}" dt="2025-06-15T15:27:22.786" v="353" actId="1076"/>
        <pc:sldMkLst>
          <pc:docMk/>
          <pc:sldMk cId="0" sldId="261"/>
        </pc:sldMkLst>
        <pc:spChg chg="mod">
          <ac:chgData name="Marie Brodeur Gélinas" userId="8eb19d0835955e95" providerId="LiveId" clId="{D7EF706B-14A1-4713-BB0B-86D6427E7434}" dt="2025-06-15T15:27:14.542" v="349" actId="20577"/>
          <ac:spMkLst>
            <pc:docMk/>
            <pc:sldMk cId="0" sldId="261"/>
            <ac:spMk id="88" creationId="{00000000-0000-0000-0000-000000000000}"/>
          </ac:spMkLst>
        </pc:spChg>
        <pc:picChg chg="mod">
          <ac:chgData name="Marie Brodeur Gélinas" userId="8eb19d0835955e95" providerId="LiveId" clId="{D7EF706B-14A1-4713-BB0B-86D6427E7434}" dt="2025-06-15T15:27:20.088" v="352" actId="1076"/>
          <ac:picMkLst>
            <pc:docMk/>
            <pc:sldMk cId="0" sldId="261"/>
            <ac:picMk id="89" creationId="{00000000-0000-0000-0000-000000000000}"/>
          </ac:picMkLst>
        </pc:picChg>
        <pc:picChg chg="mod">
          <ac:chgData name="Marie Brodeur Gélinas" userId="8eb19d0835955e95" providerId="LiveId" clId="{D7EF706B-14A1-4713-BB0B-86D6427E7434}" dt="2025-06-15T15:27:18.465" v="351" actId="1076"/>
          <ac:picMkLst>
            <pc:docMk/>
            <pc:sldMk cId="0" sldId="261"/>
            <ac:picMk id="90" creationId="{00000000-0000-0000-0000-000000000000}"/>
          </ac:picMkLst>
        </pc:picChg>
        <pc:picChg chg="mod">
          <ac:chgData name="Marie Brodeur Gélinas" userId="8eb19d0835955e95" providerId="LiveId" clId="{D7EF706B-14A1-4713-BB0B-86D6427E7434}" dt="2025-06-15T15:27:22.786" v="353" actId="1076"/>
          <ac:picMkLst>
            <pc:docMk/>
            <pc:sldMk cId="0" sldId="261"/>
            <ac:picMk id="92" creationId="{00000000-0000-0000-0000-000000000000}"/>
          </ac:picMkLst>
        </pc:picChg>
      </pc:sldChg>
      <pc:sldChg chg="modSp mod">
        <pc:chgData name="Marie Brodeur Gélinas" userId="8eb19d0835955e95" providerId="LiveId" clId="{D7EF706B-14A1-4713-BB0B-86D6427E7434}" dt="2025-06-14T22:15:07.903" v="2" actId="1076"/>
        <pc:sldMkLst>
          <pc:docMk/>
          <pc:sldMk cId="0" sldId="275"/>
        </pc:sldMkLst>
        <pc:spChg chg="mod">
          <ac:chgData name="Marie Brodeur Gélinas" userId="8eb19d0835955e95" providerId="LiveId" clId="{D7EF706B-14A1-4713-BB0B-86D6427E7434}" dt="2025-06-14T22:15:07.903" v="2" actId="1076"/>
          <ac:spMkLst>
            <pc:docMk/>
            <pc:sldMk cId="0" sldId="275"/>
            <ac:spMk id="184" creationId="{00000000-0000-0000-0000-000000000000}"/>
          </ac:spMkLst>
        </pc:spChg>
      </pc:sldChg>
      <pc:sldChg chg="modSp mod">
        <pc:chgData name="Marie Brodeur Gélinas" userId="8eb19d0835955e95" providerId="LiveId" clId="{D7EF706B-14A1-4713-BB0B-86D6427E7434}" dt="2025-06-14T22:17:10.641" v="8" actId="20577"/>
        <pc:sldMkLst>
          <pc:docMk/>
          <pc:sldMk cId="0" sldId="276"/>
        </pc:sldMkLst>
        <pc:spChg chg="mod">
          <ac:chgData name="Marie Brodeur Gélinas" userId="8eb19d0835955e95" providerId="LiveId" clId="{D7EF706B-14A1-4713-BB0B-86D6427E7434}" dt="2025-06-14T22:17:10.641" v="8" actId="20577"/>
          <ac:spMkLst>
            <pc:docMk/>
            <pc:sldMk cId="0" sldId="276"/>
            <ac:spMk id="190" creationId="{00000000-0000-0000-0000-000000000000}"/>
          </ac:spMkLst>
        </pc:spChg>
      </pc:sldChg>
      <pc:sldChg chg="modSp mod">
        <pc:chgData name="Marie Brodeur Gélinas" userId="8eb19d0835955e95" providerId="LiveId" clId="{D7EF706B-14A1-4713-BB0B-86D6427E7434}" dt="2025-06-15T15:25:30.941" v="337" actId="1076"/>
        <pc:sldMkLst>
          <pc:docMk/>
          <pc:sldMk cId="0" sldId="278"/>
        </pc:sldMkLst>
        <pc:spChg chg="mod">
          <ac:chgData name="Marie Brodeur Gélinas" userId="8eb19d0835955e95" providerId="LiveId" clId="{D7EF706B-14A1-4713-BB0B-86D6427E7434}" dt="2025-06-15T15:25:27.677" v="336" actId="207"/>
          <ac:spMkLst>
            <pc:docMk/>
            <pc:sldMk cId="0" sldId="278"/>
            <ac:spMk id="205" creationId="{00000000-0000-0000-0000-000000000000}"/>
          </ac:spMkLst>
        </pc:spChg>
        <pc:picChg chg="mod">
          <ac:chgData name="Marie Brodeur Gélinas" userId="8eb19d0835955e95" providerId="LiveId" clId="{D7EF706B-14A1-4713-BB0B-86D6427E7434}" dt="2025-06-15T15:25:30.941" v="337" actId="1076"/>
          <ac:picMkLst>
            <pc:docMk/>
            <pc:sldMk cId="0" sldId="278"/>
            <ac:picMk id="207" creationId="{00000000-0000-0000-0000-000000000000}"/>
          </ac:picMkLst>
        </pc:picChg>
      </pc:sldChg>
      <pc:sldChg chg="modSp mod">
        <pc:chgData name="Marie Brodeur Gélinas" userId="8eb19d0835955e95" providerId="LiveId" clId="{D7EF706B-14A1-4713-BB0B-86D6427E7434}" dt="2025-06-15T15:24:16.124" v="330" actId="2711"/>
        <pc:sldMkLst>
          <pc:docMk/>
          <pc:sldMk cId="0" sldId="284"/>
        </pc:sldMkLst>
        <pc:spChg chg="mod">
          <ac:chgData name="Marie Brodeur Gélinas" userId="8eb19d0835955e95" providerId="LiveId" clId="{D7EF706B-14A1-4713-BB0B-86D6427E7434}" dt="2025-06-15T15:24:16.124" v="330" actId="2711"/>
          <ac:spMkLst>
            <pc:docMk/>
            <pc:sldMk cId="0" sldId="284"/>
            <ac:spMk id="245" creationId="{00000000-0000-0000-0000-000000000000}"/>
          </ac:spMkLst>
        </pc:spChg>
      </pc:sldChg>
      <pc:sldChg chg="addSp modSp mod">
        <pc:chgData name="Marie Brodeur Gélinas" userId="8eb19d0835955e95" providerId="LiveId" clId="{D7EF706B-14A1-4713-BB0B-86D6427E7434}" dt="2025-06-15T15:23:42.719" v="326" actId="122"/>
        <pc:sldMkLst>
          <pc:docMk/>
          <pc:sldMk cId="0" sldId="285"/>
        </pc:sldMkLst>
        <pc:spChg chg="add mod">
          <ac:chgData name="Marie Brodeur Gélinas" userId="8eb19d0835955e95" providerId="LiveId" clId="{D7EF706B-14A1-4713-BB0B-86D6427E7434}" dt="2025-06-15T14:24:43.233" v="286" actId="255"/>
          <ac:spMkLst>
            <pc:docMk/>
            <pc:sldMk cId="0" sldId="285"/>
            <ac:spMk id="2" creationId="{94529459-6B3E-6C29-8E3C-6B7DC9829DC3}"/>
          </ac:spMkLst>
        </pc:spChg>
        <pc:spChg chg="mod">
          <ac:chgData name="Marie Brodeur Gélinas" userId="8eb19d0835955e95" providerId="LiveId" clId="{D7EF706B-14A1-4713-BB0B-86D6427E7434}" dt="2025-06-15T15:23:42.719" v="326" actId="122"/>
          <ac:spMkLst>
            <pc:docMk/>
            <pc:sldMk cId="0" sldId="285"/>
            <ac:spMk id="252" creationId="{00000000-0000-0000-0000-000000000000}"/>
          </ac:spMkLst>
        </pc:spChg>
        <pc:picChg chg="add mod">
          <ac:chgData name="Marie Brodeur Gélinas" userId="8eb19d0835955e95" providerId="LiveId" clId="{D7EF706B-14A1-4713-BB0B-86D6427E7434}" dt="2025-06-15T14:26:19.740" v="290" actId="1076"/>
          <ac:picMkLst>
            <pc:docMk/>
            <pc:sldMk cId="0" sldId="285"/>
            <ac:picMk id="3" creationId="{E4B68E59-EA29-0D3C-89DA-782FD9D1BF4F}"/>
          </ac:picMkLst>
        </pc:picChg>
        <pc:picChg chg="mod">
          <ac:chgData name="Marie Brodeur Gélinas" userId="8eb19d0835955e95" providerId="LiveId" clId="{D7EF706B-14A1-4713-BB0B-86D6427E7434}" dt="2025-06-15T14:26:09.480" v="288" actId="1076"/>
          <ac:picMkLst>
            <pc:docMk/>
            <pc:sldMk cId="0" sldId="285"/>
            <ac:picMk id="253" creationId="{00000000-0000-0000-0000-000000000000}"/>
          </ac:picMkLst>
        </pc:picChg>
      </pc:sldChg>
      <pc:sldChg chg="addSp delSp modSp del mod">
        <pc:chgData name="Marie Brodeur Gélinas" userId="8eb19d0835955e95" providerId="LiveId" clId="{D7EF706B-14A1-4713-BB0B-86D6427E7434}" dt="2025-06-15T14:29:42.931" v="318" actId="2696"/>
        <pc:sldMkLst>
          <pc:docMk/>
          <pc:sldMk cId="0" sldId="286"/>
        </pc:sldMkLst>
        <pc:spChg chg="add mod">
          <ac:chgData name="Marie Brodeur Gélinas" userId="8eb19d0835955e95" providerId="LiveId" clId="{D7EF706B-14A1-4713-BB0B-86D6427E7434}" dt="2025-06-15T14:19:15.059" v="244" actId="27636"/>
          <ac:spMkLst>
            <pc:docMk/>
            <pc:sldMk cId="0" sldId="286"/>
            <ac:spMk id="3" creationId="{C21BFBDC-6395-0C67-DCDE-22216C054C4A}"/>
          </ac:spMkLst>
        </pc:spChg>
        <pc:spChg chg="del mod">
          <ac:chgData name="Marie Brodeur Gélinas" userId="8eb19d0835955e95" providerId="LiveId" clId="{D7EF706B-14A1-4713-BB0B-86D6427E7434}" dt="2025-06-15T14:19:15.043" v="243" actId="478"/>
          <ac:spMkLst>
            <pc:docMk/>
            <pc:sldMk cId="0" sldId="286"/>
            <ac:spMk id="258" creationId="{00000000-0000-0000-0000-000000000000}"/>
          </ac:spMkLst>
        </pc:spChg>
      </pc:sldChg>
      <pc:sldChg chg="addSp delSp modSp mod">
        <pc:chgData name="Marie Brodeur Gélinas" userId="8eb19d0835955e95" providerId="LiveId" clId="{D7EF706B-14A1-4713-BB0B-86D6427E7434}" dt="2025-06-14T22:17:00.091" v="6" actId="962"/>
        <pc:sldMkLst>
          <pc:docMk/>
          <pc:sldMk cId="3959425336" sldId="289"/>
        </pc:sldMkLst>
        <pc:picChg chg="add mod">
          <ac:chgData name="Marie Brodeur Gélinas" userId="8eb19d0835955e95" providerId="LiveId" clId="{D7EF706B-14A1-4713-BB0B-86D6427E7434}" dt="2025-06-14T22:17:00.091" v="6" actId="962"/>
          <ac:picMkLst>
            <pc:docMk/>
            <pc:sldMk cId="3959425336" sldId="289"/>
            <ac:picMk id="3" creationId="{CB34D446-F0CE-8BBE-D0A9-B624AC5E9617}"/>
          </ac:picMkLst>
        </pc:picChg>
        <pc:picChg chg="del">
          <ac:chgData name="Marie Brodeur Gélinas" userId="8eb19d0835955e95" providerId="LiveId" clId="{D7EF706B-14A1-4713-BB0B-86D6427E7434}" dt="2025-06-14T22:16:38.003" v="3" actId="478"/>
          <ac:picMkLst>
            <pc:docMk/>
            <pc:sldMk cId="3959425336" sldId="289"/>
            <ac:picMk id="4" creationId="{FFF6EFF6-5F4E-9BD1-3263-2D3F328C36B4}"/>
          </ac:picMkLst>
        </pc:picChg>
      </pc:sldChg>
      <pc:sldChg chg="ord">
        <pc:chgData name="Marie Brodeur Gélinas" userId="8eb19d0835955e95" providerId="LiveId" clId="{D7EF706B-14A1-4713-BB0B-86D6427E7434}" dt="2025-06-14T16:47:01.934" v="1"/>
        <pc:sldMkLst>
          <pc:docMk/>
          <pc:sldMk cId="903988408" sldId="292"/>
        </pc:sldMkLst>
      </pc:sldChg>
      <pc:sldChg chg="addSp delSp modSp new mod ord">
        <pc:chgData name="Marie Brodeur Gélinas" userId="8eb19d0835955e95" providerId="LiveId" clId="{D7EF706B-14A1-4713-BB0B-86D6427E7434}" dt="2025-06-14T22:21:47.287" v="26" actId="1076"/>
        <pc:sldMkLst>
          <pc:docMk/>
          <pc:sldMk cId="1668845283" sldId="295"/>
        </pc:sldMkLst>
        <pc:spChg chg="del">
          <ac:chgData name="Marie Brodeur Gélinas" userId="8eb19d0835955e95" providerId="LiveId" clId="{D7EF706B-14A1-4713-BB0B-86D6427E7434}" dt="2025-06-14T22:21:19.666" v="12" actId="478"/>
          <ac:spMkLst>
            <pc:docMk/>
            <pc:sldMk cId="1668845283" sldId="295"/>
            <ac:spMk id="2" creationId="{6D2ED829-566C-16CF-3057-5A7560521BF2}"/>
          </ac:spMkLst>
        </pc:spChg>
        <pc:spChg chg="del">
          <ac:chgData name="Marie Brodeur Gélinas" userId="8eb19d0835955e95" providerId="LiveId" clId="{D7EF706B-14A1-4713-BB0B-86D6427E7434}" dt="2025-06-14T22:21:20.664" v="13" actId="478"/>
          <ac:spMkLst>
            <pc:docMk/>
            <pc:sldMk cId="1668845283" sldId="295"/>
            <ac:spMk id="3" creationId="{A52BCFD4-CE66-2407-7EAC-4FD88ADC731C}"/>
          </ac:spMkLst>
        </pc:spChg>
        <pc:picChg chg="add mod">
          <ac:chgData name="Marie Brodeur Gélinas" userId="8eb19d0835955e95" providerId="LiveId" clId="{D7EF706B-14A1-4713-BB0B-86D6427E7434}" dt="2025-06-14T22:21:47.287" v="26" actId="1076"/>
          <ac:picMkLst>
            <pc:docMk/>
            <pc:sldMk cId="1668845283" sldId="295"/>
            <ac:picMk id="4" creationId="{2F6B69A2-A682-76C6-52D6-ECE2B2FFFD74}"/>
          </ac:picMkLst>
        </pc:picChg>
      </pc:sldChg>
      <pc:sldChg chg="addSp delSp modSp new mod">
        <pc:chgData name="Marie Brodeur Gélinas" userId="8eb19d0835955e95" providerId="LiveId" clId="{D7EF706B-14A1-4713-BB0B-86D6427E7434}" dt="2025-06-14T22:51:38.733" v="35" actId="1076"/>
        <pc:sldMkLst>
          <pc:docMk/>
          <pc:sldMk cId="785784830" sldId="296"/>
        </pc:sldMkLst>
        <pc:spChg chg="del">
          <ac:chgData name="Marie Brodeur Gélinas" userId="8eb19d0835955e95" providerId="LiveId" clId="{D7EF706B-14A1-4713-BB0B-86D6427E7434}" dt="2025-06-14T22:50:41.482" v="28" actId="478"/>
          <ac:spMkLst>
            <pc:docMk/>
            <pc:sldMk cId="785784830" sldId="296"/>
            <ac:spMk id="2" creationId="{61A689AD-9318-8536-A892-5D8D3F407189}"/>
          </ac:spMkLst>
        </pc:spChg>
        <pc:spChg chg="del">
          <ac:chgData name="Marie Brodeur Gélinas" userId="8eb19d0835955e95" providerId="LiveId" clId="{D7EF706B-14A1-4713-BB0B-86D6427E7434}" dt="2025-06-14T22:50:42.757" v="29" actId="478"/>
          <ac:spMkLst>
            <pc:docMk/>
            <pc:sldMk cId="785784830" sldId="296"/>
            <ac:spMk id="3" creationId="{0A0F2EB9-A558-7EB1-8172-936A764CA37D}"/>
          </ac:spMkLst>
        </pc:spChg>
        <pc:picChg chg="add mod">
          <ac:chgData name="Marie Brodeur Gélinas" userId="8eb19d0835955e95" providerId="LiveId" clId="{D7EF706B-14A1-4713-BB0B-86D6427E7434}" dt="2025-06-14T22:51:38.733" v="35" actId="1076"/>
          <ac:picMkLst>
            <pc:docMk/>
            <pc:sldMk cId="785784830" sldId="296"/>
            <ac:picMk id="5" creationId="{668069DB-B785-58F0-388D-587EC78C3CBF}"/>
          </ac:picMkLst>
        </pc:picChg>
      </pc:sldChg>
      <pc:sldChg chg="addSp modSp new mod">
        <pc:chgData name="Marie Brodeur Gélinas" userId="8eb19d0835955e95" providerId="LiveId" clId="{D7EF706B-14A1-4713-BB0B-86D6427E7434}" dt="2025-06-15T14:28:06.263" v="306" actId="20577"/>
        <pc:sldMkLst>
          <pc:docMk/>
          <pc:sldMk cId="3682404410" sldId="297"/>
        </pc:sldMkLst>
        <pc:spChg chg="mod">
          <ac:chgData name="Marie Brodeur Gélinas" userId="8eb19d0835955e95" providerId="LiveId" clId="{D7EF706B-14A1-4713-BB0B-86D6427E7434}" dt="2025-06-15T14:26:48.225" v="293" actId="1076"/>
          <ac:spMkLst>
            <pc:docMk/>
            <pc:sldMk cId="3682404410" sldId="297"/>
            <ac:spMk id="2" creationId="{B0175F06-4AA8-F0DD-2EB6-398FCE56F16D}"/>
          </ac:spMkLst>
        </pc:spChg>
        <pc:spChg chg="mod">
          <ac:chgData name="Marie Brodeur Gélinas" userId="8eb19d0835955e95" providerId="LiveId" clId="{D7EF706B-14A1-4713-BB0B-86D6427E7434}" dt="2025-06-15T14:26:45.809" v="292" actId="1076"/>
          <ac:spMkLst>
            <pc:docMk/>
            <pc:sldMk cId="3682404410" sldId="297"/>
            <ac:spMk id="3" creationId="{5AC2646F-1464-15B9-100B-F2A2FA4C956F}"/>
          </ac:spMkLst>
        </pc:spChg>
        <pc:spChg chg="add mod">
          <ac:chgData name="Marie Brodeur Gélinas" userId="8eb19d0835955e95" providerId="LiveId" clId="{D7EF706B-14A1-4713-BB0B-86D6427E7434}" dt="2025-06-15T14:28:06.263" v="306" actId="20577"/>
          <ac:spMkLst>
            <pc:docMk/>
            <pc:sldMk cId="3682404410" sldId="297"/>
            <ac:spMk id="4" creationId="{22F6290C-661A-20AA-3708-DEBCC6810CEF}"/>
          </ac:spMkLst>
        </pc:spChg>
      </pc:sldChg>
      <pc:sldChg chg="addSp modSp add mod">
        <pc:chgData name="Marie Brodeur Gélinas" userId="8eb19d0835955e95" providerId="LiveId" clId="{D7EF706B-14A1-4713-BB0B-86D6427E7434}" dt="2025-06-15T14:28:32.998" v="311" actId="1076"/>
        <pc:sldMkLst>
          <pc:docMk/>
          <pc:sldMk cId="983696937" sldId="298"/>
        </pc:sldMkLst>
        <pc:spChg chg="mod">
          <ac:chgData name="Marie Brodeur Gélinas" userId="8eb19d0835955e95" providerId="LiveId" clId="{D7EF706B-14A1-4713-BB0B-86D6427E7434}" dt="2025-06-15T14:15:12.791" v="163" actId="1076"/>
          <ac:spMkLst>
            <pc:docMk/>
            <pc:sldMk cId="983696937" sldId="298"/>
            <ac:spMk id="2" creationId="{42063F89-53E8-AC66-4913-51E23C3F1F2E}"/>
          </ac:spMkLst>
        </pc:spChg>
        <pc:spChg chg="mod">
          <ac:chgData name="Marie Brodeur Gélinas" userId="8eb19d0835955e95" providerId="LiveId" clId="{D7EF706B-14A1-4713-BB0B-86D6427E7434}" dt="2025-06-15T14:28:16.066" v="307" actId="20577"/>
          <ac:spMkLst>
            <pc:docMk/>
            <pc:sldMk cId="983696937" sldId="298"/>
            <ac:spMk id="3" creationId="{F120A32E-145D-FA98-9B02-1658050C0D56}"/>
          </ac:spMkLst>
        </pc:spChg>
        <pc:spChg chg="add mod">
          <ac:chgData name="Marie Brodeur Gélinas" userId="8eb19d0835955e95" providerId="LiveId" clId="{D7EF706B-14A1-4713-BB0B-86D6427E7434}" dt="2025-06-15T14:28:32.998" v="311" actId="1076"/>
          <ac:spMkLst>
            <pc:docMk/>
            <pc:sldMk cId="983696937" sldId="298"/>
            <ac:spMk id="4" creationId="{315D156A-32A1-4DCD-A42F-7BEDCAB4D45A}"/>
          </ac:spMkLst>
        </pc:spChg>
      </pc:sldChg>
      <pc:sldChg chg="addSp modSp add mod">
        <pc:chgData name="Marie Brodeur Gélinas" userId="8eb19d0835955e95" providerId="LiveId" clId="{D7EF706B-14A1-4713-BB0B-86D6427E7434}" dt="2025-06-15T14:28:42.625" v="313" actId="1076"/>
        <pc:sldMkLst>
          <pc:docMk/>
          <pc:sldMk cId="1018998170" sldId="299"/>
        </pc:sldMkLst>
        <pc:spChg chg="mod">
          <ac:chgData name="Marie Brodeur Gélinas" userId="8eb19d0835955e95" providerId="LiveId" clId="{D7EF706B-14A1-4713-BB0B-86D6427E7434}" dt="2025-06-15T14:26:39.128" v="291" actId="1076"/>
          <ac:spMkLst>
            <pc:docMk/>
            <pc:sldMk cId="1018998170" sldId="299"/>
            <ac:spMk id="2" creationId="{00968286-5B3B-3090-8CD4-8E0F17AF6018}"/>
          </ac:spMkLst>
        </pc:spChg>
        <pc:spChg chg="mod">
          <ac:chgData name="Marie Brodeur Gélinas" userId="8eb19d0835955e95" providerId="LiveId" clId="{D7EF706B-14A1-4713-BB0B-86D6427E7434}" dt="2025-06-15T14:16:48.712" v="242" actId="20577"/>
          <ac:spMkLst>
            <pc:docMk/>
            <pc:sldMk cId="1018998170" sldId="299"/>
            <ac:spMk id="3" creationId="{E9EEB1DF-1BEA-C39F-83A5-1B2F63C5F94C}"/>
          </ac:spMkLst>
        </pc:spChg>
        <pc:spChg chg="add mod">
          <ac:chgData name="Marie Brodeur Gélinas" userId="8eb19d0835955e95" providerId="LiveId" clId="{D7EF706B-14A1-4713-BB0B-86D6427E7434}" dt="2025-06-15T14:28:42.625" v="313" actId="1076"/>
          <ac:spMkLst>
            <pc:docMk/>
            <pc:sldMk cId="1018998170" sldId="299"/>
            <ac:spMk id="4" creationId="{4D8E38D3-C49D-37C6-C570-541A245AA68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f12a4e744a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f12a4e744a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40ede16d5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40ede16d5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31100e7d71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31100e7d7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31100e7d71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31100e7d7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31100e7d71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31100e7d71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31100e7d71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331100e7d71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31100e7d71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31100e7d71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31100e7d71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31100e7d71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31100e7d71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31100e7d71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31100e7d71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31100e7d71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331100e7d71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331100e7d71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f12a4e744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f12a4e744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31100e7d71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331100e7d71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31100e7d71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331100e7d71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31100e7d71_0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331100e7d71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331100e7d71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331100e7d71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31100e7d71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331100e7d71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31100e7d71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31100e7d71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40ede16d5d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340ede16d5d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31100e7d71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31100e7d71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40ede16d5d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340ede16d5d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f12a4e744a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f12a4e744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f12a4e744a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f12a4e744a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f12a4e744a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f12a4e744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31100e7d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31100e7d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31100e7d71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31100e7d71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a:extLst>
            <a:ext uri="{FF2B5EF4-FFF2-40B4-BE49-F238E27FC236}">
              <a16:creationId xmlns:a16="http://schemas.microsoft.com/office/drawing/2014/main" id="{69EAF166-C2B5-7733-71E4-516D9DAE1440}"/>
            </a:ext>
          </a:extLst>
        </p:cNvPr>
        <p:cNvGrpSpPr/>
        <p:nvPr/>
      </p:nvGrpSpPr>
      <p:grpSpPr>
        <a:xfrm>
          <a:off x="0" y="0"/>
          <a:ext cx="0" cy="0"/>
          <a:chOff x="0" y="0"/>
          <a:chExt cx="0" cy="0"/>
        </a:xfrm>
      </p:grpSpPr>
      <p:sp>
        <p:nvSpPr>
          <p:cNvPr id="115" name="Google Shape;115;g340ede16d5d_0_7:notes">
            <a:extLst>
              <a:ext uri="{FF2B5EF4-FFF2-40B4-BE49-F238E27FC236}">
                <a16:creationId xmlns:a16="http://schemas.microsoft.com/office/drawing/2014/main" id="{3E33F7E0-4504-E52E-936E-6850F517BB9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40ede16d5d_0_7:notes">
            <a:extLst>
              <a:ext uri="{FF2B5EF4-FFF2-40B4-BE49-F238E27FC236}">
                <a16:creationId xmlns:a16="http://schemas.microsoft.com/office/drawing/2014/main" id="{AF81FE97-06C8-54D6-178B-E2EB414B136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6918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9.jp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s://ccq.recitdp.qc.ca/activit%C3%A9s-dapprentissage/1er-cycle-du-secondaire/pizza-pochette"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O-RXTlf2DcI"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40.jpg"/><Relationship Id="rId5" Type="http://schemas.openxmlformats.org/officeDocument/2006/relationships/image" Target="../media/image39.png"/><Relationship Id="rId4" Type="http://schemas.openxmlformats.org/officeDocument/2006/relationships/hyperlink" Target="https://www.youtube.com/watch?v=aLJTLDzz6nk"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hyperlink" Target="https://ccq.recitdp.qc.ca/activit%C3%A9s-dapprentissage/1er-cycle-du-secondaire/pizza-pochette"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47.emf"/><Relationship Id="rId4" Type="http://schemas.openxmlformats.org/officeDocument/2006/relationships/image" Target="../media/image46.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t4wdmiRHFNM"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50.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youtube.com/shorts/cFpaytveDzo?si=A1s8Wqgc6uEBBl8j"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52.png"/><Relationship Id="rId4" Type="http://schemas.openxmlformats.org/officeDocument/2006/relationships/image" Target="../media/image51.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hyperlink" Target="https://www.youtube.com/watch?v=nm6iBv2B3z0" TargetMode="External"/><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hyperlink" Target="https://www.facebook.com/watch/?v=614784830445587" TargetMode="External"/><Relationship Id="rId4" Type="http://schemas.openxmlformats.org/officeDocument/2006/relationships/hyperlink" Target="https://www.youtube.com/shorts/kJXxgihzdDw" TargetMode="External"/><Relationship Id="rId9"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303324" y="281775"/>
            <a:ext cx="5068775" cy="4190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sz="6200" dirty="0">
                <a:solidFill>
                  <a:srgbClr val="00B0F0"/>
                </a:solidFill>
                <a:latin typeface="Noto Sans Bamum"/>
                <a:ea typeface="Sora ExtraLight"/>
                <a:cs typeface="Sora ExtraLight"/>
                <a:sym typeface="Sora ExtraLight"/>
              </a:rPr>
              <a:t>Le </a:t>
            </a:r>
            <a:r>
              <a:rPr lang="fr" sz="5422" dirty="0">
                <a:solidFill>
                  <a:srgbClr val="00B0F0"/>
                </a:solidFill>
                <a:latin typeface="Noto Sans Bamum"/>
                <a:ea typeface="Sora ExtraLight"/>
                <a:cs typeface="Sora ExtraLight"/>
                <a:sym typeface="Sora ExtraLight"/>
              </a:rPr>
              <a:t>bienveillant</a:t>
            </a:r>
            <a:endParaRPr sz="5422" dirty="0">
              <a:solidFill>
                <a:srgbClr val="00B0F0"/>
              </a:solidFill>
              <a:latin typeface="Noto Sans Bamum"/>
              <a:ea typeface="Sora ExtraLight"/>
              <a:cs typeface="Sora ExtraLight"/>
              <a:sym typeface="Sora ExtraLight"/>
            </a:endParaRPr>
          </a:p>
          <a:p>
            <a:pPr marL="0" lvl="0" indent="0" algn="l" rtl="0">
              <a:spcBef>
                <a:spcPts val="0"/>
              </a:spcBef>
              <a:spcAft>
                <a:spcPts val="0"/>
              </a:spcAft>
              <a:buNone/>
            </a:pPr>
            <a:r>
              <a:rPr lang="fr" sz="6200" dirty="0">
                <a:solidFill>
                  <a:srgbClr val="00B0F0"/>
                </a:solidFill>
                <a:latin typeface="Noto Sans Bamum"/>
                <a:ea typeface="Sora ExtraLight"/>
                <a:cs typeface="Sora ExtraLight"/>
                <a:sym typeface="Sora ExtraLight"/>
              </a:rPr>
              <a:t>spaghetti culturel</a:t>
            </a:r>
            <a:endParaRPr sz="6200" dirty="0">
              <a:solidFill>
                <a:srgbClr val="00B0F0"/>
              </a:solidFill>
              <a:latin typeface="Noto Sans Bamum"/>
              <a:ea typeface="Sora ExtraLight"/>
              <a:cs typeface="Sora ExtraLight"/>
              <a:sym typeface="Sora ExtraLight"/>
            </a:endParaRPr>
          </a:p>
          <a:p>
            <a:pPr marL="0" lvl="0" indent="0" algn="l" rtl="0">
              <a:spcBef>
                <a:spcPts val="0"/>
              </a:spcBef>
              <a:spcAft>
                <a:spcPts val="0"/>
              </a:spcAft>
              <a:buNone/>
            </a:pPr>
            <a:endParaRPr sz="4100" dirty="0">
              <a:solidFill>
                <a:srgbClr val="980000"/>
              </a:solidFill>
              <a:latin typeface="Sora ExtraLight"/>
              <a:ea typeface="Sora ExtraLight"/>
              <a:cs typeface="Sora ExtraLight"/>
              <a:sym typeface="Sora ExtraLight"/>
            </a:endParaRPr>
          </a:p>
          <a:p>
            <a:pPr marL="0" lvl="0" indent="0" rtl="0">
              <a:spcBef>
                <a:spcPts val="0"/>
              </a:spcBef>
              <a:spcAft>
                <a:spcPts val="0"/>
              </a:spcAft>
              <a:buNone/>
            </a:pPr>
            <a:r>
              <a:rPr lang="fr-CA" sz="4100" dirty="0">
                <a:latin typeface="Sora SemiBold"/>
                <a:ea typeface="Sora SemiBold"/>
                <a:cs typeface="Sora SemiBold"/>
                <a:sym typeface="Sora SemiBold"/>
              </a:rPr>
              <a:t>      </a:t>
            </a:r>
            <a:br>
              <a:rPr lang="fr-CA" sz="4100" dirty="0">
                <a:latin typeface="Sora SemiBold"/>
                <a:ea typeface="Sora SemiBold"/>
                <a:cs typeface="Sora SemiBold"/>
                <a:sym typeface="Sora SemiBold"/>
              </a:rPr>
            </a:br>
            <a:r>
              <a:rPr lang="fr-CA" sz="2200" dirty="0">
                <a:latin typeface="Noto Sans Bamum"/>
                <a:ea typeface="Sora SemiBold"/>
                <a:cs typeface="Sora SemiBold"/>
                <a:sym typeface="Sora SemiBold"/>
              </a:rPr>
              <a:t>SAE 4</a:t>
            </a:r>
            <a:r>
              <a:rPr lang="fr-CA" sz="2200" baseline="30000" dirty="0">
                <a:latin typeface="Noto Sans Bamum"/>
                <a:ea typeface="Sora SemiBold"/>
                <a:cs typeface="Sora SemiBold"/>
                <a:sym typeface="Sora SemiBold"/>
              </a:rPr>
              <a:t>e</a:t>
            </a:r>
            <a:r>
              <a:rPr lang="fr-CA" sz="2200" dirty="0">
                <a:latin typeface="Noto Sans Bamum"/>
                <a:ea typeface="Sora SemiBold"/>
                <a:cs typeface="Sora SemiBold"/>
                <a:sym typeface="Sora SemiBold"/>
              </a:rPr>
              <a:t> secondaire – CCQ</a:t>
            </a:r>
            <a:br>
              <a:rPr lang="fr-CA" sz="2200" dirty="0">
                <a:latin typeface="Noto Sans Bamum"/>
                <a:ea typeface="Sora SemiBold"/>
                <a:cs typeface="Sora SemiBold"/>
                <a:sym typeface="Sora SemiBold"/>
              </a:rPr>
            </a:br>
            <a:r>
              <a:rPr lang="fr-CA" sz="2200" dirty="0">
                <a:latin typeface="Noto Sans Bamum"/>
                <a:ea typeface="Sora SemiBold"/>
                <a:cs typeface="Sora SemiBold"/>
                <a:sym typeface="Sora SemiBold"/>
              </a:rPr>
              <a:t>Collectif Ensemble pour l’éducation citoyenne</a:t>
            </a:r>
            <a:endParaRPr sz="2200" dirty="0">
              <a:latin typeface="Noto Sans Bamum"/>
              <a:ea typeface="Sora SemiBold"/>
              <a:cs typeface="Sora SemiBold"/>
              <a:sym typeface="Sora SemiBold"/>
            </a:endParaRPr>
          </a:p>
        </p:txBody>
      </p:sp>
      <p:pic>
        <p:nvPicPr>
          <p:cNvPr id="55" name="Google Shape;55;p13" descr="990+ Spaghetti Fins Stock Illustrations, graphiques vectoriels libre de  droits et Clip Art - iStock"/>
          <p:cNvPicPr preferRelativeResize="0"/>
          <p:nvPr/>
        </p:nvPicPr>
        <p:blipFill rotWithShape="1">
          <a:blip r:embed="rId3">
            <a:alphaModFix/>
          </a:blip>
          <a:srcRect l="16015" t="13677" b="20882"/>
          <a:stretch/>
        </p:blipFill>
        <p:spPr>
          <a:xfrm>
            <a:off x="4693200" y="281775"/>
            <a:ext cx="4255975" cy="4190100"/>
          </a:xfrm>
          <a:prstGeom prst="rect">
            <a:avLst/>
          </a:prstGeom>
          <a:noFill/>
          <a:ln>
            <a:noFill/>
          </a:ln>
        </p:spPr>
      </p:pic>
      <p:pic>
        <p:nvPicPr>
          <p:cNvPr id="2" name="Image 1">
            <a:extLst>
              <a:ext uri="{FF2B5EF4-FFF2-40B4-BE49-F238E27FC236}">
                <a16:creationId xmlns:a16="http://schemas.microsoft.com/office/drawing/2014/main" id="{1E336EFD-4BFF-174F-3EE1-1EDF649BA3EC}"/>
              </a:ext>
            </a:extLst>
          </p:cNvPr>
          <p:cNvPicPr>
            <a:picLocks noChangeAspect="1"/>
          </p:cNvPicPr>
          <p:nvPr/>
        </p:nvPicPr>
        <p:blipFill>
          <a:blip r:embed="rId4"/>
          <a:stretch>
            <a:fillRect/>
          </a:stretch>
        </p:blipFill>
        <p:spPr>
          <a:xfrm>
            <a:off x="7987975" y="4182300"/>
            <a:ext cx="961200" cy="9612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b="1" dirty="0">
                <a:solidFill>
                  <a:srgbClr val="00B0F0"/>
                </a:solidFill>
                <a:latin typeface="Noto Sans Bamum"/>
              </a:rPr>
              <a:t>Définition de la sous-culture dans le programme CCQ, page 56 : </a:t>
            </a:r>
            <a:r>
              <a:rPr lang="fr" b="1" dirty="0">
                <a:solidFill>
                  <a:srgbClr val="00B0F0"/>
                </a:solidFill>
              </a:rPr>
              <a:t> </a:t>
            </a:r>
            <a:endParaRPr b="1" dirty="0">
              <a:solidFill>
                <a:srgbClr val="00B0F0"/>
              </a:solidFill>
            </a:endParaRPr>
          </a:p>
        </p:txBody>
      </p:sp>
      <p:sp>
        <p:nvSpPr>
          <p:cNvPr id="119" name="Google Shape;119;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just" rtl="0">
              <a:spcBef>
                <a:spcPts val="0"/>
              </a:spcBef>
              <a:spcAft>
                <a:spcPts val="1200"/>
              </a:spcAft>
              <a:buNone/>
            </a:pPr>
            <a:r>
              <a:rPr lang="fr" sz="2100" dirty="0">
                <a:solidFill>
                  <a:schemeClr val="tx1"/>
                </a:solidFill>
                <a:latin typeface="Noto Sans Bamum"/>
                <a:ea typeface="Sora"/>
                <a:cs typeface="Sora"/>
                <a:sym typeface="Sora"/>
              </a:rPr>
              <a:t>Modèle culturel distinctif véhiculé par une partie de la société qui partage des manières spécifiques de penser, de ressentir et d’agir. Une sous-culture peut être valorisée, acceptée, tolérée ou rejetée par les membres d’une société plus large. </a:t>
            </a:r>
            <a:endParaRPr sz="2100" dirty="0">
              <a:solidFill>
                <a:schemeClr val="tx1"/>
              </a:solidFill>
              <a:latin typeface="Noto Sans Bamum"/>
              <a:ea typeface="Sora"/>
              <a:cs typeface="Sora"/>
              <a:sym typeface="Sor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C584A91-01E1-C199-8BE4-82D055B5FFA5}"/>
              </a:ext>
            </a:extLst>
          </p:cNvPr>
          <p:cNvSpPr>
            <a:spLocks noChangeArrowheads="1"/>
          </p:cNvSpPr>
          <p:nvPr/>
        </p:nvSpPr>
        <p:spPr bwMode="auto">
          <a:xfrm>
            <a:off x="311700" y="11524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pic>
        <p:nvPicPr>
          <p:cNvPr id="6" name="Image 5" descr="Une image contenant texte, capture d’écran, conception&#10;&#10;Le contenu généré par l’IA peut être incorrect.">
            <a:extLst>
              <a:ext uri="{FF2B5EF4-FFF2-40B4-BE49-F238E27FC236}">
                <a16:creationId xmlns:a16="http://schemas.microsoft.com/office/drawing/2014/main" id="{42C3B551-CC1D-1E0A-59B8-95722F0EE3A5}"/>
              </a:ext>
            </a:extLst>
          </p:cNvPr>
          <p:cNvPicPr>
            <a:picLocks noChangeAspect="1"/>
          </p:cNvPicPr>
          <p:nvPr/>
        </p:nvPicPr>
        <p:blipFill>
          <a:blip r:embed="rId2"/>
          <a:stretch>
            <a:fillRect/>
          </a:stretch>
        </p:blipFill>
        <p:spPr>
          <a:xfrm>
            <a:off x="300037" y="152400"/>
            <a:ext cx="8543925" cy="4838700"/>
          </a:xfrm>
          <a:prstGeom prst="rect">
            <a:avLst/>
          </a:prstGeom>
        </p:spPr>
      </p:pic>
    </p:spTree>
    <p:extLst>
      <p:ext uri="{BB962C8B-B14F-4D97-AF65-F5344CB8AC3E}">
        <p14:creationId xmlns:p14="http://schemas.microsoft.com/office/powerpoint/2010/main" val="2849441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6" name="Google Shape;126;p23"/>
          <p:cNvSpPr txBox="1">
            <a:spLocks noGrp="1"/>
          </p:cNvSpPr>
          <p:nvPr>
            <p:ph type="body" idx="1"/>
          </p:nvPr>
        </p:nvSpPr>
        <p:spPr>
          <a:xfrm>
            <a:off x="311700" y="1322725"/>
            <a:ext cx="8520600" cy="3416400"/>
          </a:xfrm>
          <a:prstGeom prst="rect">
            <a:avLst/>
          </a:prstGeom>
        </p:spPr>
        <p:txBody>
          <a:bodyPr spcFirstLastPara="1" wrap="square" lIns="91425" tIns="91425" rIns="91425" bIns="91425" anchor="t" anchorCtr="0">
            <a:normAutofit/>
          </a:bodyPr>
          <a:lstStyle/>
          <a:p>
            <a:pPr marL="0" lvl="0" indent="0" algn="ctr" rtl="0">
              <a:lnSpc>
                <a:spcPct val="100000"/>
              </a:lnSpc>
              <a:spcBef>
                <a:spcPts val="0"/>
              </a:spcBef>
              <a:spcAft>
                <a:spcPts val="0"/>
              </a:spcAft>
              <a:buNone/>
            </a:pPr>
            <a:r>
              <a:rPr lang="fr" sz="2800" dirty="0">
                <a:solidFill>
                  <a:schemeClr val="dk1"/>
                </a:solidFill>
                <a:latin typeface="Noto Sans Bamum"/>
                <a:ea typeface="Maven Pro"/>
                <a:cs typeface="Maven Pro"/>
                <a:sym typeface="Maven Pro"/>
              </a:rPr>
              <a:t>En groupe, faites l’association la plus vraisemblable entre les différentes personnalités publiques suivantes et les plats proposés. </a:t>
            </a:r>
            <a:endParaRPr sz="2800" dirty="0">
              <a:solidFill>
                <a:schemeClr val="dk1"/>
              </a:solidFill>
              <a:latin typeface="Noto Sans Bamum"/>
              <a:ea typeface="Maven Pro"/>
              <a:cs typeface="Maven Pro"/>
              <a:sym typeface="Maven Pro"/>
            </a:endParaRPr>
          </a:p>
          <a:p>
            <a:pPr marL="0" lvl="0" indent="0" algn="ctr" rtl="0">
              <a:lnSpc>
                <a:spcPct val="100000"/>
              </a:lnSpc>
              <a:spcBef>
                <a:spcPts val="0"/>
              </a:spcBef>
              <a:spcAft>
                <a:spcPts val="0"/>
              </a:spcAft>
              <a:buClr>
                <a:schemeClr val="dk1"/>
              </a:buClr>
              <a:buSzPts val="1100"/>
              <a:buFont typeface="Arial"/>
              <a:buNone/>
            </a:pPr>
            <a:endParaRPr sz="2800" dirty="0">
              <a:solidFill>
                <a:schemeClr val="dk1"/>
              </a:solidFill>
              <a:latin typeface="Maven Pro"/>
              <a:ea typeface="Maven Pro"/>
              <a:cs typeface="Maven Pro"/>
              <a:sym typeface="Maven Pro"/>
            </a:endParaRPr>
          </a:p>
        </p:txBody>
      </p:sp>
      <p:pic>
        <p:nvPicPr>
          <p:cNvPr id="127" name="Google Shape;127;p23" descr="Logo assiette : 259 155 images, photos de stock, objets 3D ..."/>
          <p:cNvPicPr preferRelativeResize="0"/>
          <p:nvPr/>
        </p:nvPicPr>
        <p:blipFill>
          <a:blip r:embed="rId3">
            <a:alphaModFix/>
          </a:blip>
          <a:stretch>
            <a:fillRect/>
          </a:stretch>
        </p:blipFill>
        <p:spPr>
          <a:xfrm>
            <a:off x="3538825" y="2833475"/>
            <a:ext cx="1943100" cy="1828800"/>
          </a:xfrm>
          <a:prstGeom prst="rect">
            <a:avLst/>
          </a:prstGeom>
          <a:noFill/>
          <a:ln>
            <a:noFill/>
          </a:ln>
        </p:spPr>
      </p:pic>
      <p:sp>
        <p:nvSpPr>
          <p:cNvPr id="2" name="Rectangle 2">
            <a:extLst>
              <a:ext uri="{FF2B5EF4-FFF2-40B4-BE49-F238E27FC236}">
                <a16:creationId xmlns:a16="http://schemas.microsoft.com/office/drawing/2014/main" id="{352B31E8-8105-8BA0-B041-4EFF91E7CC85}"/>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pic>
        <p:nvPicPr>
          <p:cNvPr id="3073" name="Image 3">
            <a:extLst>
              <a:ext uri="{FF2B5EF4-FFF2-40B4-BE49-F238E27FC236}">
                <a16:creationId xmlns:a16="http://schemas.microsoft.com/office/drawing/2014/main" id="{CF46881E-7F38-1936-769D-A6F8F7F41C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100" y="404375"/>
            <a:ext cx="228600" cy="3619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E3650A3A-8557-5431-1265-3257EBEC6DC4}"/>
              </a:ext>
            </a:extLst>
          </p:cNvPr>
          <p:cNvSpPr>
            <a:spLocks noChangeArrowheads="1"/>
          </p:cNvSpPr>
          <p:nvPr/>
        </p:nvSpPr>
        <p:spPr bwMode="auto">
          <a:xfrm>
            <a:off x="0" y="372730"/>
            <a:ext cx="402546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039BE5"/>
                </a:solidFill>
                <a:effectLst/>
                <a:latin typeface="Arial" panose="020B0604020202020204" pitchFamily="34" charset="0"/>
                <a:ea typeface="Proxima Nova" charset="0"/>
                <a:cs typeface="Proxima Nova" charset="0"/>
              </a:rPr>
              <a:t>      </a:t>
            </a:r>
            <a:r>
              <a:rPr kumimoji="0" lang="fr-FR" altLang="fr-FR" sz="2800" b="0" i="0" u="none" strike="noStrike" cap="none" normalizeH="0" baseline="0" dirty="0">
                <a:ln>
                  <a:noFill/>
                </a:ln>
                <a:solidFill>
                  <a:srgbClr val="039BE5"/>
                </a:solidFill>
                <a:effectLst/>
                <a:latin typeface="Noto Sans Bamum"/>
                <a:ea typeface="Proxima Nova" charset="0"/>
                <a:cs typeface="Proxima Nova" charset="0"/>
              </a:rPr>
              <a:t>3. « Qui mange quoi ? »</a:t>
            </a:r>
            <a:endParaRPr kumimoji="0" lang="fr-FR" altLang="fr-FR" sz="2800" b="0" i="0" u="none" strike="noStrike" cap="none" normalizeH="0" baseline="0" dirty="0">
              <a:ln>
                <a:noFill/>
              </a:ln>
              <a:solidFill>
                <a:schemeClr val="tx1"/>
              </a:solidFill>
              <a:effectLst/>
              <a:latin typeface="Noto Sans Bamum"/>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24" descr="BOUCAR DIOUF Montréal 2024 - Billet BOUCAR DIOUF Spectacle ..."/>
          <p:cNvPicPr preferRelativeResize="0"/>
          <p:nvPr/>
        </p:nvPicPr>
        <p:blipFill>
          <a:blip r:embed="rId3">
            <a:alphaModFix/>
          </a:blip>
          <a:stretch>
            <a:fillRect/>
          </a:stretch>
        </p:blipFill>
        <p:spPr>
          <a:xfrm>
            <a:off x="152350" y="131375"/>
            <a:ext cx="3404726" cy="2127950"/>
          </a:xfrm>
          <a:prstGeom prst="rect">
            <a:avLst/>
          </a:prstGeom>
          <a:noFill/>
          <a:ln w="38100" cap="flat" cmpd="sng">
            <a:solidFill>
              <a:srgbClr val="0097A7"/>
            </a:solidFill>
            <a:prstDash val="solid"/>
            <a:round/>
            <a:headEnd type="none" w="sm" len="sm"/>
            <a:tailEnd type="none" w="sm" len="sm"/>
          </a:ln>
        </p:spPr>
      </p:pic>
      <p:pic>
        <p:nvPicPr>
          <p:cNvPr id="133" name="Google Shape;133;p24" descr="Sarah-Jeanne Labrosse partage deux de ses meilleures recettes et ça donne  l'eau à la bouche!"/>
          <p:cNvPicPr preferRelativeResize="0"/>
          <p:nvPr/>
        </p:nvPicPr>
        <p:blipFill rotWithShape="1">
          <a:blip r:embed="rId4">
            <a:alphaModFix/>
          </a:blip>
          <a:srcRect r="49922"/>
          <a:stretch/>
        </p:blipFill>
        <p:spPr>
          <a:xfrm>
            <a:off x="394609" y="2618875"/>
            <a:ext cx="2039306" cy="2127950"/>
          </a:xfrm>
          <a:prstGeom prst="rect">
            <a:avLst/>
          </a:prstGeom>
          <a:noFill/>
          <a:ln w="38100" cap="flat" cmpd="sng">
            <a:solidFill>
              <a:srgbClr val="0097A7"/>
            </a:solidFill>
            <a:prstDash val="solid"/>
            <a:round/>
            <a:headEnd type="none" w="sm" len="sm"/>
            <a:tailEnd type="none" w="sm" len="sm"/>
          </a:ln>
        </p:spPr>
      </p:pic>
      <p:pic>
        <p:nvPicPr>
          <p:cNvPr id="2" name="Image 1">
            <a:extLst>
              <a:ext uri="{FF2B5EF4-FFF2-40B4-BE49-F238E27FC236}">
                <a16:creationId xmlns:a16="http://schemas.microsoft.com/office/drawing/2014/main" id="{F303857B-CB61-0DF7-F072-C5B560973B44}"/>
              </a:ext>
            </a:extLst>
          </p:cNvPr>
          <p:cNvPicPr>
            <a:picLocks noChangeAspect="1"/>
          </p:cNvPicPr>
          <p:nvPr/>
        </p:nvPicPr>
        <p:blipFill>
          <a:blip r:embed="rId5"/>
          <a:stretch>
            <a:fillRect/>
          </a:stretch>
        </p:blipFill>
        <p:spPr>
          <a:xfrm>
            <a:off x="3739257" y="131375"/>
            <a:ext cx="3011685" cy="1975275"/>
          </a:xfrm>
          <a:prstGeom prst="rect">
            <a:avLst/>
          </a:prstGeom>
        </p:spPr>
      </p:pic>
      <p:pic>
        <p:nvPicPr>
          <p:cNvPr id="139" name="Google Shape;139;p25" descr="Stats | LPHF - Ligue professionnelle de hockey féminin"/>
          <p:cNvPicPr preferRelativeResize="0"/>
          <p:nvPr/>
        </p:nvPicPr>
        <p:blipFill>
          <a:blip r:embed="rId6">
            <a:alphaModFix/>
          </a:blip>
          <a:stretch>
            <a:fillRect/>
          </a:stretch>
        </p:blipFill>
        <p:spPr>
          <a:xfrm>
            <a:off x="7027850" y="180726"/>
            <a:ext cx="1426153" cy="2143125"/>
          </a:xfrm>
          <a:prstGeom prst="rect">
            <a:avLst/>
          </a:prstGeom>
          <a:noFill/>
          <a:ln w="38100" cap="flat" cmpd="sng">
            <a:solidFill>
              <a:srgbClr val="0097A7"/>
            </a:solidFill>
            <a:prstDash val="solid"/>
            <a:round/>
            <a:headEnd type="none" w="sm" len="sm"/>
            <a:tailEnd type="none" w="sm" len="sm"/>
          </a:ln>
        </p:spPr>
      </p:pic>
      <p:pic>
        <p:nvPicPr>
          <p:cNvPr id="144" name="Google Shape;144;p26" descr="Laurent Duvernay-Tardif | Art Public Montréal"/>
          <p:cNvPicPr preferRelativeResize="0"/>
          <p:nvPr/>
        </p:nvPicPr>
        <p:blipFill>
          <a:blip r:embed="rId7">
            <a:alphaModFix/>
          </a:blip>
          <a:stretch>
            <a:fillRect/>
          </a:stretch>
        </p:blipFill>
        <p:spPr>
          <a:xfrm>
            <a:off x="2846286" y="2452375"/>
            <a:ext cx="2536270" cy="2309625"/>
          </a:xfrm>
          <a:prstGeom prst="rect">
            <a:avLst/>
          </a:prstGeom>
          <a:noFill/>
          <a:ln w="38100" cap="flat" cmpd="sng">
            <a:solidFill>
              <a:srgbClr val="0097A7"/>
            </a:solidFill>
            <a:prstDash val="solid"/>
            <a:round/>
            <a:headEnd type="none" w="sm" len="sm"/>
            <a:tailEnd type="none" w="sm" len="sm"/>
          </a:ln>
        </p:spPr>
      </p:pic>
      <p:pic>
        <p:nvPicPr>
          <p:cNvPr id="145" name="Google Shape;145;p26" descr="FouKi - Le Canal Auditif"/>
          <p:cNvPicPr preferRelativeResize="0"/>
          <p:nvPr/>
        </p:nvPicPr>
        <p:blipFill>
          <a:blip r:embed="rId8">
            <a:alphaModFix/>
          </a:blip>
          <a:stretch>
            <a:fillRect/>
          </a:stretch>
        </p:blipFill>
        <p:spPr>
          <a:xfrm>
            <a:off x="5794928" y="2618875"/>
            <a:ext cx="2143125" cy="2143125"/>
          </a:xfrm>
          <a:prstGeom prst="rect">
            <a:avLst/>
          </a:prstGeom>
          <a:noFill/>
          <a:ln w="38100" cap="flat" cmpd="sng">
            <a:solidFill>
              <a:srgbClr val="0097A7"/>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27" descr="Soupe minestrone (La meilleure) | RICARDO"/>
          <p:cNvPicPr preferRelativeResize="0"/>
          <p:nvPr/>
        </p:nvPicPr>
        <p:blipFill>
          <a:blip r:embed="rId3">
            <a:alphaModFix/>
          </a:blip>
          <a:stretch>
            <a:fillRect/>
          </a:stretch>
        </p:blipFill>
        <p:spPr>
          <a:xfrm>
            <a:off x="545875" y="332425"/>
            <a:ext cx="1707884" cy="2309625"/>
          </a:xfrm>
          <a:prstGeom prst="rect">
            <a:avLst/>
          </a:prstGeom>
          <a:noFill/>
          <a:ln w="38100" cap="flat" cmpd="sng">
            <a:solidFill>
              <a:srgbClr val="980000"/>
            </a:solidFill>
            <a:prstDash val="solid"/>
            <a:round/>
            <a:headEnd type="none" w="sm" len="sm"/>
            <a:tailEnd type="none" w="sm" len="sm"/>
          </a:ln>
        </p:spPr>
      </p:pic>
      <p:pic>
        <p:nvPicPr>
          <p:cNvPr id="151" name="Google Shape;151;p27" descr="Gaufres maison aux fruits - Les recettes de Caty"/>
          <p:cNvPicPr preferRelativeResize="0"/>
          <p:nvPr/>
        </p:nvPicPr>
        <p:blipFill>
          <a:blip r:embed="rId4">
            <a:alphaModFix/>
          </a:blip>
          <a:stretch>
            <a:fillRect/>
          </a:stretch>
        </p:blipFill>
        <p:spPr>
          <a:xfrm>
            <a:off x="3010925" y="332413"/>
            <a:ext cx="2143125" cy="2143125"/>
          </a:xfrm>
          <a:prstGeom prst="rect">
            <a:avLst/>
          </a:prstGeom>
          <a:noFill/>
          <a:ln w="38100" cap="flat" cmpd="sng">
            <a:solidFill>
              <a:srgbClr val="980000"/>
            </a:solidFill>
            <a:prstDash val="solid"/>
            <a:round/>
            <a:headEnd type="none" w="sm" len="sm"/>
            <a:tailEnd type="none" w="sm" len="sm"/>
          </a:ln>
        </p:spPr>
      </p:pic>
      <p:pic>
        <p:nvPicPr>
          <p:cNvPr id="152" name="Google Shape;152;p27" descr="Spécialités sénégalaises : toutes les recettes traditionnelles"/>
          <p:cNvPicPr preferRelativeResize="0"/>
          <p:nvPr/>
        </p:nvPicPr>
        <p:blipFill>
          <a:blip r:embed="rId5">
            <a:alphaModFix/>
          </a:blip>
          <a:stretch>
            <a:fillRect/>
          </a:stretch>
        </p:blipFill>
        <p:spPr>
          <a:xfrm>
            <a:off x="6012050" y="657213"/>
            <a:ext cx="2390775" cy="1914525"/>
          </a:xfrm>
          <a:prstGeom prst="rect">
            <a:avLst/>
          </a:prstGeom>
          <a:noFill/>
          <a:ln w="38100" cap="flat" cmpd="sng">
            <a:solidFill>
              <a:srgbClr val="980000"/>
            </a:solidFill>
            <a:prstDash val="solid"/>
            <a:round/>
            <a:headEnd type="none" w="sm" len="sm"/>
            <a:tailEnd type="none" w="sm" len="sm"/>
          </a:ln>
        </p:spPr>
      </p:pic>
      <p:pic>
        <p:nvPicPr>
          <p:cNvPr id="153" name="Google Shape;153;p27" descr="Tarte aux pommes et au sucre à la crème | Mordu"/>
          <p:cNvPicPr preferRelativeResize="0"/>
          <p:nvPr/>
        </p:nvPicPr>
        <p:blipFill>
          <a:blip r:embed="rId6">
            <a:alphaModFix/>
          </a:blip>
          <a:stretch>
            <a:fillRect/>
          </a:stretch>
        </p:blipFill>
        <p:spPr>
          <a:xfrm>
            <a:off x="229550" y="2911925"/>
            <a:ext cx="2466975" cy="1847850"/>
          </a:xfrm>
          <a:prstGeom prst="rect">
            <a:avLst/>
          </a:prstGeom>
          <a:noFill/>
          <a:ln w="38100" cap="flat" cmpd="sng">
            <a:solidFill>
              <a:srgbClr val="980000"/>
            </a:solidFill>
            <a:prstDash val="solid"/>
            <a:round/>
            <a:headEnd type="none" w="sm" len="sm"/>
            <a:tailEnd type="none" w="sm" len="sm"/>
          </a:ln>
        </p:spPr>
      </p:pic>
      <p:pic>
        <p:nvPicPr>
          <p:cNvPr id="154" name="Google Shape;154;p27" descr="Recette Escalope de poulet aux légumes et riz et autres recettes Chefclub  daily | chefclub.tv"/>
          <p:cNvPicPr preferRelativeResize="0"/>
          <p:nvPr/>
        </p:nvPicPr>
        <p:blipFill>
          <a:blip r:embed="rId7">
            <a:alphaModFix/>
          </a:blip>
          <a:stretch>
            <a:fillRect/>
          </a:stretch>
        </p:blipFill>
        <p:spPr>
          <a:xfrm>
            <a:off x="3010925" y="2764288"/>
            <a:ext cx="2143125" cy="2143125"/>
          </a:xfrm>
          <a:prstGeom prst="rect">
            <a:avLst/>
          </a:prstGeom>
          <a:noFill/>
          <a:ln w="38100" cap="flat" cmpd="sng">
            <a:solidFill>
              <a:srgbClr val="980000"/>
            </a:solidFill>
            <a:prstDash val="solid"/>
            <a:round/>
            <a:headEnd type="none" w="sm" len="sm"/>
            <a:tailEnd type="none" w="sm" len="sm"/>
          </a:ln>
        </p:spPr>
      </p:pic>
      <p:pic>
        <p:nvPicPr>
          <p:cNvPr id="155" name="Google Shape;155;p27" descr="🍝 Sauce à spaghetti québécoise, riche et savoureuse ! – FrancoisLambert.One"/>
          <p:cNvPicPr preferRelativeResize="0"/>
          <p:nvPr/>
        </p:nvPicPr>
        <p:blipFill>
          <a:blip r:embed="rId8">
            <a:alphaModFix/>
          </a:blip>
          <a:stretch>
            <a:fillRect/>
          </a:stretch>
        </p:blipFill>
        <p:spPr>
          <a:xfrm>
            <a:off x="5468450" y="2923152"/>
            <a:ext cx="3259675" cy="1825425"/>
          </a:xfrm>
          <a:prstGeom prst="rect">
            <a:avLst/>
          </a:prstGeom>
          <a:noFill/>
          <a:ln w="38100" cap="flat" cmpd="sng">
            <a:solidFill>
              <a:srgbClr val="980000"/>
            </a:solidFill>
            <a:prstDash val="solid"/>
            <a:round/>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28" descr="Soupe ramen au porc et au miso | RICARDO"/>
          <p:cNvPicPr preferRelativeResize="0"/>
          <p:nvPr/>
        </p:nvPicPr>
        <p:blipFill>
          <a:blip r:embed="rId3">
            <a:alphaModFix/>
          </a:blip>
          <a:stretch>
            <a:fillRect/>
          </a:stretch>
        </p:blipFill>
        <p:spPr>
          <a:xfrm>
            <a:off x="535275" y="1350289"/>
            <a:ext cx="2442925" cy="2442900"/>
          </a:xfrm>
          <a:prstGeom prst="rect">
            <a:avLst/>
          </a:prstGeom>
          <a:noFill/>
          <a:ln w="38100" cap="flat" cmpd="sng">
            <a:solidFill>
              <a:srgbClr val="980000"/>
            </a:solidFill>
            <a:prstDash val="solid"/>
            <a:round/>
            <a:headEnd type="none" w="sm" len="sm"/>
            <a:tailEnd type="none" w="sm" len="sm"/>
          </a:ln>
        </p:spPr>
      </p:pic>
      <p:pic>
        <p:nvPicPr>
          <p:cNvPr id="161" name="Google Shape;161;p28"/>
          <p:cNvPicPr preferRelativeResize="0"/>
          <p:nvPr/>
        </p:nvPicPr>
        <p:blipFill>
          <a:blip r:embed="rId4">
            <a:alphaModFix/>
          </a:blip>
          <a:stretch>
            <a:fillRect/>
          </a:stretch>
        </p:blipFill>
        <p:spPr>
          <a:xfrm>
            <a:off x="3514650" y="1301475"/>
            <a:ext cx="2249362" cy="2459561"/>
          </a:xfrm>
          <a:prstGeom prst="rect">
            <a:avLst/>
          </a:prstGeom>
          <a:noFill/>
          <a:ln w="38100" cap="flat" cmpd="sng">
            <a:solidFill>
              <a:srgbClr val="980000"/>
            </a:solidFill>
            <a:prstDash val="solid"/>
            <a:round/>
            <a:headEnd type="none" w="sm" len="sm"/>
            <a:tailEnd type="none" w="sm" len="sm"/>
          </a:ln>
        </p:spPr>
      </p:pic>
      <p:pic>
        <p:nvPicPr>
          <p:cNvPr id="162" name="Google Shape;162;p28" descr="Steak Frites St-Paul - Restaurant Terrebonne/Lachenaie avec Menu, Heures &amp;  Avis - mis à jour 27 novembre 2024 - RestoMontreal"/>
          <p:cNvPicPr preferRelativeResize="0"/>
          <p:nvPr/>
        </p:nvPicPr>
        <p:blipFill>
          <a:blip r:embed="rId5">
            <a:alphaModFix/>
          </a:blip>
          <a:stretch>
            <a:fillRect/>
          </a:stretch>
        </p:blipFill>
        <p:spPr>
          <a:xfrm>
            <a:off x="6255500" y="1350288"/>
            <a:ext cx="2442925" cy="2442925"/>
          </a:xfrm>
          <a:prstGeom prst="rect">
            <a:avLst/>
          </a:prstGeom>
          <a:noFill/>
          <a:ln w="38100" cap="flat" cmpd="sng">
            <a:solidFill>
              <a:srgbClr val="980000"/>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70CBC9A3-B741-FF9B-DA03-841CB315AD5C}"/>
              </a:ext>
            </a:extLst>
          </p:cNvPr>
          <p:cNvPicPr>
            <a:picLocks noChangeAspect="1"/>
          </p:cNvPicPr>
          <p:nvPr/>
        </p:nvPicPr>
        <p:blipFill>
          <a:blip r:embed="rId2"/>
          <a:stretch>
            <a:fillRect/>
          </a:stretch>
        </p:blipFill>
        <p:spPr>
          <a:xfrm>
            <a:off x="2646856" y="67950"/>
            <a:ext cx="3850288" cy="5007600"/>
          </a:xfrm>
          <a:prstGeom prst="rect">
            <a:avLst/>
          </a:prstGeom>
        </p:spPr>
      </p:pic>
    </p:spTree>
    <p:extLst>
      <p:ext uri="{BB962C8B-B14F-4D97-AF65-F5344CB8AC3E}">
        <p14:creationId xmlns:p14="http://schemas.microsoft.com/office/powerpoint/2010/main" val="320397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2EC13A5C-A269-26D5-AD57-29F5CB90E97E}"/>
              </a:ext>
            </a:extLst>
          </p:cNvPr>
          <p:cNvSpPr>
            <a:spLocks noGrp="1"/>
          </p:cNvSpPr>
          <p:nvPr>
            <p:ph type="subTitle" idx="1"/>
          </p:nvPr>
        </p:nvSpPr>
        <p:spPr>
          <a:xfrm>
            <a:off x="311699" y="2382658"/>
            <a:ext cx="8520600" cy="792600"/>
          </a:xfrm>
        </p:spPr>
        <p:txBody>
          <a:bodyPr>
            <a:normAutofit fontScale="25000" lnSpcReduction="20000"/>
          </a:bodyPr>
          <a:lstStyle/>
          <a:p>
            <a:r>
              <a:rPr lang="fr-CA" sz="9600" dirty="0">
                <a:solidFill>
                  <a:schemeClr val="tx1"/>
                </a:solidFill>
                <a:latin typeface="Noto Sans Bamum"/>
              </a:rPr>
              <a:t>Quelles sont vos réactions ? </a:t>
            </a:r>
          </a:p>
          <a:p>
            <a:endParaRPr lang="fr-CA" sz="9600" dirty="0">
              <a:solidFill>
                <a:schemeClr val="tx1"/>
              </a:solidFill>
              <a:latin typeface="Noto Sans Bamum"/>
            </a:endParaRPr>
          </a:p>
          <a:p>
            <a:r>
              <a:rPr lang="fr-CA" sz="9600" dirty="0">
                <a:solidFill>
                  <a:schemeClr val="tx1"/>
                </a:solidFill>
                <a:latin typeface="Noto Sans Bamum"/>
              </a:rPr>
              <a:t>Que remarquez-vous ?</a:t>
            </a:r>
          </a:p>
          <a:p>
            <a:r>
              <a:rPr lang="fr-CA" sz="9600" dirty="0">
                <a:solidFill>
                  <a:schemeClr val="tx1"/>
                </a:solidFill>
                <a:latin typeface="Noto Sans Bamum"/>
              </a:rPr>
              <a:t> </a:t>
            </a:r>
          </a:p>
          <a:p>
            <a:r>
              <a:rPr lang="fr-CA" sz="9600" dirty="0">
                <a:solidFill>
                  <a:schemeClr val="tx1"/>
                </a:solidFill>
                <a:latin typeface="Noto Sans Bamum"/>
              </a:rPr>
              <a:t>Qu’est-ce qui vous surprend le plus ? </a:t>
            </a:r>
          </a:p>
          <a:p>
            <a:endParaRPr lang="fr-CA" dirty="0"/>
          </a:p>
        </p:txBody>
      </p:sp>
      <p:pic>
        <p:nvPicPr>
          <p:cNvPr id="4" name="image26.png" descr="Évaluation de vos formations : Les 5 types de questions indispensables (et  comment les utiliser)">
            <a:extLst>
              <a:ext uri="{FF2B5EF4-FFF2-40B4-BE49-F238E27FC236}">
                <a16:creationId xmlns:a16="http://schemas.microsoft.com/office/drawing/2014/main" id="{C4947412-DE68-8138-4C8C-7C701F2E6489}"/>
              </a:ext>
            </a:extLst>
          </p:cNvPr>
          <p:cNvPicPr/>
          <p:nvPr/>
        </p:nvPicPr>
        <p:blipFill>
          <a:blip r:embed="rId2"/>
          <a:srcRect/>
          <a:stretch>
            <a:fillRect/>
          </a:stretch>
        </p:blipFill>
        <p:spPr>
          <a:xfrm>
            <a:off x="3112452" y="273428"/>
            <a:ext cx="2919095" cy="1694815"/>
          </a:xfrm>
          <a:prstGeom prst="rect">
            <a:avLst/>
          </a:prstGeom>
          <a:ln/>
        </p:spPr>
      </p:pic>
    </p:spTree>
    <p:extLst>
      <p:ext uri="{BB962C8B-B14F-4D97-AF65-F5344CB8AC3E}">
        <p14:creationId xmlns:p14="http://schemas.microsoft.com/office/powerpoint/2010/main" val="2597605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b="1" dirty="0">
                <a:latin typeface="Noto Sans Bamum"/>
                <a:ea typeface="Sora"/>
                <a:cs typeface="Sora"/>
                <a:sym typeface="Sora"/>
              </a:rPr>
              <a:t>La déconstruction des stéréotypes</a:t>
            </a:r>
            <a:endParaRPr b="1" dirty="0">
              <a:latin typeface="Noto Sans Bamum"/>
              <a:ea typeface="Sora"/>
              <a:cs typeface="Sora"/>
              <a:sym typeface="Sora"/>
            </a:endParaRPr>
          </a:p>
        </p:txBody>
      </p:sp>
      <p:pic>
        <p:nvPicPr>
          <p:cNvPr id="168" name="Google Shape;168;p29"/>
          <p:cNvPicPr preferRelativeResize="0"/>
          <p:nvPr/>
        </p:nvPicPr>
        <p:blipFill>
          <a:blip r:embed="rId3">
            <a:alphaModFix/>
          </a:blip>
          <a:stretch>
            <a:fillRect/>
          </a:stretch>
        </p:blipFill>
        <p:spPr>
          <a:xfrm>
            <a:off x="515150" y="1325400"/>
            <a:ext cx="7803400" cy="2859350"/>
          </a:xfrm>
          <a:prstGeom prst="rect">
            <a:avLst/>
          </a:prstGeom>
          <a:noFill/>
          <a:ln>
            <a:noFill/>
          </a:ln>
        </p:spPr>
      </p:pic>
      <p:sp>
        <p:nvSpPr>
          <p:cNvPr id="2" name="ZoneTexte 1">
            <a:extLst>
              <a:ext uri="{FF2B5EF4-FFF2-40B4-BE49-F238E27FC236}">
                <a16:creationId xmlns:a16="http://schemas.microsoft.com/office/drawing/2014/main" id="{E58102B2-5680-2DDF-55F4-40049FA4B73C}"/>
              </a:ext>
            </a:extLst>
          </p:cNvPr>
          <p:cNvSpPr txBox="1"/>
          <p:nvPr/>
        </p:nvSpPr>
        <p:spPr>
          <a:xfrm>
            <a:off x="3061009" y="4544586"/>
            <a:ext cx="3021981" cy="307777"/>
          </a:xfrm>
          <a:prstGeom prst="rect">
            <a:avLst/>
          </a:prstGeom>
          <a:noFill/>
        </p:spPr>
        <p:txBody>
          <a:bodyPr wrap="none" rtlCol="0">
            <a:spAutoFit/>
          </a:bodyPr>
          <a:lstStyle/>
          <a:p>
            <a:r>
              <a:rPr lang="fr" sz="1400">
                <a:solidFill>
                  <a:srgbClr val="00B050"/>
                </a:solidFill>
                <a:latin typeface="Noto Sans Bamum"/>
                <a:ea typeface="Andika"/>
                <a:cs typeface="Andika"/>
                <a:sym typeface="Andika"/>
              </a:rPr>
              <a:t>*Cette section provient d’AFS CANADA</a:t>
            </a:r>
            <a:endParaRPr lang="fr-CA"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b="1" dirty="0">
                <a:latin typeface="Noto Sans Bamum"/>
                <a:ea typeface="Sora"/>
                <a:cs typeface="Sora"/>
                <a:sym typeface="Sora"/>
              </a:rPr>
              <a:t>Les biais inconscients</a:t>
            </a:r>
            <a:endParaRPr b="1" dirty="0">
              <a:latin typeface="Noto Sans Bamum"/>
              <a:ea typeface="Sora"/>
              <a:cs typeface="Sora"/>
              <a:sym typeface="Sora"/>
            </a:endParaRPr>
          </a:p>
        </p:txBody>
      </p:sp>
      <p:pic>
        <p:nvPicPr>
          <p:cNvPr id="174" name="Google Shape;174;p30"/>
          <p:cNvPicPr preferRelativeResize="0"/>
          <p:nvPr/>
        </p:nvPicPr>
        <p:blipFill>
          <a:blip r:embed="rId3">
            <a:alphaModFix/>
          </a:blip>
          <a:stretch>
            <a:fillRect/>
          </a:stretch>
        </p:blipFill>
        <p:spPr>
          <a:xfrm>
            <a:off x="76200" y="1441275"/>
            <a:ext cx="8991599" cy="2415262"/>
          </a:xfrm>
          <a:prstGeom prst="rect">
            <a:avLst/>
          </a:prstGeom>
          <a:noFill/>
          <a:ln>
            <a:noFill/>
          </a:ln>
        </p:spPr>
      </p:pic>
      <p:sp>
        <p:nvSpPr>
          <p:cNvPr id="2" name="ZoneTexte 1">
            <a:extLst>
              <a:ext uri="{FF2B5EF4-FFF2-40B4-BE49-F238E27FC236}">
                <a16:creationId xmlns:a16="http://schemas.microsoft.com/office/drawing/2014/main" id="{73C636D4-2BE8-DA0C-79C0-2DB9715CA879}"/>
              </a:ext>
            </a:extLst>
          </p:cNvPr>
          <p:cNvSpPr txBox="1"/>
          <p:nvPr/>
        </p:nvSpPr>
        <p:spPr>
          <a:xfrm>
            <a:off x="3061008" y="4390698"/>
            <a:ext cx="3021981" cy="307777"/>
          </a:xfrm>
          <a:prstGeom prst="rect">
            <a:avLst/>
          </a:prstGeom>
          <a:noFill/>
        </p:spPr>
        <p:txBody>
          <a:bodyPr wrap="none" rtlCol="0">
            <a:spAutoFit/>
          </a:bodyPr>
          <a:lstStyle/>
          <a:p>
            <a:r>
              <a:rPr lang="fr" sz="1400" dirty="0">
                <a:solidFill>
                  <a:srgbClr val="00B050"/>
                </a:solidFill>
                <a:latin typeface="Noto Sans Bamum"/>
                <a:ea typeface="Andika"/>
                <a:cs typeface="Andika"/>
                <a:sym typeface="Andika"/>
              </a:rPr>
              <a:t>*Cette section provient d’AFS CANADA</a:t>
            </a:r>
            <a:endParaRPr lang="fr-CA"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63125"/>
            <a:ext cx="8520600" cy="3089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2200" dirty="0">
              <a:solidFill>
                <a:schemeClr val="tx1"/>
              </a:solidFill>
              <a:latin typeface="Noto Sans Bamum"/>
              <a:ea typeface="Sora"/>
              <a:cs typeface="Sora"/>
              <a:sym typeface="Sora"/>
            </a:endParaRPr>
          </a:p>
          <a:p>
            <a:pPr marL="0" lvl="0" indent="0" algn="ctr" rtl="0">
              <a:spcBef>
                <a:spcPts val="0"/>
              </a:spcBef>
              <a:spcAft>
                <a:spcPts val="0"/>
              </a:spcAft>
              <a:buNone/>
            </a:pPr>
            <a:br>
              <a:rPr lang="fr" sz="2400" dirty="0">
                <a:solidFill>
                  <a:schemeClr val="tx1"/>
                </a:solidFill>
                <a:latin typeface="Noto Sans Bamum"/>
                <a:ea typeface="Sora"/>
                <a:cs typeface="Sora"/>
                <a:sym typeface="Sora"/>
              </a:rPr>
            </a:br>
            <a:br>
              <a:rPr lang="fr" sz="2400" dirty="0">
                <a:solidFill>
                  <a:schemeClr val="tx1"/>
                </a:solidFill>
                <a:latin typeface="Noto Sans Bamum"/>
                <a:ea typeface="Sora"/>
                <a:cs typeface="Sora"/>
                <a:sym typeface="Sora"/>
              </a:rPr>
            </a:br>
            <a:r>
              <a:rPr lang="fr" sz="2400" dirty="0">
                <a:solidFill>
                  <a:schemeClr val="tx1"/>
                </a:solidFill>
                <a:latin typeface="Noto Sans Bamum"/>
                <a:ea typeface="Sora"/>
                <a:cs typeface="Sora"/>
                <a:sym typeface="Sora"/>
              </a:rPr>
              <a:t>Complétez les schémas conceptuels suivants selon ce que vous comprenez de chacune des questions de départ. </a:t>
            </a:r>
            <a:endParaRPr sz="2400" dirty="0">
              <a:solidFill>
                <a:schemeClr val="tx1"/>
              </a:solidFill>
              <a:latin typeface="Noto Sans Bamum"/>
              <a:ea typeface="Sora"/>
              <a:cs typeface="Sora"/>
              <a:sym typeface="Sora"/>
            </a:endParaRPr>
          </a:p>
          <a:p>
            <a:pPr marL="0" lvl="0" indent="0" algn="l" rtl="0">
              <a:spcBef>
                <a:spcPts val="0"/>
              </a:spcBef>
              <a:spcAft>
                <a:spcPts val="0"/>
              </a:spcAft>
              <a:buNone/>
            </a:pPr>
            <a:endParaRPr sz="2400" dirty="0">
              <a:solidFill>
                <a:schemeClr val="tx1"/>
              </a:solidFill>
              <a:latin typeface="Noto Sans Bamum"/>
              <a:ea typeface="Sora"/>
              <a:cs typeface="Sora"/>
              <a:sym typeface="Sora"/>
            </a:endParaRPr>
          </a:p>
          <a:p>
            <a:pPr marL="0" lvl="0" indent="0" algn="ctr" rtl="0">
              <a:spcBef>
                <a:spcPts val="0"/>
              </a:spcBef>
              <a:spcAft>
                <a:spcPts val="0"/>
              </a:spcAft>
              <a:buNone/>
            </a:pPr>
            <a:r>
              <a:rPr lang="fr" sz="2400" dirty="0">
                <a:solidFill>
                  <a:schemeClr val="tx1"/>
                </a:solidFill>
                <a:latin typeface="Noto Sans Bamum"/>
                <a:ea typeface="Sora"/>
                <a:cs typeface="Sora"/>
                <a:sym typeface="Sora"/>
              </a:rPr>
              <a:t>*Vous pouvez laisser des espaces vides. </a:t>
            </a:r>
            <a:endParaRPr sz="2400" dirty="0">
              <a:solidFill>
                <a:schemeClr val="tx1"/>
              </a:solidFill>
              <a:latin typeface="Noto Sans Bamum"/>
              <a:ea typeface="Sora"/>
              <a:cs typeface="Sora"/>
              <a:sym typeface="Sora"/>
            </a:endParaRPr>
          </a:p>
        </p:txBody>
      </p:sp>
      <p:pic>
        <p:nvPicPr>
          <p:cNvPr id="61" name="Google Shape;61;p14" descr="Icône d'entonnoir de sociologie Décrire l'icône vectorielle d'entonnoir de  sociologie pour la conception de sites Web isolée sur fond blanc | Vecteur  Premium"/>
          <p:cNvPicPr preferRelativeResize="0"/>
          <p:nvPr/>
        </p:nvPicPr>
        <p:blipFill>
          <a:blip r:embed="rId3">
            <a:alphaModFix/>
          </a:blip>
          <a:stretch>
            <a:fillRect/>
          </a:stretch>
        </p:blipFill>
        <p:spPr>
          <a:xfrm>
            <a:off x="0" y="3534725"/>
            <a:ext cx="1590675" cy="1590675"/>
          </a:xfrm>
          <a:prstGeom prst="rect">
            <a:avLst/>
          </a:prstGeom>
          <a:noFill/>
          <a:ln>
            <a:noFill/>
          </a:ln>
        </p:spPr>
      </p:pic>
      <p:pic>
        <p:nvPicPr>
          <p:cNvPr id="62" name="Google Shape;62;p14" descr="Icône d'entonnoir de sociologie Décrire l'icône vectorielle d'entonnoir de  sociologie pour la conception de sites Web isolée sur fond blanc | Vecteur  Premium"/>
          <p:cNvPicPr preferRelativeResize="0"/>
          <p:nvPr/>
        </p:nvPicPr>
        <p:blipFill>
          <a:blip r:embed="rId3">
            <a:alphaModFix/>
          </a:blip>
          <a:stretch>
            <a:fillRect/>
          </a:stretch>
        </p:blipFill>
        <p:spPr>
          <a:xfrm>
            <a:off x="1880075" y="3552825"/>
            <a:ext cx="1590675" cy="1590675"/>
          </a:xfrm>
          <a:prstGeom prst="rect">
            <a:avLst/>
          </a:prstGeom>
          <a:noFill/>
          <a:ln>
            <a:noFill/>
          </a:ln>
        </p:spPr>
      </p:pic>
      <p:pic>
        <p:nvPicPr>
          <p:cNvPr id="63" name="Google Shape;63;p14" descr="Icône d'entonnoir de sociologie Décrire l'icône vectorielle d'entonnoir de  sociologie pour la conception de sites Web isolée sur fond blanc | Vecteur  Premium"/>
          <p:cNvPicPr preferRelativeResize="0"/>
          <p:nvPr/>
        </p:nvPicPr>
        <p:blipFill>
          <a:blip r:embed="rId3">
            <a:alphaModFix/>
          </a:blip>
          <a:stretch>
            <a:fillRect/>
          </a:stretch>
        </p:blipFill>
        <p:spPr>
          <a:xfrm>
            <a:off x="3991900" y="3534725"/>
            <a:ext cx="1590675" cy="1590675"/>
          </a:xfrm>
          <a:prstGeom prst="rect">
            <a:avLst/>
          </a:prstGeom>
          <a:noFill/>
          <a:ln>
            <a:noFill/>
          </a:ln>
        </p:spPr>
      </p:pic>
      <p:pic>
        <p:nvPicPr>
          <p:cNvPr id="64" name="Google Shape;64;p14" descr="Icône d'entonnoir de sociologie Décrire l'icône vectorielle d'entonnoir de  sociologie pour la conception de sites Web isolée sur fond blanc | Vecteur  Premium"/>
          <p:cNvPicPr preferRelativeResize="0"/>
          <p:nvPr/>
        </p:nvPicPr>
        <p:blipFill>
          <a:blip r:embed="rId3">
            <a:alphaModFix/>
          </a:blip>
          <a:stretch>
            <a:fillRect/>
          </a:stretch>
        </p:blipFill>
        <p:spPr>
          <a:xfrm>
            <a:off x="5766625" y="3552825"/>
            <a:ext cx="1590675" cy="1590675"/>
          </a:xfrm>
          <a:prstGeom prst="rect">
            <a:avLst/>
          </a:prstGeom>
          <a:noFill/>
          <a:ln>
            <a:noFill/>
          </a:ln>
        </p:spPr>
      </p:pic>
      <p:pic>
        <p:nvPicPr>
          <p:cNvPr id="65" name="Google Shape;65;p14" descr="Icône d'entonnoir de sociologie Décrire l'icône vectorielle d'entonnoir de  sociologie pour la conception de sites Web isolée sur fond blanc | Vecteur  Premium"/>
          <p:cNvPicPr preferRelativeResize="0"/>
          <p:nvPr/>
        </p:nvPicPr>
        <p:blipFill>
          <a:blip r:embed="rId3">
            <a:alphaModFix/>
          </a:blip>
          <a:stretch>
            <a:fillRect/>
          </a:stretch>
        </p:blipFill>
        <p:spPr>
          <a:xfrm>
            <a:off x="7541350" y="3534725"/>
            <a:ext cx="1590675" cy="1590675"/>
          </a:xfrm>
          <a:prstGeom prst="rect">
            <a:avLst/>
          </a:prstGeom>
          <a:noFill/>
          <a:ln>
            <a:noFill/>
          </a:ln>
        </p:spPr>
      </p:pic>
      <p:sp>
        <p:nvSpPr>
          <p:cNvPr id="2" name="Rectangle 2">
            <a:extLst>
              <a:ext uri="{FF2B5EF4-FFF2-40B4-BE49-F238E27FC236}">
                <a16:creationId xmlns:a16="http://schemas.microsoft.com/office/drawing/2014/main" id="{B3112C2C-8C8A-1B87-33D6-E4220A23709A}"/>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pic>
        <p:nvPicPr>
          <p:cNvPr id="1025" name="image1.png" descr="Une image contenant Graphique, symbole, graphisme, clipart&#10;&#10;Le contenu généré par l’IA peut être incorrect.">
            <a:extLst>
              <a:ext uri="{FF2B5EF4-FFF2-40B4-BE49-F238E27FC236}">
                <a16:creationId xmlns:a16="http://schemas.microsoft.com/office/drawing/2014/main" id="{3EFA6E92-124A-98FF-5096-696984DEFB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5871"/>
          <a:stretch>
            <a:fillRect/>
          </a:stretch>
        </p:blipFill>
        <p:spPr bwMode="auto">
          <a:xfrm>
            <a:off x="528637" y="514350"/>
            <a:ext cx="266700" cy="4000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4FE98FA3-5004-C4EF-A738-14EE91F8B2C0}"/>
              </a:ext>
            </a:extLst>
          </p:cNvPr>
          <p:cNvSpPr>
            <a:spLocks noChangeArrowheads="1"/>
          </p:cNvSpPr>
          <p:nvPr/>
        </p:nvSpPr>
        <p:spPr bwMode="auto">
          <a:xfrm>
            <a:off x="395373" y="494869"/>
            <a:ext cx="21884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700" b="0" i="0" u="none" strike="noStrike" cap="none" normalizeH="0" baseline="0" dirty="0">
                <a:ln>
                  <a:noFill/>
                </a:ln>
                <a:solidFill>
                  <a:srgbClr val="039BE5"/>
                </a:solidFill>
                <a:effectLst/>
                <a:latin typeface="Arial" panose="020B0604020202020204" pitchFamily="34" charset="0"/>
                <a:ea typeface="Proxima Nova" charset="0"/>
                <a:cs typeface="Proxima Nova" charset="0"/>
              </a:rPr>
              <a:t>      </a:t>
            </a:r>
            <a:r>
              <a:rPr kumimoji="0" lang="fr-FR" altLang="fr-FR" sz="2800" b="0" i="0" u="none" strike="noStrike" cap="none" normalizeH="0" baseline="0" dirty="0">
                <a:ln>
                  <a:noFill/>
                </a:ln>
                <a:solidFill>
                  <a:srgbClr val="039BE5"/>
                </a:solidFill>
                <a:effectLst/>
                <a:latin typeface="Noto Sans Bamum"/>
                <a:ea typeface="Proxima Nova" charset="0"/>
                <a:cs typeface="Proxima Nova" charset="0"/>
              </a:rPr>
              <a:t>1. Amorce </a:t>
            </a:r>
            <a:endParaRPr kumimoji="0" lang="fr-FR" altLang="fr-FR" sz="2800" b="0" i="0" u="none" strike="noStrike" cap="none" normalizeH="0" baseline="0" dirty="0">
              <a:ln>
                <a:noFill/>
              </a:ln>
              <a:solidFill>
                <a:schemeClr val="tx1"/>
              </a:solidFill>
              <a:effectLst/>
              <a:latin typeface="Noto Sans Bamum"/>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31"/>
          <p:cNvPicPr preferRelativeResize="0"/>
          <p:nvPr/>
        </p:nvPicPr>
        <p:blipFill>
          <a:blip r:embed="rId3">
            <a:alphaModFix/>
          </a:blip>
          <a:stretch>
            <a:fillRect/>
          </a:stretch>
        </p:blipFill>
        <p:spPr>
          <a:xfrm>
            <a:off x="334800" y="331550"/>
            <a:ext cx="8228074" cy="4480400"/>
          </a:xfrm>
          <a:prstGeom prst="rect">
            <a:avLst/>
          </a:prstGeom>
          <a:noFill/>
          <a:ln>
            <a:noFill/>
          </a:ln>
        </p:spPr>
      </p:pic>
      <p:sp>
        <p:nvSpPr>
          <p:cNvPr id="3" name="ZoneTexte 2">
            <a:extLst>
              <a:ext uri="{FF2B5EF4-FFF2-40B4-BE49-F238E27FC236}">
                <a16:creationId xmlns:a16="http://schemas.microsoft.com/office/drawing/2014/main" id="{F0D741A1-E8A5-B9AC-52D5-8871FC308E15}"/>
              </a:ext>
            </a:extLst>
          </p:cNvPr>
          <p:cNvSpPr txBox="1"/>
          <p:nvPr/>
        </p:nvSpPr>
        <p:spPr>
          <a:xfrm>
            <a:off x="2878468" y="4504173"/>
            <a:ext cx="3140737" cy="307777"/>
          </a:xfrm>
          <a:prstGeom prst="rect">
            <a:avLst/>
          </a:prstGeom>
          <a:noFill/>
        </p:spPr>
        <p:txBody>
          <a:bodyPr wrap="square" rtlCol="0">
            <a:spAutoFit/>
          </a:bodyPr>
          <a:lstStyle/>
          <a:p>
            <a:r>
              <a:rPr lang="fr" sz="1400">
                <a:solidFill>
                  <a:srgbClr val="00B050"/>
                </a:solidFill>
                <a:latin typeface="Noto Sans Bamum"/>
                <a:ea typeface="Andika"/>
                <a:cs typeface="Andika"/>
                <a:sym typeface="Andika"/>
              </a:rPr>
              <a:t>*Cette section provient d’AFS CANADA</a:t>
            </a:r>
            <a:endParaRPr lang="fr-CA"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2"/>
          <p:cNvSpPr txBox="1"/>
          <p:nvPr/>
        </p:nvSpPr>
        <p:spPr>
          <a:xfrm>
            <a:off x="1070100" y="1994500"/>
            <a:ext cx="7003800" cy="609367"/>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fr" sz="2400" b="1" dirty="0">
                <a:solidFill>
                  <a:srgbClr val="00B0F0"/>
                </a:solidFill>
                <a:latin typeface="Noto Sans Bamum"/>
                <a:ea typeface="Sora"/>
                <a:cs typeface="Sora"/>
                <a:sym typeface="Sora"/>
              </a:rPr>
              <a:t>QU’EST-CE QU’UNE BONNE SAUCE À SPAGHETTI ? </a:t>
            </a:r>
            <a:endParaRPr sz="2400" dirty="0">
              <a:solidFill>
                <a:srgbClr val="00B0F0"/>
              </a:solidFill>
              <a:latin typeface="Noto Sans Bamum"/>
            </a:endParaRPr>
          </a:p>
        </p:txBody>
      </p:sp>
      <p:sp>
        <p:nvSpPr>
          <p:cNvPr id="185" name="Google Shape;185;p32"/>
          <p:cNvSpPr txBox="1"/>
          <p:nvPr/>
        </p:nvSpPr>
        <p:spPr>
          <a:xfrm>
            <a:off x="1848175" y="3149000"/>
            <a:ext cx="53016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1500" dirty="0">
                <a:solidFill>
                  <a:schemeClr val="tx1"/>
                </a:solidFill>
                <a:latin typeface="Noto Sans Bamum"/>
                <a:ea typeface="Calibri"/>
                <a:cs typeface="Calibri"/>
                <a:sym typeface="Calibri"/>
              </a:rPr>
              <a:t>(Jeu du cadavre exquis)</a:t>
            </a:r>
            <a:endParaRPr sz="1500" dirty="0">
              <a:solidFill>
                <a:schemeClr val="tx1"/>
              </a:solidFill>
              <a:latin typeface="Noto Sans Bamum"/>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 ligne&#10;&#10;Le contenu généré par l’IA peut être incorrect.">
            <a:extLst>
              <a:ext uri="{FF2B5EF4-FFF2-40B4-BE49-F238E27FC236}">
                <a16:creationId xmlns:a16="http://schemas.microsoft.com/office/drawing/2014/main" id="{CB34D446-F0CE-8BBE-D0A9-B624AC5E9617}"/>
              </a:ext>
            </a:extLst>
          </p:cNvPr>
          <p:cNvPicPr>
            <a:picLocks noChangeAspect="1"/>
          </p:cNvPicPr>
          <p:nvPr/>
        </p:nvPicPr>
        <p:blipFill>
          <a:blip r:embed="rId2"/>
          <a:stretch>
            <a:fillRect/>
          </a:stretch>
        </p:blipFill>
        <p:spPr>
          <a:xfrm>
            <a:off x="414337" y="333375"/>
            <a:ext cx="8315325" cy="4476750"/>
          </a:xfrm>
          <a:prstGeom prst="rect">
            <a:avLst/>
          </a:prstGeom>
        </p:spPr>
      </p:pic>
    </p:spTree>
    <p:extLst>
      <p:ext uri="{BB962C8B-B14F-4D97-AF65-F5344CB8AC3E}">
        <p14:creationId xmlns:p14="http://schemas.microsoft.com/office/powerpoint/2010/main" val="3959425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3"/>
          <p:cNvSpPr txBox="1">
            <a:spLocks noGrp="1"/>
          </p:cNvSpPr>
          <p:nvPr>
            <p:ph type="title"/>
          </p:nvPr>
        </p:nvSpPr>
        <p:spPr>
          <a:xfrm>
            <a:off x="160150" y="26317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Clr>
                <a:schemeClr val="dk1"/>
              </a:buClr>
              <a:buSzPts val="990"/>
              <a:buFont typeface="Arial"/>
              <a:buNone/>
            </a:pPr>
            <a:r>
              <a:rPr lang="fr-CA" sz="3100" dirty="0">
                <a:solidFill>
                  <a:srgbClr val="00B0F0"/>
                </a:solidFill>
                <a:latin typeface="Noto Sans Bamum"/>
                <a:ea typeface="Sora"/>
                <a:cs typeface="Sora"/>
                <a:sym typeface="Sora"/>
              </a:rPr>
              <a:t>5. </a:t>
            </a:r>
            <a:r>
              <a:rPr lang="fr-CA" sz="3100" dirty="0" err="1">
                <a:solidFill>
                  <a:srgbClr val="00B0F0"/>
                </a:solidFill>
                <a:latin typeface="Noto Sans Bamum"/>
                <a:ea typeface="Sora"/>
                <a:cs typeface="Sora"/>
                <a:sym typeface="Sora"/>
              </a:rPr>
              <a:t>Fouki</a:t>
            </a:r>
            <a:r>
              <a:rPr lang="fr-CA" sz="3100" dirty="0">
                <a:solidFill>
                  <a:srgbClr val="00B0F0"/>
                </a:solidFill>
                <a:latin typeface="Noto Sans Bamum"/>
                <a:ea typeface="Sora"/>
                <a:cs typeface="Sora"/>
                <a:sym typeface="Sora"/>
              </a:rPr>
              <a:t>; culture première et culture seconde; discussion</a:t>
            </a:r>
            <a:br>
              <a:rPr lang="fr" sz="5200" dirty="0">
                <a:solidFill>
                  <a:srgbClr val="00B0F0"/>
                </a:solidFill>
                <a:latin typeface="Noto Sans Bamum"/>
                <a:ea typeface="Sora"/>
                <a:cs typeface="Sora"/>
                <a:sym typeface="Sora"/>
              </a:rPr>
            </a:br>
            <a:br>
              <a:rPr lang="fr" sz="5200" dirty="0">
                <a:solidFill>
                  <a:srgbClr val="00B0F0"/>
                </a:solidFill>
                <a:latin typeface="Noto Sans Bamum"/>
                <a:ea typeface="Sora"/>
                <a:cs typeface="Sora"/>
                <a:sym typeface="Sora"/>
              </a:rPr>
            </a:br>
            <a:r>
              <a:rPr lang="fr" sz="5200" dirty="0">
                <a:solidFill>
                  <a:srgbClr val="00B0F0"/>
                </a:solidFill>
                <a:latin typeface="Noto Sans Bamum"/>
                <a:ea typeface="Sora"/>
                <a:cs typeface="Sora"/>
                <a:sym typeface="Sora"/>
              </a:rPr>
              <a:t>Spaghetti pain à l’ail !</a:t>
            </a:r>
            <a:endParaRPr sz="5200" dirty="0">
              <a:solidFill>
                <a:srgbClr val="00B0F0"/>
              </a:solidFill>
              <a:latin typeface="Noto Sans Bamum"/>
              <a:ea typeface="Sora"/>
              <a:cs typeface="Sora"/>
              <a:sym typeface="Sora"/>
            </a:endParaRPr>
          </a:p>
          <a:p>
            <a:pPr marL="0" lvl="0" indent="0" algn="l" rtl="0">
              <a:spcBef>
                <a:spcPts val="0"/>
              </a:spcBef>
              <a:spcAft>
                <a:spcPts val="0"/>
              </a:spcAft>
              <a:buNone/>
            </a:pPr>
            <a:endParaRPr dirty="0"/>
          </a:p>
        </p:txBody>
      </p:sp>
      <p:pic>
        <p:nvPicPr>
          <p:cNvPr id="191" name="Google Shape;191;p33" descr="200+ Pain à L'ail Stock Illustrations, graphiques vectoriels libre de  droits et Clip Art - iStock"/>
          <p:cNvPicPr preferRelativeResize="0"/>
          <p:nvPr/>
        </p:nvPicPr>
        <p:blipFill rotWithShape="1">
          <a:blip r:embed="rId3">
            <a:alphaModFix/>
          </a:blip>
          <a:srcRect t="24338" b="10621"/>
          <a:stretch/>
        </p:blipFill>
        <p:spPr>
          <a:xfrm>
            <a:off x="3001224" y="2141262"/>
            <a:ext cx="2838451" cy="1846075"/>
          </a:xfrm>
          <a:prstGeom prst="rect">
            <a:avLst/>
          </a:prstGeom>
          <a:noFill/>
          <a:ln>
            <a:noFill/>
          </a:ln>
        </p:spPr>
      </p:pic>
      <p:sp>
        <p:nvSpPr>
          <p:cNvPr id="192" name="Google Shape;192;p33"/>
          <p:cNvSpPr txBox="1"/>
          <p:nvPr/>
        </p:nvSpPr>
        <p:spPr>
          <a:xfrm>
            <a:off x="170250" y="3946200"/>
            <a:ext cx="8803500" cy="83096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100" dirty="0">
                <a:solidFill>
                  <a:schemeClr val="tx1"/>
                </a:solidFill>
                <a:latin typeface="Noto Sans Bamum"/>
                <a:ea typeface="Sora"/>
                <a:cs typeface="Sora"/>
                <a:sym typeface="Sora"/>
              </a:rPr>
              <a:t>Entrez dans l’univers de FOUKI </a:t>
            </a:r>
          </a:p>
          <a:p>
            <a:pPr marL="0" lvl="0" indent="0" algn="ctr" rtl="0">
              <a:spcBef>
                <a:spcPts val="0"/>
              </a:spcBef>
              <a:spcAft>
                <a:spcPts val="0"/>
              </a:spcAft>
              <a:buNone/>
            </a:pPr>
            <a:r>
              <a:rPr lang="fr" sz="2100" dirty="0">
                <a:solidFill>
                  <a:schemeClr val="tx1"/>
                </a:solidFill>
                <a:latin typeface="Noto Sans Bamum"/>
                <a:ea typeface="Sora"/>
                <a:cs typeface="Sora"/>
                <a:sym typeface="Sora"/>
              </a:rPr>
              <a:t>et découvrez son spaghetti favori !</a:t>
            </a:r>
            <a:endParaRPr dirty="0">
              <a:solidFill>
                <a:schemeClr val="tx1"/>
              </a:solidFill>
              <a:latin typeface="Noto Sans Bamum"/>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F6B69A2-A682-76C6-52D6-ECE2B2FFFD74}"/>
              </a:ext>
            </a:extLst>
          </p:cNvPr>
          <p:cNvPicPr>
            <a:picLocks noChangeAspect="1"/>
          </p:cNvPicPr>
          <p:nvPr/>
        </p:nvPicPr>
        <p:blipFill>
          <a:blip r:embed="rId2"/>
          <a:stretch>
            <a:fillRect/>
          </a:stretch>
        </p:blipFill>
        <p:spPr>
          <a:xfrm>
            <a:off x="413232" y="231750"/>
            <a:ext cx="8317535" cy="4680000"/>
          </a:xfrm>
          <a:prstGeom prst="rect">
            <a:avLst/>
          </a:prstGeom>
        </p:spPr>
      </p:pic>
    </p:spTree>
    <p:extLst>
      <p:ext uri="{BB962C8B-B14F-4D97-AF65-F5344CB8AC3E}">
        <p14:creationId xmlns:p14="http://schemas.microsoft.com/office/powerpoint/2010/main" val="1668845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ct val="37931"/>
              <a:buFont typeface="Arial"/>
              <a:buNone/>
            </a:pPr>
            <a:r>
              <a:rPr lang="fr-CA" dirty="0">
                <a:solidFill>
                  <a:srgbClr val="00B0F0"/>
                </a:solidFill>
                <a:latin typeface="Noto Sans Bamum"/>
              </a:rPr>
              <a:t>Un peu de théorie : culture première et culture seconde</a:t>
            </a:r>
            <a:endParaRPr dirty="0">
              <a:solidFill>
                <a:srgbClr val="00B0F0"/>
              </a:solidFill>
              <a:latin typeface="Noto Sans Bamum"/>
            </a:endParaRPr>
          </a:p>
        </p:txBody>
      </p:sp>
      <p:pic>
        <p:nvPicPr>
          <p:cNvPr id="198" name="Google Shape;198;p34"/>
          <p:cNvPicPr preferRelativeResize="0"/>
          <p:nvPr/>
        </p:nvPicPr>
        <p:blipFill>
          <a:blip r:embed="rId3">
            <a:alphaModFix/>
          </a:blip>
          <a:stretch>
            <a:fillRect/>
          </a:stretch>
        </p:blipFill>
        <p:spPr>
          <a:xfrm>
            <a:off x="1053150" y="1244225"/>
            <a:ext cx="6686550" cy="3371850"/>
          </a:xfrm>
          <a:prstGeom prst="rect">
            <a:avLst/>
          </a:prstGeom>
          <a:noFill/>
          <a:ln>
            <a:noFill/>
          </a:ln>
        </p:spPr>
      </p:pic>
      <p:sp>
        <p:nvSpPr>
          <p:cNvPr id="199" name="Google Shape;199;p34"/>
          <p:cNvSpPr txBox="1"/>
          <p:nvPr/>
        </p:nvSpPr>
        <p:spPr>
          <a:xfrm>
            <a:off x="89025" y="4611725"/>
            <a:ext cx="86148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1300" dirty="0">
                <a:solidFill>
                  <a:schemeClr val="dk1"/>
                </a:solidFill>
                <a:latin typeface="Noto Sans Bamum"/>
              </a:rPr>
              <a:t>Source :</a:t>
            </a:r>
            <a:r>
              <a:rPr lang="fr" sz="1800" dirty="0">
                <a:solidFill>
                  <a:schemeClr val="dk2"/>
                </a:solidFill>
                <a:latin typeface="Noto Sans Bamum"/>
              </a:rPr>
              <a:t> </a:t>
            </a:r>
            <a:r>
              <a:rPr lang="fr" sz="1100" b="1" u="sng" dirty="0">
                <a:solidFill>
                  <a:srgbClr val="1155CC"/>
                </a:solidFill>
                <a:latin typeface="Noto Sans Bamum"/>
                <a:ea typeface="Calibri"/>
                <a:cs typeface="Calibri"/>
                <a:sym typeface="Calibri"/>
                <a:hlinkClick r:id="rId4">
                  <a:extLst>
                    <a:ext uri="{A12FA001-AC4F-418D-AE19-62706E023703}">
                      <ahyp:hlinkClr xmlns:ahyp="http://schemas.microsoft.com/office/drawing/2018/hyperlinkcolor" val="tx"/>
                    </a:ext>
                  </a:extLst>
                </a:hlinkClick>
              </a:rPr>
              <a:t>https://ccq.recitdp.qc.ca/activit%C3%A9s-dapprentissage/1er-cycle-du-secondaire/pizza-pochette</a:t>
            </a:r>
            <a:endParaRPr sz="1800" dirty="0">
              <a:solidFill>
                <a:schemeClr val="dk2"/>
              </a:solidFill>
              <a:latin typeface="Noto Sans Bamum"/>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Clr>
                <a:schemeClr val="dk1"/>
              </a:buClr>
              <a:buSzPct val="39285"/>
              <a:buFont typeface="Arial"/>
              <a:buNone/>
            </a:pPr>
            <a:r>
              <a:rPr lang="fr" dirty="0">
                <a:latin typeface="Noto Sans Bamum"/>
                <a:ea typeface="Sora"/>
                <a:cs typeface="Sora"/>
                <a:sym typeface="Sora"/>
              </a:rPr>
              <a:t>Visionnez les deux capsules suivantes : </a:t>
            </a:r>
            <a:endParaRPr dirty="0">
              <a:latin typeface="Noto Sans Bamum"/>
              <a:ea typeface="Sora"/>
              <a:cs typeface="Sora"/>
              <a:sym typeface="Sora"/>
            </a:endParaRPr>
          </a:p>
          <a:p>
            <a:pPr marL="0" lvl="0" indent="0" algn="l" rtl="0">
              <a:spcBef>
                <a:spcPts val="0"/>
              </a:spcBef>
              <a:spcAft>
                <a:spcPts val="0"/>
              </a:spcAft>
              <a:buNone/>
            </a:pPr>
            <a:endParaRPr dirty="0"/>
          </a:p>
        </p:txBody>
      </p:sp>
      <p:sp>
        <p:nvSpPr>
          <p:cNvPr id="205" name="Google Shape;205;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105252" lvl="0" indent="0" algn="l" rtl="0">
              <a:lnSpc>
                <a:spcPct val="120000"/>
              </a:lnSpc>
              <a:spcAft>
                <a:spcPts val="0"/>
              </a:spcAft>
              <a:buClr>
                <a:srgbClr val="FF0000"/>
              </a:buClr>
              <a:buSzPct val="140000"/>
              <a:buNone/>
            </a:pPr>
            <a:r>
              <a:rPr lang="fr" sz="2200" b="1" i="1" dirty="0">
                <a:solidFill>
                  <a:schemeClr val="accent1">
                    <a:lumMod val="75000"/>
                  </a:schemeClr>
                </a:solidFill>
                <a:latin typeface="Noto Sans Bamum"/>
                <a:ea typeface="Sora"/>
                <a:cs typeface="Sora"/>
                <a:sym typeface="Sora"/>
                <a:hlinkClick r:id="rId3">
                  <a:extLst>
                    <a:ext uri="{A12FA001-AC4F-418D-AE19-62706E023703}">
                      <ahyp:hlinkClr xmlns:ahyp="http://schemas.microsoft.com/office/drawing/2018/hyperlinkcolor" val="tx"/>
                    </a:ext>
                  </a:extLst>
                </a:hlinkClick>
              </a:rPr>
              <a:t>Le spaghetti pain à l'ail de Fouki </a:t>
            </a:r>
            <a:endParaRPr lang="fr" sz="2200" b="1" i="1" dirty="0">
              <a:solidFill>
                <a:schemeClr val="accent1">
                  <a:lumMod val="75000"/>
                </a:schemeClr>
              </a:solidFill>
              <a:latin typeface="Noto Sans Bamum"/>
              <a:ea typeface="Sora"/>
              <a:cs typeface="Sora"/>
              <a:sym typeface="Sora"/>
            </a:endParaRPr>
          </a:p>
          <a:p>
            <a:pPr marL="105252" lvl="0" indent="0" algn="l" rtl="0">
              <a:lnSpc>
                <a:spcPct val="120000"/>
              </a:lnSpc>
              <a:spcAft>
                <a:spcPts val="0"/>
              </a:spcAft>
              <a:buClr>
                <a:srgbClr val="FF0000"/>
              </a:buClr>
              <a:buSzPct val="140000"/>
              <a:buNone/>
            </a:pPr>
            <a:endParaRPr lang="fr" sz="2200" u="sng" dirty="0">
              <a:solidFill>
                <a:schemeClr val="tx1"/>
              </a:solidFill>
              <a:latin typeface="Noto Sans Bamum"/>
              <a:cs typeface="Sora"/>
              <a:sym typeface="Sora"/>
              <a:hlinkClick r:id="rId4">
                <a:extLst>
                  <a:ext uri="{A12FA001-AC4F-418D-AE19-62706E023703}">
                    <ahyp:hlinkClr xmlns:ahyp="http://schemas.microsoft.com/office/drawing/2018/hyperlinkcolor" val="tx"/>
                  </a:ext>
                </a:extLst>
              </a:hlinkClick>
            </a:endParaRPr>
          </a:p>
          <a:p>
            <a:pPr marL="105252" lvl="0" indent="0" algn="l" rtl="0">
              <a:lnSpc>
                <a:spcPct val="120000"/>
              </a:lnSpc>
              <a:spcAft>
                <a:spcPts val="0"/>
              </a:spcAft>
              <a:buClr>
                <a:srgbClr val="FF0000"/>
              </a:buClr>
              <a:buSzPct val="140000"/>
              <a:buNone/>
            </a:pPr>
            <a:endParaRPr lang="fr" sz="2200" u="sng" dirty="0">
              <a:solidFill>
                <a:schemeClr val="tx1"/>
              </a:solidFill>
              <a:latin typeface="Noto Sans Bamum"/>
              <a:cs typeface="Sora"/>
              <a:sym typeface="Sora"/>
              <a:hlinkClick r:id="rId4">
                <a:extLst>
                  <a:ext uri="{A12FA001-AC4F-418D-AE19-62706E023703}">
                    <ahyp:hlinkClr xmlns:ahyp="http://schemas.microsoft.com/office/drawing/2018/hyperlinkcolor" val="tx"/>
                  </a:ext>
                </a:extLst>
              </a:hlinkClick>
            </a:endParaRPr>
          </a:p>
          <a:p>
            <a:pPr marL="105252" lvl="0" indent="0" algn="l" rtl="0">
              <a:lnSpc>
                <a:spcPct val="120000"/>
              </a:lnSpc>
              <a:spcAft>
                <a:spcPts val="0"/>
              </a:spcAft>
              <a:buClr>
                <a:srgbClr val="FF0000"/>
              </a:buClr>
              <a:buSzPct val="140000"/>
              <a:buNone/>
            </a:pPr>
            <a:r>
              <a:rPr lang="fr-CA" sz="2200" b="1" i="1" dirty="0" err="1">
                <a:solidFill>
                  <a:schemeClr val="accent1">
                    <a:lumMod val="75000"/>
                  </a:schemeClr>
                </a:solidFill>
                <a:latin typeface="Noto Sans Bamum"/>
                <a:cs typeface="Sora" panose="020B0604020202020204" charset="0"/>
                <a:hlinkClick r:id="rId4">
                  <a:extLst>
                    <a:ext uri="{A12FA001-AC4F-418D-AE19-62706E023703}">
                      <ahyp:hlinkClr xmlns:ahyp="http://schemas.microsoft.com/office/drawing/2018/hyperlinkcolor" val="tx"/>
                    </a:ext>
                  </a:extLst>
                </a:hlinkClick>
              </a:rPr>
              <a:t>Fouki</a:t>
            </a:r>
            <a:r>
              <a:rPr lang="fr-CA" sz="2200" b="1" i="1" dirty="0">
                <a:solidFill>
                  <a:schemeClr val="accent1">
                    <a:lumMod val="75000"/>
                  </a:schemeClr>
                </a:solidFill>
                <a:latin typeface="Noto Sans Bamum"/>
                <a:cs typeface="Sora" panose="020B0604020202020204" charset="0"/>
                <a:hlinkClick r:id="rId4">
                  <a:extLst>
                    <a:ext uri="{A12FA001-AC4F-418D-AE19-62706E023703}">
                      <ahyp:hlinkClr xmlns:ahyp="http://schemas.microsoft.com/office/drawing/2018/hyperlinkcolor" val="tx"/>
                    </a:ext>
                  </a:extLst>
                </a:hlinkClick>
              </a:rPr>
              <a:t> x </a:t>
            </a:r>
            <a:r>
              <a:rPr lang="fr-CA" sz="2200" b="1" i="1" dirty="0" err="1">
                <a:solidFill>
                  <a:schemeClr val="accent1">
                    <a:lumMod val="75000"/>
                  </a:schemeClr>
                </a:solidFill>
                <a:latin typeface="Noto Sans Bamum"/>
                <a:cs typeface="Sora" panose="020B0604020202020204" charset="0"/>
                <a:hlinkClick r:id="rId4">
                  <a:extLst>
                    <a:ext uri="{A12FA001-AC4F-418D-AE19-62706E023703}">
                      <ahyp:hlinkClr xmlns:ahyp="http://schemas.microsoft.com/office/drawing/2018/hyperlinkcolor" val="tx"/>
                    </a:ext>
                  </a:extLst>
                </a:hlinkClick>
              </a:rPr>
              <a:t>Vendou</a:t>
            </a:r>
            <a:r>
              <a:rPr lang="fr-CA" sz="2200" b="1" i="1" dirty="0">
                <a:solidFill>
                  <a:schemeClr val="accent1">
                    <a:lumMod val="75000"/>
                  </a:schemeClr>
                </a:solidFill>
                <a:latin typeface="Noto Sans Bamum"/>
                <a:cs typeface="Sora" panose="020B0604020202020204" charset="0"/>
                <a:hlinkClick r:id="rId4">
                  <a:extLst>
                    <a:ext uri="{A12FA001-AC4F-418D-AE19-62706E023703}">
                      <ahyp:hlinkClr xmlns:ahyp="http://schemas.microsoft.com/office/drawing/2018/hyperlinkcolor" val="tx"/>
                    </a:ext>
                  </a:extLst>
                </a:hlinkClick>
              </a:rPr>
              <a:t> - S.P.A.L.A</a:t>
            </a:r>
            <a:endParaRPr lang="fr-CA" sz="2200" b="1" i="1" dirty="0">
              <a:solidFill>
                <a:schemeClr val="accent1">
                  <a:lumMod val="75000"/>
                </a:schemeClr>
              </a:solidFill>
              <a:latin typeface="Noto Sans Bamum"/>
              <a:cs typeface="Sora" panose="020B0604020202020204" charset="0"/>
              <a:hlinkClick r:id="rId4">
                <a:extLst>
                  <a:ext uri="{A12FA001-AC4F-418D-AE19-62706E023703}">
                    <ahyp:hlinkClr xmlns:ahyp="http://schemas.microsoft.com/office/drawing/2018/hyperlinkcolor" val="tx"/>
                  </a:ext>
                </a:extLst>
              </a:hlinkClick>
            </a:endParaRPr>
          </a:p>
          <a:p>
            <a:pPr marL="0" lvl="0" indent="0" algn="l" rtl="0">
              <a:lnSpc>
                <a:spcPct val="120000"/>
              </a:lnSpc>
              <a:spcAft>
                <a:spcPts val="0"/>
              </a:spcAft>
              <a:buClr>
                <a:schemeClr val="dk1"/>
              </a:buClr>
              <a:buSzPct val="61111"/>
              <a:buFont typeface="Arial"/>
              <a:buNone/>
            </a:pPr>
            <a:r>
              <a:rPr lang="fr-CA" sz="2200" dirty="0">
                <a:latin typeface="Noto Sans Bamum"/>
                <a:hlinkClick r:id="rId4"/>
              </a:rPr>
              <a:t>  </a:t>
            </a:r>
            <a:endParaRPr sz="2200" dirty="0">
              <a:latin typeface="Noto Sans Bamum"/>
            </a:endParaRPr>
          </a:p>
          <a:p>
            <a:pPr marL="0" lvl="0" indent="0" algn="l" rtl="0">
              <a:spcBef>
                <a:spcPts val="1200"/>
              </a:spcBef>
              <a:spcAft>
                <a:spcPts val="0"/>
              </a:spcAft>
              <a:buClr>
                <a:schemeClr val="dk1"/>
              </a:buClr>
              <a:buSzPct val="61111"/>
              <a:buFont typeface="Arial"/>
              <a:buNone/>
            </a:pPr>
            <a:endParaRPr dirty="0">
              <a:latin typeface="Noto Sans Bamum"/>
            </a:endParaRPr>
          </a:p>
          <a:p>
            <a:pPr marL="0" lvl="0" indent="0" algn="l" rtl="0">
              <a:spcBef>
                <a:spcPts val="1200"/>
              </a:spcBef>
              <a:spcAft>
                <a:spcPts val="0"/>
              </a:spcAft>
              <a:buClr>
                <a:schemeClr val="dk1"/>
              </a:buClr>
              <a:buSzPct val="61111"/>
              <a:buFont typeface="Arial"/>
              <a:buNone/>
            </a:pPr>
            <a:endParaRPr dirty="0">
              <a:latin typeface="Noto Sans Bamum"/>
            </a:endParaRPr>
          </a:p>
          <a:p>
            <a:pPr marL="0" lvl="0" indent="0" algn="ctr" rtl="0">
              <a:spcBef>
                <a:spcPts val="1200"/>
              </a:spcBef>
              <a:spcAft>
                <a:spcPts val="0"/>
              </a:spcAft>
              <a:buClr>
                <a:schemeClr val="dk1"/>
              </a:buClr>
              <a:buSzPct val="54557"/>
              <a:buFont typeface="Arial"/>
              <a:buNone/>
            </a:pPr>
            <a:r>
              <a:rPr lang="fr" sz="2016" b="1" dirty="0">
                <a:solidFill>
                  <a:schemeClr val="dk1"/>
                </a:solidFill>
                <a:latin typeface="Noto Sans Bamum"/>
                <a:ea typeface="Sora"/>
                <a:cs typeface="Sora"/>
                <a:sym typeface="Sora"/>
              </a:rPr>
              <a:t>Puis, classez les différents éléments dans le cercle correspondant : </a:t>
            </a:r>
            <a:endParaRPr sz="2016" b="1" dirty="0">
              <a:solidFill>
                <a:schemeClr val="dk1"/>
              </a:solidFill>
              <a:latin typeface="Noto Sans Bamum"/>
              <a:ea typeface="Sora"/>
              <a:cs typeface="Sora"/>
              <a:sym typeface="Sora"/>
            </a:endParaRPr>
          </a:p>
          <a:p>
            <a:pPr marL="0" lvl="0" indent="0" algn="l" rtl="0">
              <a:spcBef>
                <a:spcPts val="1200"/>
              </a:spcBef>
              <a:spcAft>
                <a:spcPts val="1200"/>
              </a:spcAft>
              <a:buNone/>
            </a:pPr>
            <a:endParaRPr dirty="0"/>
          </a:p>
        </p:txBody>
      </p:sp>
      <p:pic>
        <p:nvPicPr>
          <p:cNvPr id="206" name="Google Shape;206;p35" descr="Mordu - CBC &amp; Radio-Canada Solutions Média"/>
          <p:cNvPicPr preferRelativeResize="0"/>
          <p:nvPr/>
        </p:nvPicPr>
        <p:blipFill>
          <a:blip r:embed="rId5">
            <a:alphaModFix/>
          </a:blip>
          <a:stretch>
            <a:fillRect/>
          </a:stretch>
        </p:blipFill>
        <p:spPr>
          <a:xfrm>
            <a:off x="5772625" y="1152475"/>
            <a:ext cx="2366125" cy="837575"/>
          </a:xfrm>
          <a:prstGeom prst="rect">
            <a:avLst/>
          </a:prstGeom>
          <a:noFill/>
          <a:ln>
            <a:noFill/>
          </a:ln>
        </p:spPr>
      </p:pic>
      <p:pic>
        <p:nvPicPr>
          <p:cNvPr id="207" name="Google Shape;207;p35" descr="S.P.A.L.A. (feat. Vendou) | FouKi"/>
          <p:cNvPicPr preferRelativeResize="0"/>
          <p:nvPr/>
        </p:nvPicPr>
        <p:blipFill>
          <a:blip r:embed="rId6">
            <a:alphaModFix/>
          </a:blip>
          <a:stretch>
            <a:fillRect/>
          </a:stretch>
        </p:blipFill>
        <p:spPr>
          <a:xfrm>
            <a:off x="4208475" y="2395550"/>
            <a:ext cx="930250" cy="930250"/>
          </a:xfrm>
          <a:prstGeom prst="rect">
            <a:avLst/>
          </a:prstGeom>
          <a:noFill/>
          <a:ln w="38100" cap="flat" cmpd="sng">
            <a:solidFill>
              <a:srgbClr val="000000"/>
            </a:solidFill>
            <a:prstDash val="solid"/>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36"/>
          <p:cNvPicPr preferRelativeResize="0"/>
          <p:nvPr/>
        </p:nvPicPr>
        <p:blipFill>
          <a:blip r:embed="rId3">
            <a:alphaModFix/>
          </a:blip>
          <a:stretch>
            <a:fillRect/>
          </a:stretch>
        </p:blipFill>
        <p:spPr>
          <a:xfrm>
            <a:off x="354955" y="1009255"/>
            <a:ext cx="8235100" cy="27273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37"/>
          <p:cNvPicPr preferRelativeResize="0"/>
          <p:nvPr/>
        </p:nvPicPr>
        <p:blipFill>
          <a:blip r:embed="rId3">
            <a:alphaModFix/>
          </a:blip>
          <a:stretch>
            <a:fillRect/>
          </a:stretch>
        </p:blipFill>
        <p:spPr>
          <a:xfrm>
            <a:off x="1817225" y="0"/>
            <a:ext cx="5310625" cy="5059850"/>
          </a:xfrm>
          <a:prstGeom prst="rect">
            <a:avLst/>
          </a:prstGeom>
          <a:noFill/>
          <a:ln>
            <a:noFill/>
          </a:ln>
        </p:spPr>
      </p:pic>
      <p:sp>
        <p:nvSpPr>
          <p:cNvPr id="218" name="Google Shape;218;p37"/>
          <p:cNvSpPr txBox="1"/>
          <p:nvPr/>
        </p:nvSpPr>
        <p:spPr>
          <a:xfrm>
            <a:off x="98388" y="4598150"/>
            <a:ext cx="87483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1300" dirty="0">
                <a:solidFill>
                  <a:schemeClr val="dk1"/>
                </a:solidFill>
                <a:latin typeface="Noto Sans Bamum"/>
              </a:rPr>
              <a:t>Source :</a:t>
            </a:r>
            <a:r>
              <a:rPr lang="fr" sz="1800" dirty="0">
                <a:solidFill>
                  <a:schemeClr val="dk2"/>
                </a:solidFill>
                <a:latin typeface="Noto Sans Bamum"/>
              </a:rPr>
              <a:t> </a:t>
            </a:r>
            <a:r>
              <a:rPr lang="fr" sz="1100" b="1" u="sng" dirty="0">
                <a:solidFill>
                  <a:srgbClr val="1155CC"/>
                </a:solidFill>
                <a:latin typeface="Noto Sans Bamum"/>
                <a:ea typeface="Calibri"/>
                <a:cs typeface="Calibri"/>
                <a:sym typeface="Calibri"/>
                <a:hlinkClick r:id="rId4">
                  <a:extLst>
                    <a:ext uri="{A12FA001-AC4F-418D-AE19-62706E023703}">
                      <ahyp:hlinkClr xmlns:ahyp="http://schemas.microsoft.com/office/drawing/2018/hyperlinkcolor" val="tx"/>
                    </a:ext>
                  </a:extLst>
                </a:hlinkClick>
              </a:rPr>
              <a:t>https://ccq.recitdp.qc.ca/activit%C3%A9s-dapprentissage/1er-cycle-du-secondaire/pizza-pochette</a:t>
            </a:r>
            <a:endParaRPr sz="1800" dirty="0">
              <a:solidFill>
                <a:schemeClr val="dk2"/>
              </a:solidFill>
              <a:latin typeface="Noto Sans Bamum"/>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fr" sz="3100" dirty="0">
                <a:latin typeface="Noto Sans Bamum"/>
                <a:ea typeface="Sora"/>
                <a:cs typeface="Sora"/>
                <a:sym typeface="Sora"/>
              </a:rPr>
              <a:t>Quelles sont les jugements de préférence de Fouki ?</a:t>
            </a:r>
            <a:endParaRPr sz="3100" dirty="0">
              <a:latin typeface="Noto Sans Bamum"/>
              <a:ea typeface="Sora"/>
              <a:cs typeface="Sora"/>
              <a:sym typeface="Sora"/>
            </a:endParaRPr>
          </a:p>
          <a:p>
            <a:pPr marL="0" lvl="0" indent="0" algn="l" rtl="0">
              <a:spcBef>
                <a:spcPts val="0"/>
              </a:spcBef>
              <a:spcAft>
                <a:spcPts val="0"/>
              </a:spcAft>
              <a:buNone/>
            </a:pPr>
            <a:endParaRPr dirty="0"/>
          </a:p>
        </p:txBody>
      </p:sp>
      <p:sp>
        <p:nvSpPr>
          <p:cNvPr id="224" name="Google Shape;224;p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Clr>
                <a:schemeClr val="dk1"/>
              </a:buClr>
              <a:buSzPts val="1100"/>
              <a:buFont typeface="Arial"/>
              <a:buNone/>
            </a:pPr>
            <a:r>
              <a:rPr lang="fr" sz="2000" dirty="0">
                <a:solidFill>
                  <a:schemeClr val="tx1"/>
                </a:solidFill>
                <a:latin typeface="Noto Sans Bamum"/>
                <a:ea typeface="Sora"/>
                <a:cs typeface="Sora"/>
                <a:sym typeface="Sora"/>
              </a:rPr>
              <a:t>Ce type de jugement est assimilable à un jugement de réalité mais il affirme plutôt un goût, un penchant subjectif.</a:t>
            </a:r>
            <a:endParaRPr sz="2000" dirty="0">
              <a:solidFill>
                <a:schemeClr val="tx1"/>
              </a:solidFill>
              <a:latin typeface="Noto Sans Bamum"/>
            </a:endParaRPr>
          </a:p>
        </p:txBody>
      </p:sp>
      <p:pic>
        <p:nvPicPr>
          <p:cNvPr id="225" name="Google Shape;225;p38"/>
          <p:cNvPicPr preferRelativeResize="0"/>
          <p:nvPr/>
        </p:nvPicPr>
        <p:blipFill>
          <a:blip r:embed="rId3">
            <a:alphaModFix/>
          </a:blip>
          <a:stretch>
            <a:fillRect/>
          </a:stretch>
        </p:blipFill>
        <p:spPr>
          <a:xfrm>
            <a:off x="395930" y="2146280"/>
            <a:ext cx="8221501" cy="2085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ctrTitle"/>
          </p:nvPr>
        </p:nvSpPr>
        <p:spPr>
          <a:xfrm>
            <a:off x="311700" y="130725"/>
            <a:ext cx="8520600" cy="6948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fr" sz="3800">
                <a:latin typeface="Sora"/>
                <a:ea typeface="Sora"/>
                <a:cs typeface="Sora"/>
                <a:sym typeface="Sora"/>
              </a:rPr>
              <a:t>Qu’est-ce que la culture d’un peuple?</a:t>
            </a:r>
            <a:endParaRPr sz="3800">
              <a:latin typeface="Sora"/>
              <a:ea typeface="Sora"/>
              <a:cs typeface="Sora"/>
              <a:sym typeface="Sora"/>
            </a:endParaRPr>
          </a:p>
        </p:txBody>
      </p:sp>
      <p:pic>
        <p:nvPicPr>
          <p:cNvPr id="71" name="Google Shape;71;p15"/>
          <p:cNvPicPr preferRelativeResize="0"/>
          <p:nvPr/>
        </p:nvPicPr>
        <p:blipFill rotWithShape="1">
          <a:blip r:embed="rId3">
            <a:alphaModFix/>
          </a:blip>
          <a:srcRect t="8791" b="7238"/>
          <a:stretch/>
        </p:blipFill>
        <p:spPr>
          <a:xfrm>
            <a:off x="127000" y="825525"/>
            <a:ext cx="8705300" cy="43179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9"/>
          <p:cNvSpPr txBox="1">
            <a:spLocks noGrp="1"/>
          </p:cNvSpPr>
          <p:nvPr>
            <p:ph type="title"/>
          </p:nvPr>
        </p:nvSpPr>
        <p:spPr>
          <a:xfrm>
            <a:off x="105000" y="603000"/>
            <a:ext cx="8520600" cy="45405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Clr>
                <a:schemeClr val="dk1"/>
              </a:buClr>
              <a:buSzPts val="935"/>
              <a:buFont typeface="Arial"/>
              <a:buNone/>
            </a:pPr>
            <a:r>
              <a:rPr lang="fr" sz="1400" dirty="0">
                <a:solidFill>
                  <a:schemeClr val="tx1"/>
                </a:solidFill>
                <a:latin typeface="Noto Sans Bamum"/>
                <a:ea typeface="Sora"/>
                <a:cs typeface="Sora"/>
                <a:sym typeface="Sora"/>
              </a:rPr>
              <a:t>Quel est le plat de ton enfance préféré? </a:t>
            </a:r>
            <a:endParaRPr sz="1400" dirty="0">
              <a:solidFill>
                <a:schemeClr val="tx1"/>
              </a:solidFill>
              <a:latin typeface="Noto Sans Bamum"/>
              <a:ea typeface="Sora"/>
              <a:cs typeface="Sora"/>
              <a:sym typeface="Sora"/>
            </a:endParaRPr>
          </a:p>
          <a:p>
            <a:pPr marL="0" lvl="0" indent="0" algn="l" rtl="0">
              <a:lnSpc>
                <a:spcPct val="95000"/>
              </a:lnSpc>
              <a:spcBef>
                <a:spcPts val="1200"/>
              </a:spcBef>
              <a:spcAft>
                <a:spcPts val="0"/>
              </a:spcAft>
              <a:buClr>
                <a:schemeClr val="dk1"/>
              </a:buClr>
              <a:buSzPts val="935"/>
              <a:buFont typeface="Arial"/>
              <a:buNone/>
            </a:pPr>
            <a:endParaRPr sz="1400" dirty="0">
              <a:solidFill>
                <a:schemeClr val="tx1"/>
              </a:solidFill>
              <a:latin typeface="Noto Sans Bamum"/>
              <a:ea typeface="Sora"/>
              <a:cs typeface="Sora"/>
              <a:sym typeface="Sora"/>
            </a:endParaRPr>
          </a:p>
          <a:p>
            <a:pPr marL="0" lvl="0" indent="0" algn="l" rtl="0">
              <a:lnSpc>
                <a:spcPct val="95000"/>
              </a:lnSpc>
              <a:spcBef>
                <a:spcPts val="1200"/>
              </a:spcBef>
              <a:spcAft>
                <a:spcPts val="0"/>
              </a:spcAft>
              <a:buClr>
                <a:schemeClr val="dk1"/>
              </a:buClr>
              <a:buSzPts val="935"/>
              <a:buFont typeface="Arial"/>
              <a:buNone/>
            </a:pPr>
            <a:r>
              <a:rPr lang="fr" sz="1400" dirty="0">
                <a:solidFill>
                  <a:schemeClr val="tx1"/>
                </a:solidFill>
                <a:latin typeface="Noto Sans Bamum"/>
                <a:ea typeface="Sora"/>
                <a:cs typeface="Sora"/>
                <a:sym typeface="Sora"/>
              </a:rPr>
              <a:t>Quel plat te rappelle tes grand-parents? </a:t>
            </a:r>
            <a:endParaRPr sz="1400" dirty="0">
              <a:solidFill>
                <a:schemeClr val="tx1"/>
              </a:solidFill>
              <a:latin typeface="Noto Sans Bamum"/>
              <a:ea typeface="Sora"/>
              <a:cs typeface="Sora"/>
              <a:sym typeface="Sora"/>
            </a:endParaRPr>
          </a:p>
          <a:p>
            <a:pPr marL="0" lvl="0" indent="0" algn="l" rtl="0">
              <a:lnSpc>
                <a:spcPct val="95000"/>
              </a:lnSpc>
              <a:spcBef>
                <a:spcPts val="1200"/>
              </a:spcBef>
              <a:spcAft>
                <a:spcPts val="0"/>
              </a:spcAft>
              <a:buClr>
                <a:schemeClr val="dk1"/>
              </a:buClr>
              <a:buSzPts val="935"/>
              <a:buFont typeface="Arial"/>
              <a:buNone/>
            </a:pPr>
            <a:endParaRPr sz="1400" dirty="0">
              <a:solidFill>
                <a:schemeClr val="tx1"/>
              </a:solidFill>
              <a:latin typeface="Noto Sans Bamum"/>
              <a:ea typeface="Sora"/>
              <a:cs typeface="Sora"/>
              <a:sym typeface="Sora"/>
            </a:endParaRPr>
          </a:p>
          <a:p>
            <a:pPr marL="0" lvl="0" indent="0" algn="l" rtl="0">
              <a:lnSpc>
                <a:spcPct val="95000"/>
              </a:lnSpc>
              <a:spcBef>
                <a:spcPts val="1200"/>
              </a:spcBef>
              <a:spcAft>
                <a:spcPts val="0"/>
              </a:spcAft>
              <a:buClr>
                <a:schemeClr val="dk1"/>
              </a:buClr>
              <a:buSzPts val="935"/>
              <a:buFont typeface="Arial"/>
              <a:buNone/>
            </a:pPr>
            <a:r>
              <a:rPr lang="fr" sz="1400" dirty="0">
                <a:solidFill>
                  <a:schemeClr val="tx1"/>
                </a:solidFill>
                <a:latin typeface="Noto Sans Bamum"/>
                <a:ea typeface="Sora"/>
                <a:cs typeface="Sora"/>
                <a:sym typeface="Sora"/>
              </a:rPr>
              <a:t>Quel plat de pâtes manges-tu le plus souvent? </a:t>
            </a:r>
            <a:endParaRPr sz="1400" dirty="0">
              <a:solidFill>
                <a:schemeClr val="tx1"/>
              </a:solidFill>
              <a:latin typeface="Noto Sans Bamum"/>
              <a:ea typeface="Sora"/>
              <a:cs typeface="Sora"/>
              <a:sym typeface="Sora"/>
            </a:endParaRPr>
          </a:p>
          <a:p>
            <a:pPr marL="0" lvl="0" indent="0" algn="l" rtl="0">
              <a:lnSpc>
                <a:spcPct val="95000"/>
              </a:lnSpc>
              <a:spcBef>
                <a:spcPts val="1200"/>
              </a:spcBef>
              <a:spcAft>
                <a:spcPts val="0"/>
              </a:spcAft>
              <a:buClr>
                <a:schemeClr val="dk1"/>
              </a:buClr>
              <a:buSzPts val="935"/>
              <a:buFont typeface="Arial"/>
              <a:buNone/>
            </a:pPr>
            <a:endParaRPr sz="1400" dirty="0">
              <a:solidFill>
                <a:schemeClr val="tx1"/>
              </a:solidFill>
              <a:latin typeface="Noto Sans Bamum"/>
              <a:ea typeface="Sora"/>
              <a:cs typeface="Sora"/>
              <a:sym typeface="Sora"/>
            </a:endParaRPr>
          </a:p>
          <a:p>
            <a:pPr marL="0" lvl="0" indent="0" algn="l" rtl="0">
              <a:lnSpc>
                <a:spcPct val="95000"/>
              </a:lnSpc>
              <a:spcBef>
                <a:spcPts val="1200"/>
              </a:spcBef>
              <a:spcAft>
                <a:spcPts val="0"/>
              </a:spcAft>
              <a:buClr>
                <a:schemeClr val="dk1"/>
              </a:buClr>
              <a:buSzPts val="935"/>
              <a:buFont typeface="Arial"/>
              <a:buNone/>
            </a:pPr>
            <a:r>
              <a:rPr lang="fr" sz="1400" dirty="0">
                <a:solidFill>
                  <a:schemeClr val="tx1"/>
                </a:solidFill>
                <a:latin typeface="Noto Sans Bamum"/>
                <a:ea typeface="Sora"/>
                <a:cs typeface="Sora"/>
                <a:sym typeface="Sora"/>
              </a:rPr>
              <a:t>Quel plat un.e ami.e t’a fait connaître? </a:t>
            </a:r>
            <a:endParaRPr sz="1400" dirty="0">
              <a:solidFill>
                <a:schemeClr val="tx1"/>
              </a:solidFill>
              <a:latin typeface="Noto Sans Bamum"/>
              <a:ea typeface="Sora"/>
              <a:cs typeface="Sora"/>
              <a:sym typeface="Sora"/>
            </a:endParaRPr>
          </a:p>
          <a:p>
            <a:pPr marL="0" lvl="0" indent="0" algn="l" rtl="0">
              <a:lnSpc>
                <a:spcPct val="95000"/>
              </a:lnSpc>
              <a:spcBef>
                <a:spcPts val="1200"/>
              </a:spcBef>
              <a:spcAft>
                <a:spcPts val="0"/>
              </a:spcAft>
              <a:buClr>
                <a:schemeClr val="dk1"/>
              </a:buClr>
              <a:buSzPts val="935"/>
              <a:buFont typeface="Arial"/>
              <a:buNone/>
            </a:pPr>
            <a:endParaRPr sz="1400" dirty="0">
              <a:solidFill>
                <a:schemeClr val="tx1"/>
              </a:solidFill>
              <a:latin typeface="Noto Sans Bamum"/>
              <a:ea typeface="Sora"/>
              <a:cs typeface="Sora"/>
              <a:sym typeface="Sora"/>
            </a:endParaRPr>
          </a:p>
          <a:p>
            <a:pPr marL="0" lvl="0" indent="0" algn="l" rtl="0">
              <a:lnSpc>
                <a:spcPct val="95000"/>
              </a:lnSpc>
              <a:spcBef>
                <a:spcPts val="1200"/>
              </a:spcBef>
              <a:spcAft>
                <a:spcPts val="0"/>
              </a:spcAft>
              <a:buClr>
                <a:schemeClr val="dk1"/>
              </a:buClr>
              <a:buSzPts val="935"/>
              <a:buFont typeface="Arial"/>
              <a:buNone/>
            </a:pPr>
            <a:r>
              <a:rPr lang="fr" sz="1400" dirty="0">
                <a:solidFill>
                  <a:schemeClr val="tx1"/>
                </a:solidFill>
                <a:latin typeface="Noto Sans Bamum"/>
                <a:ea typeface="Sora"/>
                <a:cs typeface="Sora"/>
                <a:sym typeface="Sora"/>
              </a:rPr>
              <a:t>Que commandes-tu le plus souvent à la cafétéria?</a:t>
            </a:r>
            <a:endParaRPr sz="1400" dirty="0">
              <a:solidFill>
                <a:schemeClr val="tx1"/>
              </a:solidFill>
              <a:latin typeface="Noto Sans Bamum"/>
              <a:ea typeface="Sora"/>
              <a:cs typeface="Sora"/>
              <a:sym typeface="Sora"/>
            </a:endParaRPr>
          </a:p>
          <a:p>
            <a:pPr marL="0" lvl="0" indent="0" algn="l" rtl="0">
              <a:lnSpc>
                <a:spcPct val="95000"/>
              </a:lnSpc>
              <a:spcBef>
                <a:spcPts val="1200"/>
              </a:spcBef>
              <a:spcAft>
                <a:spcPts val="0"/>
              </a:spcAft>
              <a:buClr>
                <a:schemeClr val="dk1"/>
              </a:buClr>
              <a:buSzPts val="935"/>
              <a:buFont typeface="Arial"/>
              <a:buNone/>
            </a:pPr>
            <a:endParaRPr sz="1400" dirty="0">
              <a:solidFill>
                <a:schemeClr val="tx1"/>
              </a:solidFill>
              <a:latin typeface="Noto Sans Bamum"/>
              <a:ea typeface="Sora"/>
              <a:cs typeface="Sora"/>
              <a:sym typeface="Sora"/>
            </a:endParaRPr>
          </a:p>
          <a:p>
            <a:pPr marL="0" lvl="0" indent="0" algn="l" rtl="0">
              <a:lnSpc>
                <a:spcPct val="95000"/>
              </a:lnSpc>
              <a:spcBef>
                <a:spcPts val="1200"/>
              </a:spcBef>
              <a:spcAft>
                <a:spcPts val="0"/>
              </a:spcAft>
              <a:buClr>
                <a:schemeClr val="dk1"/>
              </a:buClr>
              <a:buSzPts val="935"/>
              <a:buFont typeface="Arial"/>
              <a:buNone/>
            </a:pPr>
            <a:r>
              <a:rPr lang="fr" sz="1400" dirty="0">
                <a:solidFill>
                  <a:schemeClr val="tx1"/>
                </a:solidFill>
                <a:latin typeface="Noto Sans Bamum"/>
                <a:ea typeface="Sora"/>
                <a:cs typeface="Sora"/>
                <a:sym typeface="Sora"/>
              </a:rPr>
              <a:t>Que commandes-tu le plus souvent au restaurant?</a:t>
            </a:r>
            <a:endParaRPr sz="1400" dirty="0">
              <a:solidFill>
                <a:schemeClr val="tx1"/>
              </a:solidFill>
              <a:latin typeface="Noto Sans Bamum"/>
              <a:ea typeface="Sora"/>
              <a:cs typeface="Sora"/>
              <a:sym typeface="Sora"/>
            </a:endParaRPr>
          </a:p>
          <a:p>
            <a:pPr marL="0" lvl="0" indent="0" algn="l" rtl="0">
              <a:lnSpc>
                <a:spcPct val="95000"/>
              </a:lnSpc>
              <a:spcBef>
                <a:spcPts val="1200"/>
              </a:spcBef>
              <a:spcAft>
                <a:spcPts val="0"/>
              </a:spcAft>
              <a:buClr>
                <a:schemeClr val="dk1"/>
              </a:buClr>
              <a:buSzPts val="935"/>
              <a:buFont typeface="Arial"/>
              <a:buNone/>
            </a:pPr>
            <a:endParaRPr sz="1400" dirty="0">
              <a:solidFill>
                <a:schemeClr val="tx1"/>
              </a:solidFill>
              <a:latin typeface="Noto Sans Bamum"/>
              <a:ea typeface="Sora"/>
              <a:cs typeface="Sora"/>
              <a:sym typeface="Sora"/>
            </a:endParaRPr>
          </a:p>
          <a:p>
            <a:pPr marL="0" lvl="0" indent="0" algn="l" rtl="0">
              <a:lnSpc>
                <a:spcPct val="95000"/>
              </a:lnSpc>
              <a:spcBef>
                <a:spcPts val="1200"/>
              </a:spcBef>
              <a:spcAft>
                <a:spcPts val="1200"/>
              </a:spcAft>
              <a:buClr>
                <a:schemeClr val="dk1"/>
              </a:buClr>
              <a:buSzPts val="935"/>
              <a:buFont typeface="Arial"/>
              <a:buNone/>
            </a:pPr>
            <a:r>
              <a:rPr lang="fr" sz="1400" dirty="0">
                <a:solidFill>
                  <a:schemeClr val="tx1"/>
                </a:solidFill>
                <a:latin typeface="Noto Sans Bamum"/>
                <a:ea typeface="Sora"/>
                <a:cs typeface="Sora"/>
                <a:sym typeface="Sora"/>
              </a:rPr>
              <a:t>Quel plat est le plus réconfortant? </a:t>
            </a:r>
            <a:endParaRPr sz="1400" dirty="0">
              <a:solidFill>
                <a:schemeClr val="tx1"/>
              </a:solidFill>
              <a:latin typeface="Noto Sans Bamum"/>
            </a:endParaRPr>
          </a:p>
        </p:txBody>
      </p:sp>
      <p:sp>
        <p:nvSpPr>
          <p:cNvPr id="231" name="Google Shape;231;p39"/>
          <p:cNvSpPr txBox="1"/>
          <p:nvPr/>
        </p:nvSpPr>
        <p:spPr>
          <a:xfrm>
            <a:off x="1223800" y="156600"/>
            <a:ext cx="7003800" cy="892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fr" sz="2800" b="1" dirty="0">
                <a:solidFill>
                  <a:schemeClr val="dk1"/>
                </a:solidFill>
                <a:latin typeface="Sora"/>
                <a:ea typeface="Sora"/>
                <a:cs typeface="Sora"/>
                <a:sym typeface="Sora"/>
              </a:rPr>
              <a:t>DISCUSSION</a:t>
            </a:r>
            <a:endParaRPr sz="2800" b="1" dirty="0">
              <a:solidFill>
                <a:schemeClr val="dk1"/>
              </a:solidFill>
              <a:latin typeface="Sora"/>
              <a:ea typeface="Sora"/>
              <a:cs typeface="Sora"/>
              <a:sym typeface="Sora"/>
            </a:endParaRPr>
          </a:p>
          <a:p>
            <a:pPr marL="0" lvl="0" indent="0" algn="l" rtl="0">
              <a:spcBef>
                <a:spcPts val="0"/>
              </a:spcBef>
              <a:spcAft>
                <a:spcPts val="0"/>
              </a:spcAft>
              <a:buNone/>
            </a:pPr>
            <a:endParaRPr sz="1800" dirty="0">
              <a:solidFill>
                <a:schemeClr val="dk2"/>
              </a:solidFill>
            </a:endParaRPr>
          </a:p>
        </p:txBody>
      </p:sp>
      <p:pic>
        <p:nvPicPr>
          <p:cNvPr id="232" name="Google Shape;232;p39" descr="Discussion forums – Active Learning at King's"/>
          <p:cNvPicPr preferRelativeResize="0"/>
          <p:nvPr/>
        </p:nvPicPr>
        <p:blipFill>
          <a:blip r:embed="rId3">
            <a:alphaModFix/>
          </a:blip>
          <a:stretch>
            <a:fillRect/>
          </a:stretch>
        </p:blipFill>
        <p:spPr>
          <a:xfrm>
            <a:off x="5011900" y="0"/>
            <a:ext cx="4353124" cy="24495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SzPts val="990"/>
              <a:buNone/>
            </a:pPr>
            <a:r>
              <a:rPr lang="fr" sz="2811" dirty="0">
                <a:solidFill>
                  <a:srgbClr val="00B0F0"/>
                </a:solidFill>
                <a:latin typeface="Noto Sans Bamum"/>
                <a:ea typeface="Sora"/>
                <a:cs typeface="Sora"/>
                <a:sym typeface="Sora"/>
              </a:rPr>
              <a:t>6. Ça vient d’où ? </a:t>
            </a:r>
            <a:endParaRPr sz="2811" dirty="0">
              <a:solidFill>
                <a:srgbClr val="00B0F0"/>
              </a:solidFill>
              <a:latin typeface="Noto Sans Bamum"/>
              <a:ea typeface="Sora"/>
              <a:cs typeface="Sora"/>
              <a:sym typeface="Sora"/>
            </a:endParaRPr>
          </a:p>
        </p:txBody>
      </p:sp>
      <p:pic>
        <p:nvPicPr>
          <p:cNvPr id="238" name="Google Shape;238;p40" title="e010d386-119d-4dfa-a965-5e332afef02a.jpg"/>
          <p:cNvPicPr preferRelativeResize="0"/>
          <p:nvPr/>
        </p:nvPicPr>
        <p:blipFill>
          <a:blip r:embed="rId3">
            <a:alphaModFix/>
          </a:blip>
          <a:stretch>
            <a:fillRect/>
          </a:stretch>
        </p:blipFill>
        <p:spPr>
          <a:xfrm>
            <a:off x="1317325" y="1121475"/>
            <a:ext cx="3254664" cy="3820975"/>
          </a:xfrm>
          <a:prstGeom prst="rect">
            <a:avLst/>
          </a:prstGeom>
          <a:noFill/>
          <a:ln w="38100" cap="flat" cmpd="sng">
            <a:solidFill>
              <a:schemeClr val="dk2"/>
            </a:solidFill>
            <a:prstDash val="solid"/>
            <a:round/>
            <a:headEnd type="none" w="sm" len="sm"/>
            <a:tailEnd type="none" w="sm" len="sm"/>
          </a:ln>
        </p:spPr>
      </p:pic>
      <p:pic>
        <p:nvPicPr>
          <p:cNvPr id="239" name="Google Shape;239;p40" title="3089a178-48a2-45ee-9405-ca38dd397f9c.jpg"/>
          <p:cNvPicPr preferRelativeResize="0"/>
          <p:nvPr/>
        </p:nvPicPr>
        <p:blipFill>
          <a:blip r:embed="rId4">
            <a:alphaModFix/>
          </a:blip>
          <a:stretch>
            <a:fillRect/>
          </a:stretch>
        </p:blipFill>
        <p:spPr>
          <a:xfrm>
            <a:off x="4787600" y="1121475"/>
            <a:ext cx="3026874" cy="3820974"/>
          </a:xfrm>
          <a:prstGeom prst="rect">
            <a:avLst/>
          </a:prstGeom>
          <a:noFill/>
          <a:ln w="38100" cap="flat" cmpd="sng">
            <a:solidFill>
              <a:schemeClr val="dk2"/>
            </a:solidFill>
            <a:prstDash val="solid"/>
            <a:round/>
            <a:headEnd type="none" w="sm" len="sm"/>
            <a:tailEnd type="none" w="sm" len="sm"/>
          </a:ln>
        </p:spPr>
      </p:pic>
      <p:pic>
        <p:nvPicPr>
          <p:cNvPr id="3" name="Image 2">
            <a:extLst>
              <a:ext uri="{FF2B5EF4-FFF2-40B4-BE49-F238E27FC236}">
                <a16:creationId xmlns:a16="http://schemas.microsoft.com/office/drawing/2014/main" id="{BF3A0987-32AA-D908-C6F6-8639FC540459}"/>
              </a:ext>
            </a:extLst>
          </p:cNvPr>
          <p:cNvPicPr>
            <a:picLocks noChangeAspect="1"/>
          </p:cNvPicPr>
          <p:nvPr/>
        </p:nvPicPr>
        <p:blipFill>
          <a:blip r:embed="rId5"/>
          <a:stretch>
            <a:fillRect/>
          </a:stretch>
        </p:blipFill>
        <p:spPr>
          <a:xfrm>
            <a:off x="1321563" y="1121475"/>
            <a:ext cx="3250426" cy="38160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F028B8-8FBD-4F1C-BD19-225EDBC35365}"/>
              </a:ext>
            </a:extLst>
          </p:cNvPr>
          <p:cNvSpPr>
            <a:spLocks noGrp="1"/>
          </p:cNvSpPr>
          <p:nvPr>
            <p:ph type="title"/>
          </p:nvPr>
        </p:nvSpPr>
        <p:spPr/>
        <p:txBody>
          <a:bodyPr>
            <a:normAutofit fontScale="90000"/>
          </a:bodyPr>
          <a:lstStyle/>
          <a:p>
            <a:r>
              <a:rPr lang="fr-CA" dirty="0">
                <a:solidFill>
                  <a:srgbClr val="00B050"/>
                </a:solidFill>
                <a:latin typeface="Noto Sans Bamum"/>
              </a:rPr>
              <a:t>Trouver l’origine et histoire d’un plat</a:t>
            </a:r>
          </a:p>
        </p:txBody>
      </p:sp>
      <p:sp>
        <p:nvSpPr>
          <p:cNvPr id="3" name="Espace réservé du texte 2">
            <a:extLst>
              <a:ext uri="{FF2B5EF4-FFF2-40B4-BE49-F238E27FC236}">
                <a16:creationId xmlns:a16="http://schemas.microsoft.com/office/drawing/2014/main" id="{832668F2-8ED9-D3C6-DC40-1D0D800D0C4A}"/>
              </a:ext>
            </a:extLst>
          </p:cNvPr>
          <p:cNvSpPr>
            <a:spLocks noGrp="1"/>
          </p:cNvSpPr>
          <p:nvPr>
            <p:ph type="body" idx="1"/>
          </p:nvPr>
        </p:nvSpPr>
        <p:spPr>
          <a:xfrm>
            <a:off x="311700" y="1152475"/>
            <a:ext cx="8654500" cy="3416400"/>
          </a:xfrm>
        </p:spPr>
        <p:txBody>
          <a:bodyPr>
            <a:noAutofit/>
          </a:bodyPr>
          <a:lstStyle/>
          <a:p>
            <a:pPr>
              <a:buAutoNum type="arabicParenR"/>
            </a:pPr>
            <a:r>
              <a:rPr lang="fr-CA" sz="2000" dirty="0">
                <a:solidFill>
                  <a:schemeClr val="tx1"/>
                </a:solidFill>
                <a:latin typeface="Noto Sans Bamum"/>
              </a:rPr>
              <a:t>Sans regarder sur Internet, qui est capable de nommer l’origine d’un plat qu’il ou elle mange fréquemment? Et d’en résumer son histoire? </a:t>
            </a:r>
          </a:p>
          <a:p>
            <a:pPr>
              <a:buAutoNum type="arabicParenR"/>
            </a:pPr>
            <a:endParaRPr lang="fr-CA" sz="2000" dirty="0">
              <a:solidFill>
                <a:schemeClr val="tx1"/>
              </a:solidFill>
              <a:latin typeface="Noto Sans Bamum"/>
            </a:endParaRPr>
          </a:p>
          <a:p>
            <a:pPr>
              <a:buAutoNum type="arabicParenR"/>
            </a:pPr>
            <a:r>
              <a:rPr lang="fr-CA" sz="2000" dirty="0">
                <a:solidFill>
                  <a:schemeClr val="tx1"/>
                </a:solidFill>
                <a:latin typeface="Noto Sans Bamum"/>
              </a:rPr>
              <a:t>Faites une courte recherche sur un plat de votre choix afin de trouver : </a:t>
            </a:r>
          </a:p>
          <a:p>
            <a:pPr marL="114300" indent="0">
              <a:buNone/>
            </a:pPr>
            <a:r>
              <a:rPr lang="fr-CA" sz="2000" dirty="0">
                <a:solidFill>
                  <a:schemeClr val="tx1"/>
                </a:solidFill>
                <a:latin typeface="Noto Sans Bamum"/>
              </a:rPr>
              <a:t>- L’élément prédominant de ce plat;</a:t>
            </a:r>
          </a:p>
          <a:p>
            <a:pPr marL="114300" indent="0">
              <a:buNone/>
            </a:pPr>
            <a:r>
              <a:rPr lang="fr-CA" sz="2000" dirty="0">
                <a:solidFill>
                  <a:schemeClr val="tx1"/>
                </a:solidFill>
                <a:latin typeface="Noto Sans Bamum"/>
              </a:rPr>
              <a:t>- L’origine de ce plat, ou l’origine de son élément prédominant;</a:t>
            </a:r>
          </a:p>
          <a:p>
            <a:pPr marL="114300" indent="0">
              <a:buNone/>
            </a:pPr>
            <a:r>
              <a:rPr lang="fr-CA" sz="2000" dirty="0">
                <a:solidFill>
                  <a:schemeClr val="tx1"/>
                </a:solidFill>
                <a:latin typeface="Noto Sans Bamum"/>
              </a:rPr>
              <a:t>- L’arrivée de ce plat sur la ligne du temps de l’histoire du Québec.</a:t>
            </a:r>
          </a:p>
          <a:p>
            <a:pPr marL="114300" indent="0">
              <a:buNone/>
            </a:pPr>
            <a:endParaRPr lang="fr-CA" sz="2000" dirty="0">
              <a:solidFill>
                <a:schemeClr val="tx1"/>
              </a:solidFill>
              <a:latin typeface="Noto Sans Bamum"/>
            </a:endParaRPr>
          </a:p>
          <a:p>
            <a:pPr marL="114300" indent="0">
              <a:buNone/>
            </a:pPr>
            <a:r>
              <a:rPr lang="fr-CA" sz="2000" dirty="0">
                <a:solidFill>
                  <a:schemeClr val="tx1"/>
                </a:solidFill>
                <a:latin typeface="Noto Sans Bamum"/>
              </a:rPr>
              <a:t>3)   En quoi est-ce important de se demander d’où vient un plat et quand il est apparu dans notre histoire ?</a:t>
            </a:r>
          </a:p>
        </p:txBody>
      </p:sp>
    </p:spTree>
    <p:extLst>
      <p:ext uri="{BB962C8B-B14F-4D97-AF65-F5344CB8AC3E}">
        <p14:creationId xmlns:p14="http://schemas.microsoft.com/office/powerpoint/2010/main" val="1629776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10;&#10;Le contenu généré par l’IA peut être incorrect.">
            <a:extLst>
              <a:ext uri="{FF2B5EF4-FFF2-40B4-BE49-F238E27FC236}">
                <a16:creationId xmlns:a16="http://schemas.microsoft.com/office/drawing/2014/main" id="{E9F301DB-0984-8C55-CAF8-EC51056FFDBA}"/>
              </a:ext>
            </a:extLst>
          </p:cNvPr>
          <p:cNvPicPr>
            <a:picLocks noChangeAspect="1"/>
          </p:cNvPicPr>
          <p:nvPr/>
        </p:nvPicPr>
        <p:blipFill>
          <a:blip r:embed="rId2"/>
          <a:stretch>
            <a:fillRect/>
          </a:stretch>
        </p:blipFill>
        <p:spPr>
          <a:xfrm>
            <a:off x="425853" y="517525"/>
            <a:ext cx="8292293" cy="4320000"/>
          </a:xfrm>
          <a:prstGeom prst="rect">
            <a:avLst/>
          </a:prstGeom>
        </p:spPr>
      </p:pic>
    </p:spTree>
    <p:extLst>
      <p:ext uri="{BB962C8B-B14F-4D97-AF65-F5344CB8AC3E}">
        <p14:creationId xmlns:p14="http://schemas.microsoft.com/office/powerpoint/2010/main" val="41007842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10;&#10;Le contenu généré par l’IA peut être incorrect.">
            <a:extLst>
              <a:ext uri="{FF2B5EF4-FFF2-40B4-BE49-F238E27FC236}">
                <a16:creationId xmlns:a16="http://schemas.microsoft.com/office/drawing/2014/main" id="{668069DB-B785-58F0-388D-587EC78C3CBF}"/>
              </a:ext>
            </a:extLst>
          </p:cNvPr>
          <p:cNvPicPr>
            <a:picLocks noChangeAspect="1"/>
          </p:cNvPicPr>
          <p:nvPr/>
        </p:nvPicPr>
        <p:blipFill>
          <a:blip r:embed="rId2"/>
          <a:stretch>
            <a:fillRect/>
          </a:stretch>
        </p:blipFill>
        <p:spPr>
          <a:xfrm>
            <a:off x="803049" y="-62100"/>
            <a:ext cx="7537901" cy="5205600"/>
          </a:xfrm>
          <a:prstGeom prst="rect">
            <a:avLst/>
          </a:prstGeom>
        </p:spPr>
      </p:pic>
    </p:spTree>
    <p:extLst>
      <p:ext uri="{BB962C8B-B14F-4D97-AF65-F5344CB8AC3E}">
        <p14:creationId xmlns:p14="http://schemas.microsoft.com/office/powerpoint/2010/main" val="7857848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ct val="39285"/>
              <a:buFont typeface="Arial"/>
              <a:buNone/>
            </a:pPr>
            <a:r>
              <a:rPr lang="fr" b="1" dirty="0">
                <a:latin typeface="Noto Sans Bamum"/>
                <a:ea typeface="Sora"/>
                <a:cs typeface="Sora"/>
                <a:sym typeface="Sora"/>
              </a:rPr>
              <a:t>Un soupçon de </a:t>
            </a:r>
            <a:r>
              <a:rPr lang="fr" b="1" dirty="0">
                <a:solidFill>
                  <a:srgbClr val="00B0F0"/>
                </a:solidFill>
                <a:latin typeface="Noto Sans Bamum"/>
                <a:ea typeface="Sora"/>
                <a:cs typeface="Sora"/>
                <a:sym typeface="Sora"/>
              </a:rPr>
              <a:t>théorie : des biais</a:t>
            </a:r>
            <a:endParaRPr dirty="0">
              <a:solidFill>
                <a:srgbClr val="00B0F0"/>
              </a:solidFill>
              <a:latin typeface="Noto Sans Bamum"/>
            </a:endParaRPr>
          </a:p>
        </p:txBody>
      </p:sp>
      <p:sp>
        <p:nvSpPr>
          <p:cNvPr id="245" name="Google Shape;245;p4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buClr>
                <a:schemeClr val="dk1"/>
              </a:buClr>
              <a:buSzPts val="1100"/>
              <a:buNone/>
            </a:pPr>
            <a:r>
              <a:rPr lang="fr" dirty="0">
                <a:solidFill>
                  <a:schemeClr val="dk1"/>
                </a:solidFill>
                <a:latin typeface="Noto Sans Bamum"/>
                <a:ea typeface="Sora"/>
                <a:cs typeface="Sora"/>
                <a:sym typeface="Sora"/>
              </a:rPr>
              <a:t>Écoutez la capsule suivante et définissez, dans vos mots, ce qu’est un biais de confirmation : </a:t>
            </a:r>
            <a:r>
              <a:rPr lang="fr-CA" i="1" u="sng" dirty="0" err="1">
                <a:latin typeface="Noto Sans Bamum"/>
                <a:hlinkClick r:id="rId3"/>
              </a:rPr>
              <a:t>LouisT</a:t>
            </a:r>
            <a:r>
              <a:rPr lang="fr-CA" i="1" u="sng" dirty="0">
                <a:latin typeface="Noto Sans Bamum"/>
                <a:hlinkClick r:id="rId3"/>
              </a:rPr>
              <a:t> et le biais de confirmation</a:t>
            </a:r>
            <a:r>
              <a:rPr lang="fr" dirty="0">
                <a:solidFill>
                  <a:schemeClr val="dk1"/>
                </a:solidFill>
                <a:latin typeface="Noto Sans Bamum"/>
                <a:ea typeface="Sora"/>
                <a:cs typeface="Sora"/>
                <a:sym typeface="Sora"/>
              </a:rPr>
              <a:t> </a:t>
            </a:r>
            <a:r>
              <a:rPr lang="fr" sz="1200" dirty="0">
                <a:solidFill>
                  <a:schemeClr val="tx1"/>
                </a:solidFill>
                <a:latin typeface="Sora"/>
                <a:ea typeface="Sora"/>
                <a:cs typeface="Sora"/>
                <a:sym typeface="Sora"/>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sz="1200" dirty="0">
              <a:solidFill>
                <a:schemeClr val="tx1"/>
              </a:solidFill>
              <a:latin typeface="Sora"/>
              <a:ea typeface="Sora"/>
              <a:cs typeface="Sora"/>
              <a:sym typeface="Sora"/>
            </a:endParaRPr>
          </a:p>
          <a:p>
            <a:pPr marL="0" lvl="0" indent="0" algn="l" rtl="0">
              <a:lnSpc>
                <a:spcPct val="150000"/>
              </a:lnSpc>
              <a:spcBef>
                <a:spcPts val="1200"/>
              </a:spcBef>
              <a:spcAft>
                <a:spcPts val="0"/>
              </a:spcAft>
              <a:buClr>
                <a:schemeClr val="dk1"/>
              </a:buClr>
              <a:buSzPts val="1100"/>
              <a:buFont typeface="Arial"/>
              <a:buNone/>
            </a:pPr>
            <a:r>
              <a:rPr lang="fr" dirty="0">
                <a:solidFill>
                  <a:schemeClr val="dk1"/>
                </a:solidFill>
                <a:latin typeface="Noto Sans Bamum"/>
                <a:ea typeface="Sora"/>
                <a:cs typeface="Sora"/>
                <a:sym typeface="Sora"/>
              </a:rPr>
              <a:t>Quel concept l’image suivante caricature-t-elle ? </a:t>
            </a:r>
            <a:endParaRPr dirty="0">
              <a:solidFill>
                <a:schemeClr val="dk1"/>
              </a:solidFill>
              <a:latin typeface="Noto Sans Bamum"/>
              <a:ea typeface="Sora"/>
              <a:cs typeface="Sora"/>
              <a:sym typeface="Sora"/>
            </a:endParaRPr>
          </a:p>
          <a:p>
            <a:pPr marL="0" lvl="0" indent="0" algn="l" rtl="0">
              <a:spcBef>
                <a:spcPts val="1200"/>
              </a:spcBef>
              <a:spcAft>
                <a:spcPts val="1200"/>
              </a:spcAft>
              <a:buNone/>
            </a:pPr>
            <a:endParaRPr dirty="0"/>
          </a:p>
        </p:txBody>
      </p:sp>
      <p:sp>
        <p:nvSpPr>
          <p:cNvPr id="246" name="Google Shape;246;p41"/>
          <p:cNvSpPr txBox="1"/>
          <p:nvPr/>
        </p:nvSpPr>
        <p:spPr>
          <a:xfrm>
            <a:off x="741725" y="3732975"/>
            <a:ext cx="4486800" cy="936300"/>
          </a:xfrm>
          <a:prstGeom prst="rect">
            <a:avLst/>
          </a:prstGeom>
          <a:no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rgbClr val="FFAB40"/>
              </a:solidFill>
            </a:endParaRPr>
          </a:p>
        </p:txBody>
      </p:sp>
      <p:pic>
        <p:nvPicPr>
          <p:cNvPr id="247" name="Google Shape;247;p41" descr="BIAIS ALGORITHMIQUE - Issuu"/>
          <p:cNvPicPr preferRelativeResize="0"/>
          <p:nvPr/>
        </p:nvPicPr>
        <p:blipFill rotWithShape="1">
          <a:blip r:embed="rId4">
            <a:alphaModFix/>
          </a:blip>
          <a:srcRect t="23005"/>
          <a:stretch/>
        </p:blipFill>
        <p:spPr>
          <a:xfrm>
            <a:off x="6224550" y="3112875"/>
            <a:ext cx="2607750" cy="17681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175F06-4AA8-F0DD-2EB6-398FCE56F16D}"/>
              </a:ext>
            </a:extLst>
          </p:cNvPr>
          <p:cNvSpPr>
            <a:spLocks noGrp="1"/>
          </p:cNvSpPr>
          <p:nvPr>
            <p:ph type="title"/>
          </p:nvPr>
        </p:nvSpPr>
        <p:spPr>
          <a:xfrm>
            <a:off x="426000" y="348600"/>
            <a:ext cx="8520600" cy="572700"/>
          </a:xfrm>
        </p:spPr>
        <p:txBody>
          <a:bodyPr>
            <a:normAutofit fontScale="90000"/>
          </a:bodyPr>
          <a:lstStyle/>
          <a:p>
            <a:r>
              <a:rPr lang="fr-CA" dirty="0">
                <a:solidFill>
                  <a:srgbClr val="00B050"/>
                </a:solidFill>
              </a:rPr>
              <a:t>Le biais algorithmique : définition</a:t>
            </a:r>
          </a:p>
        </p:txBody>
      </p:sp>
      <p:sp>
        <p:nvSpPr>
          <p:cNvPr id="3" name="Espace réservé du texte 2">
            <a:extLst>
              <a:ext uri="{FF2B5EF4-FFF2-40B4-BE49-F238E27FC236}">
                <a16:creationId xmlns:a16="http://schemas.microsoft.com/office/drawing/2014/main" id="{5AC2646F-1464-15B9-100B-F2A2FA4C956F}"/>
              </a:ext>
            </a:extLst>
          </p:cNvPr>
          <p:cNvSpPr>
            <a:spLocks noGrp="1"/>
          </p:cNvSpPr>
          <p:nvPr>
            <p:ph type="body" idx="1"/>
          </p:nvPr>
        </p:nvSpPr>
        <p:spPr>
          <a:xfrm>
            <a:off x="311700" y="1092150"/>
            <a:ext cx="8520600" cy="3416400"/>
          </a:xfrm>
        </p:spPr>
        <p:txBody>
          <a:bodyPr>
            <a:noAutofit/>
          </a:bodyPr>
          <a:lstStyle/>
          <a:p>
            <a:pPr marL="114300" indent="0" algn="just">
              <a:buNone/>
            </a:pPr>
            <a:r>
              <a:rPr lang="fr-CA" sz="2400" dirty="0">
                <a:solidFill>
                  <a:schemeClr val="tx1"/>
                </a:solidFill>
                <a:latin typeface="Noto Sans Bamum"/>
              </a:rPr>
              <a:t>Un biais algorithmique est un biais présent dans un algorithme et qui provient d’un biais cognitif des concepteurs ou d’une représentation statistique du passé biaisée à l’heure d’aujourd’hui. Un biais algorithmique se traduit concrètement par une </a:t>
            </a:r>
            <a:r>
              <a:rPr lang="fr-CA" sz="2400" dirty="0" err="1">
                <a:solidFill>
                  <a:schemeClr val="tx1"/>
                </a:solidFill>
                <a:latin typeface="Noto Sans Bamum"/>
              </a:rPr>
              <a:t>nonconsidération</a:t>
            </a:r>
            <a:r>
              <a:rPr lang="fr-CA" sz="2400" dirty="0">
                <a:solidFill>
                  <a:schemeClr val="tx1"/>
                </a:solidFill>
                <a:latin typeface="Noto Sans Bamum"/>
              </a:rPr>
              <a:t> de certains scénarios ou certaines catégories d’individus lors de l’exécution de l’algorithme. On parle de discrimination technologique.</a:t>
            </a:r>
          </a:p>
          <a:p>
            <a:pPr marL="114300" indent="0" algn="just">
              <a:buNone/>
            </a:pPr>
            <a:endParaRPr lang="fr-CA" sz="1400" dirty="0">
              <a:solidFill>
                <a:schemeClr val="tx1"/>
              </a:solidFill>
              <a:latin typeface="Noto Sans Bamum"/>
            </a:endParaRPr>
          </a:p>
        </p:txBody>
      </p:sp>
      <p:sp>
        <p:nvSpPr>
          <p:cNvPr id="4" name="ZoneTexte 3">
            <a:extLst>
              <a:ext uri="{FF2B5EF4-FFF2-40B4-BE49-F238E27FC236}">
                <a16:creationId xmlns:a16="http://schemas.microsoft.com/office/drawing/2014/main" id="{22F6290C-661A-20AA-3708-DEBCC6810CEF}"/>
              </a:ext>
            </a:extLst>
          </p:cNvPr>
          <p:cNvSpPr txBox="1"/>
          <p:nvPr/>
        </p:nvSpPr>
        <p:spPr>
          <a:xfrm>
            <a:off x="2413000" y="4610100"/>
            <a:ext cx="4343400" cy="307777"/>
          </a:xfrm>
          <a:prstGeom prst="rect">
            <a:avLst/>
          </a:prstGeom>
          <a:noFill/>
        </p:spPr>
        <p:txBody>
          <a:bodyPr wrap="square" rtlCol="0">
            <a:spAutoFit/>
          </a:bodyPr>
          <a:lstStyle/>
          <a:p>
            <a:r>
              <a:rPr lang="fr-CA" dirty="0">
                <a:solidFill>
                  <a:srgbClr val="00B050"/>
                </a:solidFill>
              </a:rPr>
              <a:t>*Cette section provient du CHUM </a:t>
            </a:r>
          </a:p>
        </p:txBody>
      </p:sp>
    </p:spTree>
    <p:extLst>
      <p:ext uri="{BB962C8B-B14F-4D97-AF65-F5344CB8AC3E}">
        <p14:creationId xmlns:p14="http://schemas.microsoft.com/office/powerpoint/2010/main" val="36824044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3221D-B320-C1B0-DCF7-E87159E7D9B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2063F89-53E8-AC66-4913-51E23C3F1F2E}"/>
              </a:ext>
            </a:extLst>
          </p:cNvPr>
          <p:cNvSpPr>
            <a:spLocks noGrp="1"/>
          </p:cNvSpPr>
          <p:nvPr>
            <p:ph type="title"/>
          </p:nvPr>
        </p:nvSpPr>
        <p:spPr>
          <a:xfrm>
            <a:off x="413300" y="91425"/>
            <a:ext cx="8520600" cy="572700"/>
          </a:xfrm>
        </p:spPr>
        <p:txBody>
          <a:bodyPr>
            <a:normAutofit fontScale="90000"/>
          </a:bodyPr>
          <a:lstStyle/>
          <a:p>
            <a:r>
              <a:rPr lang="fr-CA" dirty="0">
                <a:solidFill>
                  <a:srgbClr val="00B050"/>
                </a:solidFill>
              </a:rPr>
              <a:t>Le biais algorithmique : suite</a:t>
            </a:r>
          </a:p>
        </p:txBody>
      </p:sp>
      <p:sp>
        <p:nvSpPr>
          <p:cNvPr id="3" name="Espace réservé du texte 2">
            <a:extLst>
              <a:ext uri="{FF2B5EF4-FFF2-40B4-BE49-F238E27FC236}">
                <a16:creationId xmlns:a16="http://schemas.microsoft.com/office/drawing/2014/main" id="{F120A32E-145D-FA98-9B02-1658050C0D56}"/>
              </a:ext>
            </a:extLst>
          </p:cNvPr>
          <p:cNvSpPr>
            <a:spLocks noGrp="1"/>
          </p:cNvSpPr>
          <p:nvPr>
            <p:ph type="body" idx="1"/>
          </p:nvPr>
        </p:nvSpPr>
        <p:spPr>
          <a:xfrm>
            <a:off x="311700" y="377775"/>
            <a:ext cx="8520600" cy="3416400"/>
          </a:xfrm>
        </p:spPr>
        <p:txBody>
          <a:bodyPr>
            <a:noAutofit/>
          </a:bodyPr>
          <a:lstStyle/>
          <a:p>
            <a:pPr marL="114300" indent="0" algn="just">
              <a:buNone/>
            </a:pPr>
            <a:endParaRPr lang="fr-CA" sz="1400" dirty="0">
              <a:solidFill>
                <a:schemeClr val="tx1"/>
              </a:solidFill>
              <a:latin typeface="Noto Sans Bamum"/>
            </a:endParaRPr>
          </a:p>
          <a:p>
            <a:pPr marL="114300" indent="0" algn="just">
              <a:buNone/>
            </a:pPr>
            <a:r>
              <a:rPr lang="fr-CA" sz="2200" dirty="0">
                <a:solidFill>
                  <a:schemeClr val="tx1"/>
                </a:solidFill>
                <a:latin typeface="Noto Sans Bamum"/>
              </a:rPr>
              <a:t>L’un des cas de biais algorithmique et de discrimination algorithmique les plus connu est sûrement celui mis en lumière par la scientifique Joy </a:t>
            </a:r>
            <a:r>
              <a:rPr lang="fr-CA" sz="2200" dirty="0" err="1">
                <a:solidFill>
                  <a:schemeClr val="tx1"/>
                </a:solidFill>
                <a:latin typeface="Noto Sans Bamum"/>
              </a:rPr>
              <a:t>Buolamwini</a:t>
            </a:r>
            <a:r>
              <a:rPr lang="fr-CA" sz="2200" dirty="0">
                <a:solidFill>
                  <a:schemeClr val="tx1"/>
                </a:solidFill>
                <a:latin typeface="Noto Sans Bamum"/>
              </a:rPr>
              <a:t>. Celle-ci a pu prouver que l’un des premiers algorithmes de reconnaissance faciale ne reconnaissait pas les peaux noires. Le problème pouvait provenir de deux causes. Tout d’abord, les critères explicites de l’algorithme de traitement d’images (s’il existe) ne considéraient sûrement pas les contrastes propres aux peaux noires. Puis, les photos sur lesquelles l’algorithme implicite a été entraîné ne contenaient sûrement pas (assez) d’individus à peau noire. Dans ces deux cas, il est possible que les biais aient été occasionnés par la composition non diversifiée de l’équipe de concepteurs. </a:t>
            </a:r>
          </a:p>
          <a:p>
            <a:pPr marL="36000" indent="0" algn="just">
              <a:lnSpc>
                <a:spcPct val="100000"/>
              </a:lnSpc>
              <a:buNone/>
            </a:pPr>
            <a:endParaRPr lang="fr-CA" sz="1700" dirty="0">
              <a:solidFill>
                <a:schemeClr val="tx1"/>
              </a:solidFill>
              <a:latin typeface="Noto Sans Bamum"/>
            </a:endParaRPr>
          </a:p>
        </p:txBody>
      </p:sp>
      <p:sp>
        <p:nvSpPr>
          <p:cNvPr id="4" name="ZoneTexte 3">
            <a:extLst>
              <a:ext uri="{FF2B5EF4-FFF2-40B4-BE49-F238E27FC236}">
                <a16:creationId xmlns:a16="http://schemas.microsoft.com/office/drawing/2014/main" id="{315D156A-32A1-4DCD-A42F-7BEDCAB4D45A}"/>
              </a:ext>
            </a:extLst>
          </p:cNvPr>
          <p:cNvSpPr txBox="1"/>
          <p:nvPr/>
        </p:nvSpPr>
        <p:spPr>
          <a:xfrm>
            <a:off x="6972300" y="4765725"/>
            <a:ext cx="4343400" cy="246221"/>
          </a:xfrm>
          <a:prstGeom prst="rect">
            <a:avLst/>
          </a:prstGeom>
          <a:noFill/>
        </p:spPr>
        <p:txBody>
          <a:bodyPr wrap="square" rtlCol="0">
            <a:spAutoFit/>
          </a:bodyPr>
          <a:lstStyle/>
          <a:p>
            <a:r>
              <a:rPr lang="fr-CA" sz="1000" dirty="0">
                <a:solidFill>
                  <a:srgbClr val="00B050"/>
                </a:solidFill>
              </a:rPr>
              <a:t>*Cette section provient du CHUM </a:t>
            </a:r>
          </a:p>
        </p:txBody>
      </p:sp>
    </p:spTree>
    <p:extLst>
      <p:ext uri="{BB962C8B-B14F-4D97-AF65-F5344CB8AC3E}">
        <p14:creationId xmlns:p14="http://schemas.microsoft.com/office/powerpoint/2010/main" val="9836969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F7E75-B664-F10E-9D34-DE1641D3134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0968286-5B3B-3090-8CD4-8E0F17AF6018}"/>
              </a:ext>
            </a:extLst>
          </p:cNvPr>
          <p:cNvSpPr>
            <a:spLocks noGrp="1"/>
          </p:cNvSpPr>
          <p:nvPr>
            <p:ph type="title"/>
          </p:nvPr>
        </p:nvSpPr>
        <p:spPr>
          <a:xfrm>
            <a:off x="426000" y="477375"/>
            <a:ext cx="8520600" cy="572700"/>
          </a:xfrm>
        </p:spPr>
        <p:txBody>
          <a:bodyPr>
            <a:normAutofit fontScale="90000"/>
          </a:bodyPr>
          <a:lstStyle/>
          <a:p>
            <a:r>
              <a:rPr lang="fr-CA" dirty="0">
                <a:solidFill>
                  <a:srgbClr val="00B050"/>
                </a:solidFill>
              </a:rPr>
              <a:t>Le biais algorithmique : cela étant dit</a:t>
            </a:r>
            <a:br>
              <a:rPr lang="fr-CA" dirty="0">
                <a:solidFill>
                  <a:srgbClr val="00B050"/>
                </a:solidFill>
              </a:rPr>
            </a:br>
            <a:endParaRPr lang="fr-CA" dirty="0">
              <a:solidFill>
                <a:srgbClr val="00B050"/>
              </a:solidFill>
            </a:endParaRPr>
          </a:p>
        </p:txBody>
      </p:sp>
      <p:sp>
        <p:nvSpPr>
          <p:cNvPr id="3" name="Espace réservé du texte 2">
            <a:extLst>
              <a:ext uri="{FF2B5EF4-FFF2-40B4-BE49-F238E27FC236}">
                <a16:creationId xmlns:a16="http://schemas.microsoft.com/office/drawing/2014/main" id="{E9EEB1DF-1BEA-C39F-83A5-1B2F63C5F94C}"/>
              </a:ext>
            </a:extLst>
          </p:cNvPr>
          <p:cNvSpPr>
            <a:spLocks noGrp="1"/>
          </p:cNvSpPr>
          <p:nvPr>
            <p:ph type="body" idx="1"/>
          </p:nvPr>
        </p:nvSpPr>
        <p:spPr>
          <a:xfrm>
            <a:off x="426000" y="477375"/>
            <a:ext cx="8520600" cy="3416400"/>
          </a:xfrm>
        </p:spPr>
        <p:txBody>
          <a:bodyPr>
            <a:noAutofit/>
          </a:bodyPr>
          <a:lstStyle/>
          <a:p>
            <a:pPr marL="114300" indent="0" algn="just">
              <a:buNone/>
            </a:pPr>
            <a:endParaRPr lang="fr-CA" sz="1400" dirty="0">
              <a:solidFill>
                <a:schemeClr val="tx1"/>
              </a:solidFill>
              <a:latin typeface="Noto Sans Bamum"/>
            </a:endParaRPr>
          </a:p>
          <a:p>
            <a:pPr marL="114300" indent="0" algn="just">
              <a:buNone/>
            </a:pPr>
            <a:endParaRPr lang="fr-CA" sz="1400" dirty="0">
              <a:solidFill>
                <a:schemeClr val="tx1"/>
              </a:solidFill>
              <a:latin typeface="Noto Sans Bamum"/>
            </a:endParaRPr>
          </a:p>
          <a:p>
            <a:pPr marL="114300" indent="0" algn="just">
              <a:buNone/>
            </a:pPr>
            <a:endParaRPr lang="fr-CA" sz="2400" dirty="0">
              <a:solidFill>
                <a:schemeClr val="tx1"/>
              </a:solidFill>
              <a:latin typeface="Noto Sans Bamum"/>
            </a:endParaRPr>
          </a:p>
          <a:p>
            <a:pPr marL="36000" indent="0" algn="just">
              <a:lnSpc>
                <a:spcPct val="100000"/>
              </a:lnSpc>
              <a:buNone/>
            </a:pPr>
            <a:r>
              <a:rPr lang="fr-CA" sz="2400" dirty="0">
                <a:solidFill>
                  <a:schemeClr val="tx1"/>
                </a:solidFill>
                <a:latin typeface="Noto Sans Bamum"/>
              </a:rPr>
              <a:t>Cela étant dit, les personnes qui ont conçu les </a:t>
            </a:r>
            <a:r>
              <a:rPr lang="fr-CA" sz="2400" dirty="0" err="1">
                <a:solidFill>
                  <a:schemeClr val="tx1"/>
                </a:solidFill>
                <a:latin typeface="Noto Sans Bamum"/>
              </a:rPr>
              <a:t>alogorithmes</a:t>
            </a:r>
            <a:r>
              <a:rPr lang="fr-CA" sz="2400" dirty="0">
                <a:solidFill>
                  <a:schemeClr val="tx1"/>
                </a:solidFill>
                <a:latin typeface="Noto Sans Bamum"/>
              </a:rPr>
              <a:t> ne sont pas les seuls responsables. La responsabilité est partagée par les personnes qui ont l’idée de l’algorithme, les personnes qui le conçoivent, les personnes qui le testent, les personnes qui le vendent et enfin les personnes qui l’utilisent. Pour lutter contre ces biais, il faut, entre autres, réaliser des tests d’échantillonnage de la donnée utilisée pour entraîner ou calibrer l’algorithme.</a:t>
            </a:r>
          </a:p>
          <a:p>
            <a:pPr marL="36000" indent="0" algn="just">
              <a:lnSpc>
                <a:spcPct val="100000"/>
              </a:lnSpc>
              <a:buNone/>
            </a:pPr>
            <a:endParaRPr lang="fr-CA" sz="1700" dirty="0">
              <a:solidFill>
                <a:schemeClr val="tx1"/>
              </a:solidFill>
              <a:latin typeface="Noto Sans Bamum"/>
            </a:endParaRPr>
          </a:p>
        </p:txBody>
      </p:sp>
      <p:sp>
        <p:nvSpPr>
          <p:cNvPr id="4" name="ZoneTexte 3">
            <a:extLst>
              <a:ext uri="{FF2B5EF4-FFF2-40B4-BE49-F238E27FC236}">
                <a16:creationId xmlns:a16="http://schemas.microsoft.com/office/drawing/2014/main" id="{4D8E38D3-C49D-37C6-C570-541A245AA68C}"/>
              </a:ext>
            </a:extLst>
          </p:cNvPr>
          <p:cNvSpPr txBox="1"/>
          <p:nvPr/>
        </p:nvSpPr>
        <p:spPr>
          <a:xfrm>
            <a:off x="3086100" y="4666125"/>
            <a:ext cx="4343400" cy="307777"/>
          </a:xfrm>
          <a:prstGeom prst="rect">
            <a:avLst/>
          </a:prstGeom>
          <a:noFill/>
        </p:spPr>
        <p:txBody>
          <a:bodyPr wrap="square" rtlCol="0">
            <a:spAutoFit/>
          </a:bodyPr>
          <a:lstStyle/>
          <a:p>
            <a:r>
              <a:rPr lang="fr-CA" dirty="0">
                <a:solidFill>
                  <a:srgbClr val="00B050"/>
                </a:solidFill>
              </a:rPr>
              <a:t>*Cette section provient du CHUM </a:t>
            </a:r>
          </a:p>
        </p:txBody>
      </p:sp>
    </p:spTree>
    <p:extLst>
      <p:ext uri="{BB962C8B-B14F-4D97-AF65-F5344CB8AC3E}">
        <p14:creationId xmlns:p14="http://schemas.microsoft.com/office/powerpoint/2010/main" val="10189981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2"/>
          <p:cNvSpPr txBox="1">
            <a:spLocks noGrp="1"/>
          </p:cNvSpPr>
          <p:nvPr>
            <p:ph type="body" idx="1"/>
          </p:nvPr>
        </p:nvSpPr>
        <p:spPr>
          <a:xfrm>
            <a:off x="311700" y="1227037"/>
            <a:ext cx="8520600" cy="3416400"/>
          </a:xfrm>
          <a:prstGeom prst="rect">
            <a:avLst/>
          </a:prstGeom>
        </p:spPr>
        <p:txBody>
          <a:bodyPr spcFirstLastPara="1" wrap="square" lIns="91425" tIns="91425" rIns="91425" bIns="91425" anchor="t" anchorCtr="0">
            <a:normAutofit fontScale="92500" lnSpcReduction="10000"/>
          </a:bodyPr>
          <a:lstStyle/>
          <a:p>
            <a:pPr marL="0" lvl="0" indent="0" algn="just" rtl="0">
              <a:spcBef>
                <a:spcPts val="0"/>
              </a:spcBef>
              <a:spcAft>
                <a:spcPts val="0"/>
              </a:spcAft>
              <a:buClr>
                <a:schemeClr val="dk1"/>
              </a:buClr>
              <a:buSzPts val="1100"/>
              <a:buFont typeface="Arial"/>
              <a:buNone/>
            </a:pPr>
            <a:r>
              <a:rPr lang="fr" sz="2400" dirty="0">
                <a:solidFill>
                  <a:schemeClr val="dk1"/>
                </a:solidFill>
                <a:latin typeface="Noto Sans Bamum"/>
                <a:ea typeface="Righteous"/>
                <a:cs typeface="Righteous"/>
                <a:sym typeface="Righteous"/>
              </a:rPr>
              <a:t>Lors de votre enquête sur le net, pourquoi croyez-vous que la recette de sauce à spaghetti de Ricardo sort en premier dans le moteur de recherche de la plupart des élèves de la classe? </a:t>
            </a:r>
          </a:p>
          <a:p>
            <a:pPr marL="0" lvl="0" indent="0" algn="just" rtl="0">
              <a:spcBef>
                <a:spcPts val="0"/>
              </a:spcBef>
              <a:spcAft>
                <a:spcPts val="0"/>
              </a:spcAft>
              <a:buClr>
                <a:schemeClr val="dk1"/>
              </a:buClr>
              <a:buSzPts val="1100"/>
              <a:buFont typeface="Arial"/>
              <a:buNone/>
            </a:pPr>
            <a:endParaRPr lang="fr-CA" sz="2400" dirty="0">
              <a:solidFill>
                <a:schemeClr val="dk1"/>
              </a:solidFill>
              <a:latin typeface="Noto Sans Bamum"/>
              <a:ea typeface="Righteous"/>
              <a:cs typeface="Righteous"/>
              <a:sym typeface="Righteous"/>
            </a:endParaRPr>
          </a:p>
          <a:p>
            <a:pPr marL="0" lvl="0" indent="0" algn="ctr">
              <a:buClr>
                <a:schemeClr val="dk1"/>
              </a:buClr>
              <a:buSzPts val="1100"/>
              <a:buNone/>
            </a:pPr>
            <a:r>
              <a:rPr lang="fr-CA" sz="2600" i="1" u="sng" dirty="0">
                <a:latin typeface="Noto Sans Bamum"/>
                <a:hlinkClick r:id="rId3"/>
              </a:rPr>
              <a:t>La Guerre des sauces à </a:t>
            </a:r>
            <a:r>
              <a:rPr lang="fr-CA" sz="2600" i="1" u="sng" dirty="0" err="1">
                <a:latin typeface="Noto Sans Bamum"/>
                <a:hlinkClick r:id="rId3"/>
              </a:rPr>
              <a:t>spagh</a:t>
            </a:r>
            <a:endParaRPr lang="fr-CA" sz="2600" dirty="0">
              <a:solidFill>
                <a:schemeClr val="dk1"/>
              </a:solidFill>
              <a:latin typeface="Noto Sans Bamum"/>
              <a:ea typeface="Righteous"/>
              <a:cs typeface="Righteous"/>
              <a:sym typeface="Righteous"/>
            </a:endParaRPr>
          </a:p>
          <a:p>
            <a:pPr marL="0" lvl="0" indent="0" algn="l" rtl="0">
              <a:spcBef>
                <a:spcPts val="1800"/>
              </a:spcBef>
              <a:spcAft>
                <a:spcPts val="1200"/>
              </a:spcAft>
              <a:buNone/>
            </a:pPr>
            <a:r>
              <a:rPr lang="fr-CA" sz="2400" dirty="0">
                <a:solidFill>
                  <a:schemeClr val="tx1"/>
                </a:solidFill>
                <a:latin typeface="Noto Sans Bamum"/>
              </a:rPr>
              <a:t>Si nous avions à recréer cette même guerre des sauces, ici, en classe, après le visionnement de cette capsule, croyez-vous qu’elle serait sans biais socio-cognitifs? Expliquez votre réponse.</a:t>
            </a:r>
          </a:p>
          <a:p>
            <a:pPr marL="0" lvl="0" indent="0" algn="l" rtl="0">
              <a:spcBef>
                <a:spcPts val="1800"/>
              </a:spcBef>
              <a:spcAft>
                <a:spcPts val="1200"/>
              </a:spcAft>
              <a:buNone/>
            </a:pPr>
            <a:endParaRPr dirty="0"/>
          </a:p>
        </p:txBody>
      </p:sp>
      <p:pic>
        <p:nvPicPr>
          <p:cNvPr id="253" name="Google Shape;253;p42" descr="21 200+ Spaghetti Stock Illustrations, graphiques vectoriels libre de  droits et Clip Art - iStock | Pates, Pasta, Spaghetti bolognaise"/>
          <p:cNvPicPr preferRelativeResize="0"/>
          <p:nvPr/>
        </p:nvPicPr>
        <p:blipFill>
          <a:blip r:embed="rId4">
            <a:alphaModFix/>
          </a:blip>
          <a:stretch>
            <a:fillRect/>
          </a:stretch>
        </p:blipFill>
        <p:spPr>
          <a:xfrm>
            <a:off x="4071937" y="103652"/>
            <a:ext cx="1000125" cy="1000125"/>
          </a:xfrm>
          <a:prstGeom prst="rect">
            <a:avLst/>
          </a:prstGeom>
          <a:noFill/>
          <a:ln>
            <a:noFill/>
          </a:ln>
        </p:spPr>
      </p:pic>
      <p:sp>
        <p:nvSpPr>
          <p:cNvPr id="2" name="ZoneTexte 1">
            <a:extLst>
              <a:ext uri="{FF2B5EF4-FFF2-40B4-BE49-F238E27FC236}">
                <a16:creationId xmlns:a16="http://schemas.microsoft.com/office/drawing/2014/main" id="{94529459-6B3E-6C29-8E3C-6B7DC9829DC3}"/>
              </a:ext>
            </a:extLst>
          </p:cNvPr>
          <p:cNvSpPr txBox="1"/>
          <p:nvPr/>
        </p:nvSpPr>
        <p:spPr>
          <a:xfrm>
            <a:off x="311700" y="457298"/>
            <a:ext cx="5695400" cy="523220"/>
          </a:xfrm>
          <a:prstGeom prst="rect">
            <a:avLst/>
          </a:prstGeom>
          <a:noFill/>
        </p:spPr>
        <p:txBody>
          <a:bodyPr wrap="square" rtlCol="0">
            <a:spAutoFit/>
          </a:bodyPr>
          <a:lstStyle/>
          <a:p>
            <a:r>
              <a:rPr lang="fr-CA" sz="2800" dirty="0">
                <a:solidFill>
                  <a:srgbClr val="00B0F0"/>
                </a:solidFill>
                <a:latin typeface="Noto Sans Bamum"/>
              </a:rPr>
              <a:t>Une guerre des sauces ?</a:t>
            </a:r>
          </a:p>
        </p:txBody>
      </p:sp>
      <p:pic>
        <p:nvPicPr>
          <p:cNvPr id="3" name="Google Shape;260;p43" descr="590+ Femme Yeux Bandés Stock Illustrations, graphiques vectoriels libre de  droits et Clip Art - iStock | Blind test, Femme plaisir, Collar maya">
            <a:extLst>
              <a:ext uri="{FF2B5EF4-FFF2-40B4-BE49-F238E27FC236}">
                <a16:creationId xmlns:a16="http://schemas.microsoft.com/office/drawing/2014/main" id="{E4B68E59-EA29-0D3C-89DA-782FD9D1BF4F}"/>
              </a:ext>
            </a:extLst>
          </p:cNvPr>
          <p:cNvPicPr preferRelativeResize="0"/>
          <p:nvPr/>
        </p:nvPicPr>
        <p:blipFill>
          <a:blip r:embed="rId5">
            <a:alphaModFix/>
          </a:blip>
          <a:stretch>
            <a:fillRect/>
          </a:stretch>
        </p:blipFill>
        <p:spPr>
          <a:xfrm>
            <a:off x="7744825" y="3779850"/>
            <a:ext cx="1231250" cy="1231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ctrTitle"/>
          </p:nvPr>
        </p:nvSpPr>
        <p:spPr>
          <a:xfrm>
            <a:off x="254400" y="63575"/>
            <a:ext cx="8520600" cy="6480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fr" sz="3400">
                <a:latin typeface="Sora"/>
                <a:ea typeface="Sora"/>
                <a:cs typeface="Sora"/>
                <a:sym typeface="Sora"/>
              </a:rPr>
              <a:t>Qu’est-ce que la culture québécoise? </a:t>
            </a:r>
            <a:endParaRPr sz="3400">
              <a:latin typeface="Sora"/>
              <a:ea typeface="Sora"/>
              <a:cs typeface="Sora"/>
              <a:sym typeface="Sora"/>
            </a:endParaRPr>
          </a:p>
        </p:txBody>
      </p:sp>
      <p:pic>
        <p:nvPicPr>
          <p:cNvPr id="77" name="Google Shape;77;p16"/>
          <p:cNvPicPr preferRelativeResize="0"/>
          <p:nvPr/>
        </p:nvPicPr>
        <p:blipFill rotWithShape="1">
          <a:blip r:embed="rId3">
            <a:alphaModFix/>
          </a:blip>
          <a:srcRect t="8791" b="7238"/>
          <a:stretch/>
        </p:blipFill>
        <p:spPr>
          <a:xfrm>
            <a:off x="127000" y="641675"/>
            <a:ext cx="8705300" cy="45018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ctrTitle"/>
          </p:nvPr>
        </p:nvSpPr>
        <p:spPr>
          <a:xfrm>
            <a:off x="311700" y="0"/>
            <a:ext cx="8520600" cy="4941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fr" sz="1900">
                <a:latin typeface="Sora"/>
                <a:ea typeface="Sora"/>
                <a:cs typeface="Sora"/>
                <a:sym typeface="Sora"/>
              </a:rPr>
              <a:t>Quel plat ou aliment caractérise la culture alimentaire au Québec? </a:t>
            </a:r>
            <a:endParaRPr sz="1900">
              <a:latin typeface="Sora"/>
              <a:ea typeface="Sora"/>
              <a:cs typeface="Sora"/>
              <a:sym typeface="Sora"/>
            </a:endParaRPr>
          </a:p>
        </p:txBody>
      </p:sp>
      <p:pic>
        <p:nvPicPr>
          <p:cNvPr id="83" name="Google Shape;83;p17"/>
          <p:cNvPicPr preferRelativeResize="0"/>
          <p:nvPr/>
        </p:nvPicPr>
        <p:blipFill rotWithShape="1">
          <a:blip r:embed="rId3">
            <a:alphaModFix/>
          </a:blip>
          <a:srcRect t="8791" b="7238"/>
          <a:stretch/>
        </p:blipFill>
        <p:spPr>
          <a:xfrm>
            <a:off x="127000" y="494100"/>
            <a:ext cx="8822201" cy="4649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0" y="0"/>
            <a:ext cx="9144000" cy="5143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r" sz="2000" dirty="0">
                <a:solidFill>
                  <a:srgbClr val="00B0F0"/>
                </a:solidFill>
                <a:latin typeface="Noto Sans Bamum"/>
                <a:ea typeface="Sora"/>
                <a:cs typeface="Sora"/>
                <a:sym typeface="Sora"/>
              </a:rPr>
              <a:t>Complément : </a:t>
            </a:r>
            <a:endParaRPr sz="2000" dirty="0">
              <a:solidFill>
                <a:srgbClr val="00B0F0"/>
              </a:solidFill>
              <a:latin typeface="Noto Sans Bamum"/>
              <a:ea typeface="Sora"/>
              <a:cs typeface="Sora"/>
              <a:sym typeface="Sora"/>
            </a:endParaRPr>
          </a:p>
          <a:p>
            <a:pPr marL="0" lvl="0" indent="0" algn="l" rtl="0">
              <a:lnSpc>
                <a:spcPts val="2000"/>
              </a:lnSpc>
              <a:spcBef>
                <a:spcPts val="0"/>
              </a:spcBef>
              <a:spcAft>
                <a:spcPts val="0"/>
              </a:spcAft>
              <a:buNone/>
            </a:pPr>
            <a:endParaRPr sz="2000" dirty="0">
              <a:latin typeface="Noto Sans Bamum"/>
              <a:ea typeface="Sora"/>
              <a:cs typeface="Sora"/>
              <a:sym typeface="Sora"/>
            </a:endParaRPr>
          </a:p>
          <a:p>
            <a:pPr marL="0" lvl="0" indent="0" algn="ctr" rtl="0">
              <a:spcBef>
                <a:spcPts val="0"/>
              </a:spcBef>
              <a:spcAft>
                <a:spcPts val="0"/>
              </a:spcAft>
              <a:buNone/>
            </a:pPr>
            <a:br>
              <a:rPr lang="fr" sz="2000" dirty="0">
                <a:latin typeface="Noto Sans Bamum"/>
                <a:ea typeface="Sora"/>
                <a:cs typeface="Sora"/>
                <a:sym typeface="Sora"/>
              </a:rPr>
            </a:br>
            <a:r>
              <a:rPr lang="fr" sz="2000" dirty="0">
                <a:latin typeface="Noto Sans Bamum"/>
                <a:ea typeface="Sora"/>
                <a:cs typeface="Sora"/>
                <a:sym typeface="Sora"/>
              </a:rPr>
              <a:t>Faites l’écoute des liens de visionnement suivants et tentez de parfaire vos réponses provisoires. </a:t>
            </a:r>
            <a:br>
              <a:rPr lang="fr" sz="2000" dirty="0">
                <a:latin typeface="Noto Sans Bamum"/>
                <a:ea typeface="Sora"/>
                <a:cs typeface="Sora"/>
                <a:sym typeface="Sora"/>
              </a:rPr>
            </a:br>
            <a:endParaRPr sz="2000" dirty="0">
              <a:latin typeface="Noto Sans Bamum"/>
              <a:ea typeface="Sora"/>
              <a:cs typeface="Sora"/>
              <a:sym typeface="Sora"/>
            </a:endParaRPr>
          </a:p>
          <a:p>
            <a:pPr marL="0" lvl="0" indent="0" algn="ctr" rtl="0">
              <a:lnSpc>
                <a:spcPts val="0"/>
              </a:lnSpc>
              <a:spcBef>
                <a:spcPts val="0"/>
              </a:spcBef>
              <a:spcAft>
                <a:spcPts val="0"/>
              </a:spcAft>
              <a:buNone/>
            </a:pPr>
            <a:endParaRPr sz="2000" dirty="0">
              <a:latin typeface="Noto Sans Bamum"/>
              <a:ea typeface="Sora"/>
              <a:cs typeface="Sora"/>
              <a:sym typeface="Sora"/>
            </a:endParaRPr>
          </a:p>
          <a:p>
            <a:pPr marL="0" lvl="0" indent="0" algn="ctr" rtl="0">
              <a:lnSpc>
                <a:spcPct val="115000"/>
              </a:lnSpc>
              <a:spcBef>
                <a:spcPts val="0"/>
              </a:spcBef>
              <a:spcAft>
                <a:spcPts val="0"/>
              </a:spcAft>
              <a:buClr>
                <a:schemeClr val="dk1"/>
              </a:buClr>
              <a:buSzPct val="56410"/>
              <a:buFont typeface="Arial"/>
              <a:buNone/>
            </a:pPr>
            <a:r>
              <a:rPr lang="fr" sz="2000" b="1" i="1" dirty="0">
                <a:latin typeface="Noto Sans Bamum"/>
                <a:ea typeface="Roboto"/>
                <a:cs typeface="Roboto"/>
                <a:sym typeface="Roboto"/>
                <a:hlinkClick r:id="rId3"/>
              </a:rPr>
              <a:t>La culture vue par les jeunes du Québec</a:t>
            </a:r>
            <a:endParaRPr sz="2000" i="1" dirty="0">
              <a:latin typeface="Noto Sans Bamum"/>
            </a:endParaRPr>
          </a:p>
          <a:p>
            <a:pPr marL="0" lvl="0" indent="0" algn="ctr" rtl="0">
              <a:lnSpc>
                <a:spcPts val="2640"/>
              </a:lnSpc>
              <a:spcBef>
                <a:spcPts val="0"/>
              </a:spcBef>
              <a:spcAft>
                <a:spcPts val="0"/>
              </a:spcAft>
              <a:buNone/>
            </a:pPr>
            <a:br>
              <a:rPr lang="fr-CA" sz="2000" i="1" dirty="0">
                <a:latin typeface="Noto Sans Bamum"/>
                <a:ea typeface="Sora"/>
                <a:cs typeface="Sora"/>
                <a:sym typeface="Sora"/>
              </a:rPr>
            </a:br>
            <a:endParaRPr sz="2000" i="1" dirty="0">
              <a:latin typeface="Noto Sans Bamum"/>
              <a:ea typeface="Sora"/>
              <a:cs typeface="Sora"/>
              <a:sym typeface="Sora"/>
            </a:endParaRPr>
          </a:p>
          <a:p>
            <a:pPr marL="0" lvl="0" indent="0" algn="ctr" rtl="0">
              <a:lnSpc>
                <a:spcPct val="115000"/>
              </a:lnSpc>
              <a:spcBef>
                <a:spcPts val="0"/>
              </a:spcBef>
              <a:spcAft>
                <a:spcPts val="0"/>
              </a:spcAft>
              <a:buNone/>
            </a:pPr>
            <a:r>
              <a:rPr lang="fr" sz="2000" b="1" i="1" dirty="0">
                <a:latin typeface="Noto Sans Bamum"/>
                <a:ea typeface="Roboto"/>
                <a:cs typeface="Roboto"/>
                <a:sym typeface="Roboto"/>
                <a:hlinkClick r:id="rId4"/>
              </a:rPr>
              <a:t>La culture, c'est quoi selon Valérie Chevalier ?</a:t>
            </a:r>
            <a:br>
              <a:rPr lang="fr" sz="2000" b="1" i="1" dirty="0">
                <a:latin typeface="Noto Sans Bamum"/>
                <a:ea typeface="Roboto"/>
                <a:cs typeface="Roboto"/>
                <a:sym typeface="Roboto"/>
              </a:rPr>
            </a:br>
            <a:endParaRPr sz="2000" i="1" dirty="0">
              <a:latin typeface="Noto Sans Bamum"/>
            </a:endParaRPr>
          </a:p>
          <a:p>
            <a:pPr marL="0" lvl="0" indent="0" algn="ctr" rtl="0">
              <a:lnSpc>
                <a:spcPts val="2160"/>
              </a:lnSpc>
              <a:spcBef>
                <a:spcPts val="0"/>
              </a:spcBef>
              <a:spcAft>
                <a:spcPts val="0"/>
              </a:spcAft>
              <a:buNone/>
            </a:pPr>
            <a:endParaRPr sz="2000" i="1" dirty="0">
              <a:latin typeface="Noto Sans Bamum"/>
            </a:endParaRPr>
          </a:p>
          <a:p>
            <a:pPr marL="0" lvl="0" indent="0" algn="ctr" rtl="0">
              <a:lnSpc>
                <a:spcPct val="115000"/>
              </a:lnSpc>
              <a:spcBef>
                <a:spcPts val="0"/>
              </a:spcBef>
              <a:spcAft>
                <a:spcPts val="0"/>
              </a:spcAft>
              <a:buNone/>
            </a:pPr>
            <a:r>
              <a:rPr lang="fr" sz="2000" b="1" i="1" dirty="0">
                <a:latin typeface="Noto Sans Bamum"/>
                <a:ea typeface="Roboto"/>
                <a:cs typeface="Roboto"/>
                <a:sym typeface="Roboto"/>
                <a:hlinkClick r:id="rId5"/>
              </a:rPr>
              <a:t>Autour d’une dinde : le Noël métissé serré de Boucar Diouf</a:t>
            </a:r>
            <a:endParaRPr sz="2000" b="1" i="1" dirty="0">
              <a:latin typeface="Noto Sans Bamum"/>
              <a:ea typeface="Roboto"/>
              <a:cs typeface="Roboto"/>
              <a:sym typeface="Roboto"/>
            </a:endParaRPr>
          </a:p>
          <a:p>
            <a:pPr marL="0" lvl="0" indent="0" algn="l" rtl="0">
              <a:lnSpc>
                <a:spcPct val="115000"/>
              </a:lnSpc>
              <a:spcBef>
                <a:spcPts val="0"/>
              </a:spcBef>
              <a:spcAft>
                <a:spcPts val="0"/>
              </a:spcAft>
              <a:buClr>
                <a:schemeClr val="dk1"/>
              </a:buClr>
              <a:buSzPct val="55000"/>
              <a:buFont typeface="Arial"/>
              <a:buNone/>
            </a:pPr>
            <a:endParaRPr sz="2000" b="1" dirty="0">
              <a:latin typeface="Roboto"/>
              <a:ea typeface="Roboto"/>
              <a:cs typeface="Roboto"/>
              <a:sym typeface="Roboto"/>
            </a:endParaRPr>
          </a:p>
        </p:txBody>
      </p:sp>
      <p:pic>
        <p:nvPicPr>
          <p:cNvPr id="89" name="Google Shape;89;p18" descr="Connais-tu le jeu Among Us ? | MAJ | Radio-Canada"/>
          <p:cNvPicPr preferRelativeResize="0"/>
          <p:nvPr/>
        </p:nvPicPr>
        <p:blipFill>
          <a:blip r:embed="rId6">
            <a:alphaModFix/>
          </a:blip>
          <a:stretch>
            <a:fillRect/>
          </a:stretch>
        </p:blipFill>
        <p:spPr>
          <a:xfrm>
            <a:off x="7047609" y="2400295"/>
            <a:ext cx="1385450" cy="1113900"/>
          </a:xfrm>
          <a:prstGeom prst="rect">
            <a:avLst/>
          </a:prstGeom>
          <a:noFill/>
          <a:ln>
            <a:noFill/>
          </a:ln>
        </p:spPr>
      </p:pic>
      <p:pic>
        <p:nvPicPr>
          <p:cNvPr id="90" name="Google Shape;90;p18" descr="Fichier:ICIMusique logo.png — Wikipédia"/>
          <p:cNvPicPr preferRelativeResize="0"/>
          <p:nvPr/>
        </p:nvPicPr>
        <p:blipFill>
          <a:blip r:embed="rId7">
            <a:alphaModFix/>
          </a:blip>
          <a:stretch>
            <a:fillRect/>
          </a:stretch>
        </p:blipFill>
        <p:spPr>
          <a:xfrm>
            <a:off x="5699050" y="4212818"/>
            <a:ext cx="2830426" cy="540000"/>
          </a:xfrm>
          <a:prstGeom prst="rect">
            <a:avLst/>
          </a:prstGeom>
          <a:noFill/>
          <a:ln>
            <a:noFill/>
          </a:ln>
        </p:spPr>
      </p:pic>
      <p:pic>
        <p:nvPicPr>
          <p:cNvPr id="92" name="Google Shape;92;p18"/>
          <p:cNvPicPr preferRelativeResize="0"/>
          <p:nvPr/>
        </p:nvPicPr>
        <p:blipFill>
          <a:blip r:embed="rId8">
            <a:alphaModFix/>
          </a:blip>
          <a:stretch>
            <a:fillRect/>
          </a:stretch>
        </p:blipFill>
        <p:spPr>
          <a:xfrm rot="-611767">
            <a:off x="6662695" y="1511407"/>
            <a:ext cx="499325" cy="499325"/>
          </a:xfrm>
          <a:prstGeom prst="rect">
            <a:avLst/>
          </a:prstGeom>
          <a:noFill/>
          <a:ln>
            <a:noFill/>
          </a:ln>
        </p:spPr>
      </p:pic>
      <p:pic>
        <p:nvPicPr>
          <p:cNvPr id="93" name="Google Shape;93;p18" descr="2 600+ Passoire Stock Illustrations, graphiques vectoriels libre de droits  et Clip Art - iStock | Casserole, Ustensile de cuisine, Filtre"/>
          <p:cNvPicPr preferRelativeResize="0"/>
          <p:nvPr/>
        </p:nvPicPr>
        <p:blipFill rotWithShape="1">
          <a:blip r:embed="rId9">
            <a:alphaModFix/>
          </a:blip>
          <a:srcRect t="27844"/>
          <a:stretch/>
        </p:blipFill>
        <p:spPr>
          <a:xfrm>
            <a:off x="3444950" y="0"/>
            <a:ext cx="2254100" cy="720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311700" y="201776"/>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b="1" dirty="0">
                <a:solidFill>
                  <a:srgbClr val="00B0F0"/>
                </a:solidFill>
                <a:latin typeface="Noto Sans Bamum"/>
                <a:ea typeface="Sora"/>
                <a:cs typeface="Sora"/>
                <a:sym typeface="Sora"/>
              </a:rPr>
              <a:t>Un peu de théorie : La culture</a:t>
            </a:r>
            <a:endParaRPr b="1" dirty="0">
              <a:solidFill>
                <a:srgbClr val="00B0F0"/>
              </a:solidFill>
              <a:latin typeface="Noto Sans Bamum"/>
              <a:ea typeface="Sora"/>
              <a:cs typeface="Sora"/>
              <a:sym typeface="Sora"/>
            </a:endParaRPr>
          </a:p>
        </p:txBody>
      </p:sp>
      <p:pic>
        <p:nvPicPr>
          <p:cNvPr id="99" name="Google Shape;99;p19"/>
          <p:cNvPicPr>
            <a:picLocks noChangeAspect="1"/>
          </p:cNvPicPr>
          <p:nvPr/>
        </p:nvPicPr>
        <p:blipFill rotWithShape="1">
          <a:blip r:embed="rId3">
            <a:alphaModFix/>
          </a:blip>
          <a:srcRect t="9960" b="20381"/>
          <a:stretch/>
        </p:blipFill>
        <p:spPr>
          <a:xfrm>
            <a:off x="803562" y="915500"/>
            <a:ext cx="7827322" cy="3924000"/>
          </a:xfrm>
          <a:prstGeom prst="rect">
            <a:avLst/>
          </a:prstGeom>
          <a:noFill/>
          <a:ln>
            <a:noFill/>
          </a:ln>
        </p:spPr>
      </p:pic>
      <p:sp>
        <p:nvSpPr>
          <p:cNvPr id="100" name="Google Shape;100;p19"/>
          <p:cNvSpPr txBox="1"/>
          <p:nvPr/>
        </p:nvSpPr>
        <p:spPr>
          <a:xfrm>
            <a:off x="3258650" y="4663400"/>
            <a:ext cx="4345500" cy="35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200" dirty="0">
                <a:solidFill>
                  <a:srgbClr val="00B050"/>
                </a:solidFill>
                <a:latin typeface="Noto Sans Bamum"/>
                <a:ea typeface="Andika"/>
                <a:cs typeface="Andika"/>
                <a:sym typeface="Andika"/>
              </a:rPr>
              <a:t>*Cette section provient d’AFS CANADA. </a:t>
            </a:r>
            <a:endParaRPr sz="1200" dirty="0">
              <a:solidFill>
                <a:srgbClr val="00B050"/>
              </a:solidFill>
              <a:latin typeface="Noto Sans Bamum"/>
              <a:ea typeface="Andika"/>
              <a:cs typeface="Andika"/>
              <a:sym typeface="Andik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20"/>
          <p:cNvPicPr preferRelativeResize="0"/>
          <p:nvPr/>
        </p:nvPicPr>
        <p:blipFill>
          <a:blip r:embed="rId3">
            <a:alphaModFix/>
          </a:blip>
          <a:stretch>
            <a:fillRect/>
          </a:stretch>
        </p:blipFill>
        <p:spPr>
          <a:xfrm>
            <a:off x="1169950" y="164550"/>
            <a:ext cx="6644800" cy="4599425"/>
          </a:xfrm>
          <a:prstGeom prst="rect">
            <a:avLst/>
          </a:prstGeom>
          <a:noFill/>
          <a:ln>
            <a:noFill/>
          </a:ln>
        </p:spPr>
      </p:pic>
      <p:sp>
        <p:nvSpPr>
          <p:cNvPr id="106" name="Google Shape;106;p20"/>
          <p:cNvSpPr txBox="1"/>
          <p:nvPr/>
        </p:nvSpPr>
        <p:spPr>
          <a:xfrm>
            <a:off x="3049550" y="4609650"/>
            <a:ext cx="4924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200" dirty="0">
                <a:solidFill>
                  <a:srgbClr val="00B050"/>
                </a:solidFill>
                <a:latin typeface="Noto Sans Bamum"/>
                <a:ea typeface="Andika"/>
                <a:cs typeface="Andika"/>
                <a:sym typeface="Andika"/>
              </a:rPr>
              <a:t>*Cette section provient d’AFS CANADA. </a:t>
            </a:r>
            <a:endParaRPr dirty="0">
              <a:solidFill>
                <a:srgbClr val="00B050"/>
              </a:solidFill>
              <a:latin typeface="Noto Sans Bamum"/>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a:extLst>
            <a:ext uri="{FF2B5EF4-FFF2-40B4-BE49-F238E27FC236}">
              <a16:creationId xmlns:a16="http://schemas.microsoft.com/office/drawing/2014/main" id="{534D7C57-9D9A-C6C4-B0B4-75BC2D582CED}"/>
            </a:ext>
          </a:extLst>
        </p:cNvPr>
        <p:cNvGrpSpPr/>
        <p:nvPr/>
      </p:nvGrpSpPr>
      <p:grpSpPr>
        <a:xfrm>
          <a:off x="0" y="0"/>
          <a:ext cx="0" cy="0"/>
          <a:chOff x="0" y="0"/>
          <a:chExt cx="0" cy="0"/>
        </a:xfrm>
      </p:grpSpPr>
      <p:sp>
        <p:nvSpPr>
          <p:cNvPr id="118" name="Google Shape;118;p22">
            <a:extLst>
              <a:ext uri="{FF2B5EF4-FFF2-40B4-BE49-F238E27FC236}">
                <a16:creationId xmlns:a16="http://schemas.microsoft.com/office/drawing/2014/main" id="{919DEE2D-9001-BAED-2FDC-4E336408C322}"/>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b="1" dirty="0">
                <a:solidFill>
                  <a:srgbClr val="00B0F0"/>
                </a:solidFill>
                <a:latin typeface="Noto Sans Bamum"/>
              </a:rPr>
              <a:t>Définition de culture dans le programme CCQ, page 56 : </a:t>
            </a:r>
            <a:r>
              <a:rPr lang="fr" b="1" dirty="0">
                <a:solidFill>
                  <a:srgbClr val="00B0F0"/>
                </a:solidFill>
              </a:rPr>
              <a:t> </a:t>
            </a:r>
            <a:endParaRPr b="1" dirty="0">
              <a:solidFill>
                <a:srgbClr val="00B0F0"/>
              </a:solidFill>
            </a:endParaRPr>
          </a:p>
        </p:txBody>
      </p:sp>
      <p:sp>
        <p:nvSpPr>
          <p:cNvPr id="119" name="Google Shape;119;p22">
            <a:extLst>
              <a:ext uri="{FF2B5EF4-FFF2-40B4-BE49-F238E27FC236}">
                <a16:creationId xmlns:a16="http://schemas.microsoft.com/office/drawing/2014/main" id="{06592637-E0B5-1B05-EE92-C1D110EA79E3}"/>
              </a:ext>
            </a:extLst>
          </p:cNvPr>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just" rtl="0">
              <a:spcBef>
                <a:spcPts val="0"/>
              </a:spcBef>
              <a:spcAft>
                <a:spcPts val="1200"/>
              </a:spcAft>
              <a:buNone/>
            </a:pPr>
            <a:r>
              <a:rPr lang="fr-CA" sz="2400" dirty="0">
                <a:solidFill>
                  <a:schemeClr val="tx1"/>
                </a:solidFill>
                <a:latin typeface="Noto Sans Bamum"/>
                <a:ea typeface="Sora"/>
                <a:cs typeface="Sora"/>
                <a:sym typeface="Sora"/>
              </a:rPr>
              <a:t>Ensemble de manières de penser, de ressentir et d’agir, plus ou moins formalisées, qui sont partagées et qui permettent ainsi de réunir des personnes en collectivités particulières et distinctes. </a:t>
            </a:r>
          </a:p>
          <a:p>
            <a:pPr marL="0" lvl="0" indent="0" algn="just" rtl="0">
              <a:spcBef>
                <a:spcPts val="0"/>
              </a:spcBef>
              <a:spcAft>
                <a:spcPts val="1200"/>
              </a:spcAft>
              <a:buNone/>
            </a:pPr>
            <a:r>
              <a:rPr lang="fr-CA" sz="2400" dirty="0">
                <a:solidFill>
                  <a:schemeClr val="tx1"/>
                </a:solidFill>
                <a:latin typeface="Noto Sans Bamum"/>
                <a:ea typeface="Sora"/>
                <a:cs typeface="Sora"/>
                <a:sym typeface="Sora"/>
              </a:rPr>
              <a:t>La culture comprend les arts et les lettres, mais aussi les modes de vie, les règles qui encadrent les systèmes juridiques et politiques, les traditions et les croyances. </a:t>
            </a:r>
          </a:p>
          <a:p>
            <a:pPr marL="0" lvl="0" indent="0" algn="just" rtl="0">
              <a:spcBef>
                <a:spcPts val="0"/>
              </a:spcBef>
              <a:spcAft>
                <a:spcPts val="1200"/>
              </a:spcAft>
              <a:buNone/>
            </a:pPr>
            <a:r>
              <a:rPr lang="fr-CA" sz="1400" dirty="0">
                <a:solidFill>
                  <a:schemeClr val="tx1"/>
                </a:solidFill>
                <a:latin typeface="Noto Sans Bamum"/>
                <a:ea typeface="Sora"/>
                <a:cs typeface="Sora"/>
                <a:sym typeface="Sora"/>
              </a:rPr>
              <a:t>.</a:t>
            </a:r>
            <a:endParaRPr sz="1400" dirty="0">
              <a:solidFill>
                <a:schemeClr val="tx1"/>
              </a:solidFill>
              <a:latin typeface="Noto Sans Bamum"/>
              <a:ea typeface="Sora"/>
              <a:cs typeface="Sora"/>
              <a:sym typeface="Sora"/>
            </a:endParaRPr>
          </a:p>
        </p:txBody>
      </p:sp>
    </p:spTree>
    <p:extLst>
      <p:ext uri="{BB962C8B-B14F-4D97-AF65-F5344CB8AC3E}">
        <p14:creationId xmlns:p14="http://schemas.microsoft.com/office/powerpoint/2010/main" val="90398840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17155</TotalTime>
  <Words>1093</Words>
  <Application>Microsoft Office PowerPoint</Application>
  <PresentationFormat>Affichage à l'écran (16:9)</PresentationFormat>
  <Paragraphs>106</Paragraphs>
  <Slides>39</Slides>
  <Notes>28</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39</vt:i4>
      </vt:variant>
    </vt:vector>
  </HeadingPairs>
  <TitlesOfParts>
    <vt:vector size="47" baseType="lpstr">
      <vt:lpstr>Noto Sans Bamum</vt:lpstr>
      <vt:lpstr>Sora SemiBold</vt:lpstr>
      <vt:lpstr>Roboto</vt:lpstr>
      <vt:lpstr>Sora ExtraLight</vt:lpstr>
      <vt:lpstr>Arial</vt:lpstr>
      <vt:lpstr>Sora</vt:lpstr>
      <vt:lpstr>Maven Pro</vt:lpstr>
      <vt:lpstr>Simple Light</vt:lpstr>
      <vt:lpstr>Le bienveillant spaghetti culturel         SAE 4e secondaire – CCQ Collectif Ensemble pour l’éducation citoyenne</vt:lpstr>
      <vt:lpstr>   Complétez les schémas conceptuels suivants selon ce que vous comprenez de chacune des questions de départ.   *Vous pouvez laisser des espaces vides. </vt:lpstr>
      <vt:lpstr>Qu’est-ce que la culture d’un peuple?</vt:lpstr>
      <vt:lpstr>Qu’est-ce que la culture québécoise? </vt:lpstr>
      <vt:lpstr>Quel plat ou aliment caractérise la culture alimentaire au Québec? </vt:lpstr>
      <vt:lpstr>Complément :    Faites l’écoute des liens de visionnement suivants et tentez de parfaire vos réponses provisoires.    La culture vue par les jeunes du Québec   La culture, c'est quoi selon Valérie Chevalier ?   Autour d’une dinde : le Noël métissé serré de Boucar Diouf </vt:lpstr>
      <vt:lpstr>Un peu de théorie : La culture</vt:lpstr>
      <vt:lpstr>Présentation PowerPoint</vt:lpstr>
      <vt:lpstr>Définition de culture dans le programme CCQ, page 56 :  </vt:lpstr>
      <vt:lpstr>Définition de la sous-culture dans le programme CCQ, page 56 :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 déconstruction des stéréotypes</vt:lpstr>
      <vt:lpstr>Les biais inconscients</vt:lpstr>
      <vt:lpstr>Présentation PowerPoint</vt:lpstr>
      <vt:lpstr>Présentation PowerPoint</vt:lpstr>
      <vt:lpstr>Présentation PowerPoint</vt:lpstr>
      <vt:lpstr>5. Fouki; culture première et culture seconde; discussion  Spaghetti pain à l’ail ! </vt:lpstr>
      <vt:lpstr>Présentation PowerPoint</vt:lpstr>
      <vt:lpstr>Un peu de théorie : culture première et culture seconde</vt:lpstr>
      <vt:lpstr>Visionnez les deux capsules suivantes :  </vt:lpstr>
      <vt:lpstr>Présentation PowerPoint</vt:lpstr>
      <vt:lpstr>Présentation PowerPoint</vt:lpstr>
      <vt:lpstr>Quelles sont les jugements de préférence de Fouki ? </vt:lpstr>
      <vt:lpstr>Quel est le plat de ton enfance préféré?   Quel plat te rappelle tes grand-parents?   Quel plat de pâtes manges-tu le plus souvent?   Quel plat un.e ami.e t’a fait connaître?   Que commandes-tu le plus souvent à la cafétéria?  Que commandes-tu le plus souvent au restaurant?  Quel plat est le plus réconfortant? </vt:lpstr>
      <vt:lpstr>6. Ça vient d’où ? </vt:lpstr>
      <vt:lpstr>Trouver l’origine et histoire d’un plat</vt:lpstr>
      <vt:lpstr>Présentation PowerPoint</vt:lpstr>
      <vt:lpstr>Présentation PowerPoint</vt:lpstr>
      <vt:lpstr>Un soupçon de théorie : des biais</vt:lpstr>
      <vt:lpstr>Le biais algorithmique : définition</vt:lpstr>
      <vt:lpstr>Le biais algorithmique : suite</vt:lpstr>
      <vt:lpstr>Le biais algorithmique : cela étant dit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Marie BG</dc:creator>
  <cp:lastModifiedBy>Marie Brodeur Gélinas</cp:lastModifiedBy>
  <cp:revision>2</cp:revision>
  <dcterms:modified xsi:type="dcterms:W3CDTF">2025-06-15T15:27:27Z</dcterms:modified>
</cp:coreProperties>
</file>