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381" r:id="rId2"/>
    <p:sldId id="383" r:id="rId3"/>
    <p:sldId id="259" r:id="rId4"/>
    <p:sldId id="260" r:id="rId5"/>
    <p:sldId id="261" r:id="rId6"/>
    <p:sldId id="263" r:id="rId7"/>
    <p:sldId id="385" r:id="rId8"/>
    <p:sldId id="386" r:id="rId9"/>
    <p:sldId id="378" r:id="rId10"/>
    <p:sldId id="377" r:id="rId11"/>
    <p:sldId id="267" r:id="rId12"/>
    <p:sldId id="388" r:id="rId13"/>
    <p:sldId id="269" r:id="rId14"/>
    <p:sldId id="270" r:id="rId15"/>
    <p:sldId id="273" r:id="rId16"/>
  </p:sldIdLst>
  <p:sldSz cx="12192000" cy="6858000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lay" panose="020B0604020202020204" charset="0"/>
      <p:regular r:id="rId26"/>
      <p:bold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ewCg/TqSQDio8a0MUR5cG6WBb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B5798-A517-461C-AE91-6FDF0299BE2D}" v="33" dt="2024-07-31T18:49:26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/>
    <p:restoredTop sz="76070" autoAdjust="0"/>
  </p:normalViewPr>
  <p:slideViewPr>
    <p:cSldViewPr snapToGrid="0">
      <p:cViewPr>
        <p:scale>
          <a:sx n="80" d="100"/>
          <a:sy n="80" d="100"/>
        </p:scale>
        <p:origin x="294" y="-438"/>
      </p:cViewPr>
      <p:guideLst/>
    </p:cSldViewPr>
  </p:slideViewPr>
  <p:notesTextViewPr>
    <p:cViewPr>
      <p:scale>
        <a:sx n="1" d="1"/>
        <a:sy n="1" d="1"/>
      </p:scale>
      <p:origin x="0" y="-174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Brodeur Gélinas" userId="8eb19d0835955e95" providerId="LiveId" clId="{629B5798-A517-461C-AE91-6FDF0299BE2D}"/>
    <pc:docChg chg="modSld">
      <pc:chgData name="Marie Brodeur Gélinas" userId="8eb19d0835955e95" providerId="LiveId" clId="{629B5798-A517-461C-AE91-6FDF0299BE2D}" dt="2024-07-31T18:49:23.341" v="32" actId="20577"/>
      <pc:docMkLst>
        <pc:docMk/>
      </pc:docMkLst>
      <pc:sldChg chg="modSp">
        <pc:chgData name="Marie Brodeur Gélinas" userId="8eb19d0835955e95" providerId="LiveId" clId="{629B5798-A517-461C-AE91-6FDF0299BE2D}" dt="2024-07-11T19:59:00.192" v="17" actId="20577"/>
        <pc:sldMkLst>
          <pc:docMk/>
          <pc:sldMk cId="0" sldId="267"/>
        </pc:sldMkLst>
        <pc:spChg chg="mod">
          <ac:chgData name="Marie Brodeur Gélinas" userId="8eb19d0835955e95" providerId="LiveId" clId="{629B5798-A517-461C-AE91-6FDF0299BE2D}" dt="2024-07-11T19:59:00.192" v="17" actId="20577"/>
          <ac:spMkLst>
            <pc:docMk/>
            <pc:sldMk cId="0" sldId="267"/>
            <ac:spMk id="221" creationId="{00000000-0000-0000-0000-000000000000}"/>
          </ac:spMkLst>
        </pc:spChg>
      </pc:sldChg>
      <pc:sldChg chg="modSp modNotesTx">
        <pc:chgData name="Marie Brodeur Gélinas" userId="8eb19d0835955e95" providerId="LiveId" clId="{629B5798-A517-461C-AE91-6FDF0299BE2D}" dt="2024-07-11T20:05:21.445" v="25" actId="20577"/>
        <pc:sldMkLst>
          <pc:docMk/>
          <pc:sldMk cId="0" sldId="269"/>
        </pc:sldMkLst>
        <pc:spChg chg="mod">
          <ac:chgData name="Marie Brodeur Gélinas" userId="8eb19d0835955e95" providerId="LiveId" clId="{629B5798-A517-461C-AE91-6FDF0299BE2D}" dt="2024-07-11T20:02:00.799" v="24" actId="20577"/>
          <ac:spMkLst>
            <pc:docMk/>
            <pc:sldMk cId="0" sldId="269"/>
            <ac:spMk id="250" creationId="{00000000-0000-0000-0000-000000000000}"/>
          </ac:spMkLst>
        </pc:spChg>
      </pc:sldChg>
      <pc:sldChg chg="modNotesTx">
        <pc:chgData name="Marie Brodeur Gélinas" userId="8eb19d0835955e95" providerId="LiveId" clId="{629B5798-A517-461C-AE91-6FDF0299BE2D}" dt="2024-07-31T18:49:23.341" v="32" actId="20577"/>
        <pc:sldMkLst>
          <pc:docMk/>
          <pc:sldMk cId="0" sldId="270"/>
        </pc:sldMkLst>
      </pc:sldChg>
      <pc:sldChg chg="addSp modSp">
        <pc:chgData name="Marie Brodeur Gélinas" userId="8eb19d0835955e95" providerId="LiveId" clId="{629B5798-A517-461C-AE91-6FDF0299BE2D}" dt="2024-07-31T15:35:54.386" v="28"/>
        <pc:sldMkLst>
          <pc:docMk/>
          <pc:sldMk cId="0" sldId="273"/>
        </pc:sldMkLst>
        <pc:picChg chg="add">
          <ac:chgData name="Marie Brodeur Gélinas" userId="8eb19d0835955e95" providerId="LiveId" clId="{629B5798-A517-461C-AE91-6FDF0299BE2D}" dt="2024-07-31T15:35:54.386" v="28"/>
          <ac:picMkLst>
            <pc:docMk/>
            <pc:sldMk cId="0" sldId="273"/>
            <ac:picMk id="2" creationId="{44786F3D-705E-A2F7-1B9F-C5D489F7A547}"/>
          </ac:picMkLst>
        </pc:picChg>
        <pc:picChg chg="mod">
          <ac:chgData name="Marie Brodeur Gélinas" userId="8eb19d0835955e95" providerId="LiveId" clId="{629B5798-A517-461C-AE91-6FDF0299BE2D}" dt="2024-07-31T15:16:01.912" v="27"/>
          <ac:picMkLst>
            <pc:docMk/>
            <pc:sldMk cId="0" sldId="273"/>
            <ac:picMk id="285" creationId="{00000000-0000-0000-0000-000000000000}"/>
          </ac:picMkLst>
        </pc:picChg>
      </pc:sldChg>
      <pc:sldChg chg="modNotesTx">
        <pc:chgData name="Marie Brodeur Gélinas" userId="8eb19d0835955e95" providerId="LiveId" clId="{629B5798-A517-461C-AE91-6FDF0299BE2D}" dt="2024-07-11T19:46:13.274" v="15" actId="20577"/>
        <pc:sldMkLst>
          <pc:docMk/>
          <pc:sldMk cId="1656051231" sldId="385"/>
        </pc:sldMkLst>
      </pc:sldChg>
      <pc:sldChg chg="modNotesTx">
        <pc:chgData name="Marie Brodeur Gélinas" userId="8eb19d0835955e95" providerId="LiveId" clId="{629B5798-A517-461C-AE91-6FDF0299BE2D}" dt="2024-07-11T19:47:40.459" v="16" actId="20577"/>
        <pc:sldMkLst>
          <pc:docMk/>
          <pc:sldMk cId="1859647838" sldId="3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AE089-C634-4CD9-8CD1-F545628542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8F1E66-9D11-43F7-B5AB-F2EE6B836C9F}">
      <dgm:prSet/>
      <dgm:spPr/>
      <dgm:t>
        <a:bodyPr/>
        <a:lstStyle/>
        <a:p>
          <a:r>
            <a:rPr lang="fr-CA" b="1" dirty="0"/>
            <a:t>Dans certaine situation le consentement n’est pas valide</a:t>
          </a:r>
          <a:endParaRPr lang="en-US" dirty="0"/>
        </a:p>
      </dgm:t>
    </dgm:pt>
    <dgm:pt modelId="{4649ACD4-A43E-4FDB-8ECD-3B5F8608C768}" type="parTrans" cxnId="{516B545E-DF90-41F3-B0A3-08F5ED088D8D}">
      <dgm:prSet/>
      <dgm:spPr/>
      <dgm:t>
        <a:bodyPr/>
        <a:lstStyle/>
        <a:p>
          <a:endParaRPr lang="en-US"/>
        </a:p>
      </dgm:t>
    </dgm:pt>
    <dgm:pt modelId="{42128909-74F6-421B-A7CE-A7870BD63971}" type="sibTrans" cxnId="{516B545E-DF90-41F3-B0A3-08F5ED088D8D}">
      <dgm:prSet/>
      <dgm:spPr/>
      <dgm:t>
        <a:bodyPr/>
        <a:lstStyle/>
        <a:p>
          <a:endParaRPr lang="en-US"/>
        </a:p>
      </dgm:t>
    </dgm:pt>
    <dgm:pt modelId="{8CCA9A0C-8004-40B3-8AFD-AD2AC83CFEC1}">
      <dgm:prSet/>
      <dgm:spPr/>
      <dgm:t>
        <a:bodyPr/>
        <a:lstStyle/>
        <a:p>
          <a:r>
            <a:rPr lang="en-CA" b="0" i="0"/>
            <a:t>l’un des partenaires se sent obligé d’accepter</a:t>
          </a:r>
          <a:endParaRPr lang="en-US"/>
        </a:p>
      </dgm:t>
    </dgm:pt>
    <dgm:pt modelId="{E9388D22-40A4-4010-B3D1-3D1E656B3EE7}" type="parTrans" cxnId="{0E66DCC2-9FEB-4F1D-93BE-EC84B9698857}">
      <dgm:prSet/>
      <dgm:spPr/>
      <dgm:t>
        <a:bodyPr/>
        <a:lstStyle/>
        <a:p>
          <a:endParaRPr lang="en-US"/>
        </a:p>
      </dgm:t>
    </dgm:pt>
    <dgm:pt modelId="{D9954ABC-7914-4040-A7FC-48CD3183F76E}" type="sibTrans" cxnId="{0E66DCC2-9FEB-4F1D-93BE-EC84B9698857}">
      <dgm:prSet/>
      <dgm:spPr/>
      <dgm:t>
        <a:bodyPr/>
        <a:lstStyle/>
        <a:p>
          <a:endParaRPr lang="en-US"/>
        </a:p>
      </dgm:t>
    </dgm:pt>
    <dgm:pt modelId="{C181D526-CC8F-4045-94E4-9EF975CC54AC}">
      <dgm:prSet/>
      <dgm:spPr/>
      <dgm:t>
        <a:bodyPr/>
        <a:lstStyle/>
        <a:p>
          <a:r>
            <a:rPr lang="en-CA"/>
            <a:t>l’un des partenaires </a:t>
          </a:r>
          <a:r>
            <a:rPr lang="en-CA" b="0" i="0"/>
            <a:t>accepte sans être au courant de certains risques importants</a:t>
          </a:r>
          <a:r>
            <a:rPr lang="en-CA"/>
            <a:t> (infection transmissible sexuellement)</a:t>
          </a:r>
          <a:endParaRPr lang="en-US"/>
        </a:p>
      </dgm:t>
    </dgm:pt>
    <dgm:pt modelId="{04B19FA9-4D03-40EF-9CF2-54F6B9328A72}" type="parTrans" cxnId="{6141D820-4233-4043-82E3-BA225E891F3C}">
      <dgm:prSet/>
      <dgm:spPr/>
      <dgm:t>
        <a:bodyPr/>
        <a:lstStyle/>
        <a:p>
          <a:endParaRPr lang="en-US"/>
        </a:p>
      </dgm:t>
    </dgm:pt>
    <dgm:pt modelId="{C4876B67-41C3-4220-BC9C-E05708648E3C}" type="sibTrans" cxnId="{6141D820-4233-4043-82E3-BA225E891F3C}">
      <dgm:prSet/>
      <dgm:spPr/>
      <dgm:t>
        <a:bodyPr/>
        <a:lstStyle/>
        <a:p>
          <a:endParaRPr lang="en-US"/>
        </a:p>
      </dgm:t>
    </dgm:pt>
    <dgm:pt modelId="{CF9A3517-4827-40D3-9A11-D24DE5232CC0}">
      <dgm:prSet/>
      <dgm:spPr/>
      <dgm:t>
        <a:bodyPr/>
        <a:lstStyle/>
        <a:p>
          <a:r>
            <a:rPr lang="en-CA" b="0" i="0"/>
            <a:t>la personne accepte une activité sexuelle parce qu’on la force physiquement ou qu’on menace de lui faire mal</a:t>
          </a:r>
          <a:endParaRPr lang="en-US"/>
        </a:p>
      </dgm:t>
    </dgm:pt>
    <dgm:pt modelId="{9740044C-C039-42A2-BC91-D5BBCAE2DE51}" type="parTrans" cxnId="{CF4E3E52-0FA6-45AE-9CDD-90AD2810B094}">
      <dgm:prSet/>
      <dgm:spPr/>
      <dgm:t>
        <a:bodyPr/>
        <a:lstStyle/>
        <a:p>
          <a:endParaRPr lang="en-US"/>
        </a:p>
      </dgm:t>
    </dgm:pt>
    <dgm:pt modelId="{F2D27AFE-4591-4B39-AEAA-EE24491E9229}" type="sibTrans" cxnId="{CF4E3E52-0FA6-45AE-9CDD-90AD2810B094}">
      <dgm:prSet/>
      <dgm:spPr/>
      <dgm:t>
        <a:bodyPr/>
        <a:lstStyle/>
        <a:p>
          <a:endParaRPr lang="en-US"/>
        </a:p>
      </dgm:t>
    </dgm:pt>
    <dgm:pt modelId="{DA3D8F82-6EE0-4186-8F5D-4B0A462E4F55}">
      <dgm:prSet/>
      <dgm:spPr/>
      <dgm:t>
        <a:bodyPr/>
        <a:lstStyle/>
        <a:p>
          <a:r>
            <a:rPr lang="en-CA"/>
            <a:t>l</a:t>
          </a:r>
          <a:r>
            <a:rPr lang="en-CA" b="0" i="0"/>
            <a:t>a personne ne peut pas donner son consentement (elle est intoxiquée ou inconsciente)</a:t>
          </a:r>
          <a:endParaRPr lang="en-US"/>
        </a:p>
      </dgm:t>
    </dgm:pt>
    <dgm:pt modelId="{574A17AC-F716-44B3-A70D-C97880A76AED}" type="parTrans" cxnId="{FD57F3BD-D4FC-4C66-A4CD-0551EF0CE5FC}">
      <dgm:prSet/>
      <dgm:spPr/>
      <dgm:t>
        <a:bodyPr/>
        <a:lstStyle/>
        <a:p>
          <a:endParaRPr lang="en-US"/>
        </a:p>
      </dgm:t>
    </dgm:pt>
    <dgm:pt modelId="{76501600-ABE7-4F7E-8369-57A0132FED67}" type="sibTrans" cxnId="{FD57F3BD-D4FC-4C66-A4CD-0551EF0CE5FC}">
      <dgm:prSet/>
      <dgm:spPr/>
      <dgm:t>
        <a:bodyPr/>
        <a:lstStyle/>
        <a:p>
          <a:endParaRPr lang="en-US"/>
        </a:p>
      </dgm:t>
    </dgm:pt>
    <dgm:pt modelId="{974E2F45-8090-494C-A0BE-0EC162C8A41E}">
      <dgm:prSet/>
      <dgm:spPr/>
      <dgm:t>
        <a:bodyPr/>
        <a:lstStyle/>
        <a:p>
          <a:r>
            <a:rPr lang="en-CA"/>
            <a:t>l</a:t>
          </a:r>
          <a:r>
            <a:rPr lang="en-CA" b="0" i="0"/>
            <a:t>a personne n’a pas l’âge pour donner son consentement</a:t>
          </a:r>
          <a:endParaRPr lang="en-US"/>
        </a:p>
      </dgm:t>
    </dgm:pt>
    <dgm:pt modelId="{7FD081DB-6946-48E5-944C-DE53EA437B9B}" type="parTrans" cxnId="{1B420AD4-7BDF-439A-88E5-A3FC2CE719AD}">
      <dgm:prSet/>
      <dgm:spPr/>
      <dgm:t>
        <a:bodyPr/>
        <a:lstStyle/>
        <a:p>
          <a:endParaRPr lang="en-US"/>
        </a:p>
      </dgm:t>
    </dgm:pt>
    <dgm:pt modelId="{C94D60BB-95BE-4BF0-8022-8E4AFF21D72E}" type="sibTrans" cxnId="{1B420AD4-7BDF-439A-88E5-A3FC2CE719AD}">
      <dgm:prSet/>
      <dgm:spPr/>
      <dgm:t>
        <a:bodyPr/>
        <a:lstStyle/>
        <a:p>
          <a:endParaRPr lang="en-US"/>
        </a:p>
      </dgm:t>
    </dgm:pt>
    <dgm:pt modelId="{07B91DC7-D51B-4E44-A32E-72227AA4DBEF}" type="pres">
      <dgm:prSet presAssocID="{7DDAE089-C634-4CD9-8CD1-F5456285426B}" presName="linear" presStyleCnt="0">
        <dgm:presLayoutVars>
          <dgm:animLvl val="lvl"/>
          <dgm:resizeHandles val="exact"/>
        </dgm:presLayoutVars>
      </dgm:prSet>
      <dgm:spPr/>
    </dgm:pt>
    <dgm:pt modelId="{AB8C2E07-6217-8A47-9EBE-D8F1A6F92E06}" type="pres">
      <dgm:prSet presAssocID="{798F1E66-9D11-43F7-B5AB-F2EE6B836C9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8D31CDD-DA53-944A-B348-FD7E2633A16C}" type="pres">
      <dgm:prSet presAssocID="{798F1E66-9D11-43F7-B5AB-F2EE6B836C9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41D820-4233-4043-82E3-BA225E891F3C}" srcId="{798F1E66-9D11-43F7-B5AB-F2EE6B836C9F}" destId="{C181D526-CC8F-4045-94E4-9EF975CC54AC}" srcOrd="1" destOrd="0" parTransId="{04B19FA9-4D03-40EF-9CF2-54F6B9328A72}" sibTransId="{C4876B67-41C3-4220-BC9C-E05708648E3C}"/>
    <dgm:cxn modelId="{B9B8B528-9B62-7D47-B295-7B6340682B21}" type="presOf" srcId="{974E2F45-8090-494C-A0BE-0EC162C8A41E}" destId="{28D31CDD-DA53-944A-B348-FD7E2633A16C}" srcOrd="0" destOrd="4" presId="urn:microsoft.com/office/officeart/2005/8/layout/vList2"/>
    <dgm:cxn modelId="{516B545E-DF90-41F3-B0A3-08F5ED088D8D}" srcId="{7DDAE089-C634-4CD9-8CD1-F5456285426B}" destId="{798F1E66-9D11-43F7-B5AB-F2EE6B836C9F}" srcOrd="0" destOrd="0" parTransId="{4649ACD4-A43E-4FDB-8ECD-3B5F8608C768}" sibTransId="{42128909-74F6-421B-A7CE-A7870BD63971}"/>
    <dgm:cxn modelId="{CF4E3E52-0FA6-45AE-9CDD-90AD2810B094}" srcId="{798F1E66-9D11-43F7-B5AB-F2EE6B836C9F}" destId="{CF9A3517-4827-40D3-9A11-D24DE5232CC0}" srcOrd="2" destOrd="0" parTransId="{9740044C-C039-42A2-BC91-D5BBCAE2DE51}" sibTransId="{F2D27AFE-4591-4B39-AEAA-EE24491E9229}"/>
    <dgm:cxn modelId="{7C8BE053-D0C1-0849-AFE6-506B102F3B42}" type="presOf" srcId="{CF9A3517-4827-40D3-9A11-D24DE5232CC0}" destId="{28D31CDD-DA53-944A-B348-FD7E2633A16C}" srcOrd="0" destOrd="2" presId="urn:microsoft.com/office/officeart/2005/8/layout/vList2"/>
    <dgm:cxn modelId="{81F49677-1D89-4946-AFC1-EEDB21A06CF6}" type="presOf" srcId="{798F1E66-9D11-43F7-B5AB-F2EE6B836C9F}" destId="{AB8C2E07-6217-8A47-9EBE-D8F1A6F92E06}" srcOrd="0" destOrd="0" presId="urn:microsoft.com/office/officeart/2005/8/layout/vList2"/>
    <dgm:cxn modelId="{F4318082-154A-C346-95B5-157C31A752B0}" type="presOf" srcId="{8CCA9A0C-8004-40B3-8AFD-AD2AC83CFEC1}" destId="{28D31CDD-DA53-944A-B348-FD7E2633A16C}" srcOrd="0" destOrd="0" presId="urn:microsoft.com/office/officeart/2005/8/layout/vList2"/>
    <dgm:cxn modelId="{E7A13D87-094A-5F4C-9FE7-BDC15B8DDD3C}" type="presOf" srcId="{C181D526-CC8F-4045-94E4-9EF975CC54AC}" destId="{28D31CDD-DA53-944A-B348-FD7E2633A16C}" srcOrd="0" destOrd="1" presId="urn:microsoft.com/office/officeart/2005/8/layout/vList2"/>
    <dgm:cxn modelId="{DB2AEC8C-5D0B-8947-999B-E964C83FAFB3}" type="presOf" srcId="{DA3D8F82-6EE0-4186-8F5D-4B0A462E4F55}" destId="{28D31CDD-DA53-944A-B348-FD7E2633A16C}" srcOrd="0" destOrd="3" presId="urn:microsoft.com/office/officeart/2005/8/layout/vList2"/>
    <dgm:cxn modelId="{FD57F3BD-D4FC-4C66-A4CD-0551EF0CE5FC}" srcId="{798F1E66-9D11-43F7-B5AB-F2EE6B836C9F}" destId="{DA3D8F82-6EE0-4186-8F5D-4B0A462E4F55}" srcOrd="3" destOrd="0" parTransId="{574A17AC-F716-44B3-A70D-C97880A76AED}" sibTransId="{76501600-ABE7-4F7E-8369-57A0132FED67}"/>
    <dgm:cxn modelId="{0E66DCC2-9FEB-4F1D-93BE-EC84B9698857}" srcId="{798F1E66-9D11-43F7-B5AB-F2EE6B836C9F}" destId="{8CCA9A0C-8004-40B3-8AFD-AD2AC83CFEC1}" srcOrd="0" destOrd="0" parTransId="{E9388D22-40A4-4010-B3D1-3D1E656B3EE7}" sibTransId="{D9954ABC-7914-4040-A7FC-48CD3183F76E}"/>
    <dgm:cxn modelId="{D906A5C3-E01D-B94F-9459-537720D48319}" type="presOf" srcId="{7DDAE089-C634-4CD9-8CD1-F5456285426B}" destId="{07B91DC7-D51B-4E44-A32E-72227AA4DBEF}" srcOrd="0" destOrd="0" presId="urn:microsoft.com/office/officeart/2005/8/layout/vList2"/>
    <dgm:cxn modelId="{1B420AD4-7BDF-439A-88E5-A3FC2CE719AD}" srcId="{798F1E66-9D11-43F7-B5AB-F2EE6B836C9F}" destId="{974E2F45-8090-494C-A0BE-0EC162C8A41E}" srcOrd="4" destOrd="0" parTransId="{7FD081DB-6946-48E5-944C-DE53EA437B9B}" sibTransId="{C94D60BB-95BE-4BF0-8022-8E4AFF21D72E}"/>
    <dgm:cxn modelId="{26BC48B1-3868-2C41-BB5F-72127030BC98}" type="presParOf" srcId="{07B91DC7-D51B-4E44-A32E-72227AA4DBEF}" destId="{AB8C2E07-6217-8A47-9EBE-D8F1A6F92E06}" srcOrd="0" destOrd="0" presId="urn:microsoft.com/office/officeart/2005/8/layout/vList2"/>
    <dgm:cxn modelId="{AA30A37C-0DC3-6444-93B7-26D159021B59}" type="presParOf" srcId="{07B91DC7-D51B-4E44-A32E-72227AA4DBEF}" destId="{28D31CDD-DA53-944A-B348-FD7E2633A16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DC06A-21D1-5849-8D40-77C6CC19AC93}" type="doc">
      <dgm:prSet loTypeId="urn:microsoft.com/office/officeart/2005/8/layout/radial6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7A16983-13D9-B944-812E-201089A5F1F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 dirty="0"/>
            <a:t>CONSENTEMENT </a:t>
          </a:r>
        </a:p>
      </dgm:t>
    </dgm:pt>
    <dgm:pt modelId="{DAB93690-F5BC-1448-B761-35AFA3B1EE03}" type="parTrans" cxnId="{4899961F-BA83-AF4D-A25F-69AA8CE1EE79}">
      <dgm:prSet/>
      <dgm:spPr/>
      <dgm:t>
        <a:bodyPr/>
        <a:lstStyle/>
        <a:p>
          <a:endParaRPr lang="en-US"/>
        </a:p>
      </dgm:t>
    </dgm:pt>
    <dgm:pt modelId="{2ADF7713-492F-3141-ACD4-43BCBB0ED4ED}" type="sibTrans" cxnId="{4899961F-BA83-AF4D-A25F-69AA8CE1EE79}">
      <dgm:prSet/>
      <dgm:spPr/>
      <dgm:t>
        <a:bodyPr/>
        <a:lstStyle/>
        <a:p>
          <a:endParaRPr lang="en-US"/>
        </a:p>
      </dgm:t>
    </dgm:pt>
    <dgm:pt modelId="{D321476A-07B3-A149-BCAF-BDA08D2D848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/>
            <a:t>Clair</a:t>
          </a:r>
        </a:p>
      </dgm:t>
    </dgm:pt>
    <dgm:pt modelId="{F480D8FD-CA2A-3E4F-946E-DE3B11FB9753}" type="parTrans" cxnId="{3AA4E26F-77A0-9D48-8003-DF610F23F05F}">
      <dgm:prSet/>
      <dgm:spPr/>
      <dgm:t>
        <a:bodyPr/>
        <a:lstStyle/>
        <a:p>
          <a:endParaRPr lang="en-US"/>
        </a:p>
      </dgm:t>
    </dgm:pt>
    <dgm:pt modelId="{D0EB3BDE-ADDA-9E42-82CC-052FAB6D661E}" type="sibTrans" cxnId="{3AA4E26F-77A0-9D48-8003-DF610F23F05F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C9EBE001-1B23-494A-8B39-1B9E8E60DA6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/>
            <a:t>Libre et sans </a:t>
          </a:r>
          <a:r>
            <a:rPr lang="en-US" sz="2000" dirty="0" err="1"/>
            <a:t>contrainte</a:t>
          </a:r>
          <a:endParaRPr lang="en-US" sz="2000" dirty="0"/>
        </a:p>
      </dgm:t>
    </dgm:pt>
    <dgm:pt modelId="{2FBECD32-3839-B94B-9992-AD0CF8513642}" type="parTrans" cxnId="{E7624349-C23F-384E-80DD-7D15BD4525F8}">
      <dgm:prSet/>
      <dgm:spPr/>
      <dgm:t>
        <a:bodyPr/>
        <a:lstStyle/>
        <a:p>
          <a:endParaRPr lang="en-US"/>
        </a:p>
      </dgm:t>
    </dgm:pt>
    <dgm:pt modelId="{9E135D01-4580-5443-9D5B-244AB1128CE4}" type="sibTrans" cxnId="{E7624349-C23F-384E-80DD-7D15BD4525F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09C1574-A7E3-844C-942C-7AEBBCC8906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err="1"/>
            <a:t>Éclairé</a:t>
          </a:r>
          <a:r>
            <a:rPr lang="en-US" sz="1600" dirty="0"/>
            <a:t> et </a:t>
          </a:r>
          <a:r>
            <a:rPr lang="en-US" sz="1600" dirty="0" err="1"/>
            <a:t>enthousiaste</a:t>
          </a:r>
          <a:endParaRPr lang="en-US" sz="1600" dirty="0"/>
        </a:p>
      </dgm:t>
    </dgm:pt>
    <dgm:pt modelId="{8BE0C2F7-9718-3C4D-A6C0-1F7A746CBAE9}" type="parTrans" cxnId="{87ACA299-ACE2-9F42-8DF9-2C4A0458539D}">
      <dgm:prSet/>
      <dgm:spPr/>
      <dgm:t>
        <a:bodyPr/>
        <a:lstStyle/>
        <a:p>
          <a:endParaRPr lang="en-US"/>
        </a:p>
      </dgm:t>
    </dgm:pt>
    <dgm:pt modelId="{B9703BA0-567E-CC4A-8247-CDE6FC543287}" type="sibTrans" cxnId="{87ACA299-ACE2-9F42-8DF9-2C4A0458539D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B397E5EB-2181-2646-B1D8-A319FACD731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 err="1"/>
            <a:t>Peut</a:t>
          </a:r>
          <a:r>
            <a:rPr lang="en-US" sz="1800" dirty="0"/>
            <a:t> </a:t>
          </a:r>
          <a:r>
            <a:rPr lang="en-US" sz="1800" dirty="0" err="1"/>
            <a:t>être</a:t>
          </a:r>
          <a:r>
            <a:rPr lang="en-US" sz="1800" dirty="0"/>
            <a:t> </a:t>
          </a:r>
          <a:r>
            <a:rPr lang="en-US" sz="1800" dirty="0" err="1"/>
            <a:t>retiré</a:t>
          </a:r>
          <a:r>
            <a:rPr lang="en-US" sz="1800" dirty="0"/>
            <a:t> </a:t>
          </a:r>
          <a:r>
            <a:rPr lang="en-US" sz="1800" dirty="0" err="1"/>
            <a:t>à</a:t>
          </a:r>
          <a:r>
            <a:rPr lang="en-US" sz="1800" dirty="0"/>
            <a:t> tout moment</a:t>
          </a:r>
        </a:p>
      </dgm:t>
    </dgm:pt>
    <dgm:pt modelId="{92C01016-9EAD-D540-BF53-A0B3128D879B}" type="parTrans" cxnId="{B569C97B-323E-3140-BFA1-118FA2A84290}">
      <dgm:prSet/>
      <dgm:spPr/>
      <dgm:t>
        <a:bodyPr/>
        <a:lstStyle/>
        <a:p>
          <a:endParaRPr lang="en-US"/>
        </a:p>
      </dgm:t>
    </dgm:pt>
    <dgm:pt modelId="{8696F6D4-5B92-4A40-908E-6A3F235789A7}" type="sibTrans" cxnId="{B569C97B-323E-3140-BFA1-118FA2A84290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14889FAE-2E35-8449-8D64-EAFDEFCE5296}" type="pres">
      <dgm:prSet presAssocID="{A4ADC06A-21D1-5849-8D40-77C6CC19AC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E83884-7E29-3044-8833-7A15ED40778D}" type="pres">
      <dgm:prSet presAssocID="{07A16983-13D9-B944-812E-201089A5F1F7}" presName="centerShape" presStyleLbl="node0" presStyleIdx="0" presStyleCnt="1" custScaleX="105599"/>
      <dgm:spPr/>
    </dgm:pt>
    <dgm:pt modelId="{5C8FCCA6-A8B5-C940-BBCA-6C726AE941A7}" type="pres">
      <dgm:prSet presAssocID="{D321476A-07B3-A149-BCAF-BDA08D2D8489}" presName="node" presStyleLbl="node1" presStyleIdx="0" presStyleCnt="4">
        <dgm:presLayoutVars>
          <dgm:bulletEnabled val="1"/>
        </dgm:presLayoutVars>
      </dgm:prSet>
      <dgm:spPr/>
    </dgm:pt>
    <dgm:pt modelId="{A1BF33CF-1DBB-0A43-8142-9634B637A419}" type="pres">
      <dgm:prSet presAssocID="{D321476A-07B3-A149-BCAF-BDA08D2D8489}" presName="dummy" presStyleCnt="0"/>
      <dgm:spPr/>
    </dgm:pt>
    <dgm:pt modelId="{25B2F74E-A509-8347-ACC0-21FB01158A83}" type="pres">
      <dgm:prSet presAssocID="{D0EB3BDE-ADDA-9E42-82CC-052FAB6D661E}" presName="sibTrans" presStyleLbl="sibTrans2D1" presStyleIdx="0" presStyleCnt="4"/>
      <dgm:spPr/>
    </dgm:pt>
    <dgm:pt modelId="{5E8FCBC8-EEF8-E14A-A4B0-963CD218A198}" type="pres">
      <dgm:prSet presAssocID="{C9EBE001-1B23-494A-8B39-1B9E8E60DA61}" presName="node" presStyleLbl="node1" presStyleIdx="1" presStyleCnt="4" custScaleX="138094" custScaleY="133497">
        <dgm:presLayoutVars>
          <dgm:bulletEnabled val="1"/>
        </dgm:presLayoutVars>
      </dgm:prSet>
      <dgm:spPr/>
    </dgm:pt>
    <dgm:pt modelId="{0F654D08-3057-1149-999A-894B6BCA3BC5}" type="pres">
      <dgm:prSet presAssocID="{C9EBE001-1B23-494A-8B39-1B9E8E60DA61}" presName="dummy" presStyleCnt="0"/>
      <dgm:spPr/>
    </dgm:pt>
    <dgm:pt modelId="{60A190A2-75E5-3644-AB1D-0C27E936ED5E}" type="pres">
      <dgm:prSet presAssocID="{9E135D01-4580-5443-9D5B-244AB1128CE4}" presName="sibTrans" presStyleLbl="sibTrans2D1" presStyleIdx="1" presStyleCnt="4"/>
      <dgm:spPr/>
    </dgm:pt>
    <dgm:pt modelId="{1F0F0694-F75D-274E-B3A4-48874506685C}" type="pres">
      <dgm:prSet presAssocID="{D09C1574-A7E3-844C-942C-7AEBBCC8906E}" presName="node" presStyleLbl="node1" presStyleIdx="2" presStyleCnt="4" custScaleX="123258" custScaleY="123237">
        <dgm:presLayoutVars>
          <dgm:bulletEnabled val="1"/>
        </dgm:presLayoutVars>
      </dgm:prSet>
      <dgm:spPr/>
    </dgm:pt>
    <dgm:pt modelId="{D810B911-9DBE-D54D-AF79-E69B4547E371}" type="pres">
      <dgm:prSet presAssocID="{D09C1574-A7E3-844C-942C-7AEBBCC8906E}" presName="dummy" presStyleCnt="0"/>
      <dgm:spPr/>
    </dgm:pt>
    <dgm:pt modelId="{D84FF4B2-4672-6045-BB6B-A127E9323B31}" type="pres">
      <dgm:prSet presAssocID="{B9703BA0-567E-CC4A-8247-CDE6FC543287}" presName="sibTrans" presStyleLbl="sibTrans2D1" presStyleIdx="2" presStyleCnt="4"/>
      <dgm:spPr/>
    </dgm:pt>
    <dgm:pt modelId="{8FAE53B9-5D95-6540-AA47-0A5F3EC7BB44}" type="pres">
      <dgm:prSet presAssocID="{B397E5EB-2181-2646-B1D8-A319FACD731A}" presName="node" presStyleLbl="node1" presStyleIdx="3" presStyleCnt="4" custScaleX="133312" custScaleY="114661">
        <dgm:presLayoutVars>
          <dgm:bulletEnabled val="1"/>
        </dgm:presLayoutVars>
      </dgm:prSet>
      <dgm:spPr/>
    </dgm:pt>
    <dgm:pt modelId="{F06D41A5-279B-BB47-A955-D603AD5FB877}" type="pres">
      <dgm:prSet presAssocID="{B397E5EB-2181-2646-B1D8-A319FACD731A}" presName="dummy" presStyleCnt="0"/>
      <dgm:spPr/>
    </dgm:pt>
    <dgm:pt modelId="{8762C9FA-0AA0-F440-9898-1B145211E02D}" type="pres">
      <dgm:prSet presAssocID="{8696F6D4-5B92-4A40-908E-6A3F235789A7}" presName="sibTrans" presStyleLbl="sibTrans2D1" presStyleIdx="3" presStyleCnt="4"/>
      <dgm:spPr/>
    </dgm:pt>
  </dgm:ptLst>
  <dgm:cxnLst>
    <dgm:cxn modelId="{704BF007-9C65-934A-A3D4-73ABBBFCDE06}" type="presOf" srcId="{9E135D01-4580-5443-9D5B-244AB1128CE4}" destId="{60A190A2-75E5-3644-AB1D-0C27E936ED5E}" srcOrd="0" destOrd="0" presId="urn:microsoft.com/office/officeart/2005/8/layout/radial6"/>
    <dgm:cxn modelId="{4899961F-BA83-AF4D-A25F-69AA8CE1EE79}" srcId="{A4ADC06A-21D1-5849-8D40-77C6CC19AC93}" destId="{07A16983-13D9-B944-812E-201089A5F1F7}" srcOrd="0" destOrd="0" parTransId="{DAB93690-F5BC-1448-B761-35AFA3B1EE03}" sibTransId="{2ADF7713-492F-3141-ACD4-43BCBB0ED4ED}"/>
    <dgm:cxn modelId="{E7624349-C23F-384E-80DD-7D15BD4525F8}" srcId="{07A16983-13D9-B944-812E-201089A5F1F7}" destId="{C9EBE001-1B23-494A-8B39-1B9E8E60DA61}" srcOrd="1" destOrd="0" parTransId="{2FBECD32-3839-B94B-9992-AD0CF8513642}" sibTransId="{9E135D01-4580-5443-9D5B-244AB1128CE4}"/>
    <dgm:cxn modelId="{3AA4E26F-77A0-9D48-8003-DF610F23F05F}" srcId="{07A16983-13D9-B944-812E-201089A5F1F7}" destId="{D321476A-07B3-A149-BCAF-BDA08D2D8489}" srcOrd="0" destOrd="0" parTransId="{F480D8FD-CA2A-3E4F-946E-DE3B11FB9753}" sibTransId="{D0EB3BDE-ADDA-9E42-82CC-052FAB6D661E}"/>
    <dgm:cxn modelId="{B569C97B-323E-3140-BFA1-118FA2A84290}" srcId="{07A16983-13D9-B944-812E-201089A5F1F7}" destId="{B397E5EB-2181-2646-B1D8-A319FACD731A}" srcOrd="3" destOrd="0" parTransId="{92C01016-9EAD-D540-BF53-A0B3128D879B}" sibTransId="{8696F6D4-5B92-4A40-908E-6A3F235789A7}"/>
    <dgm:cxn modelId="{BED0CF8D-1E90-564B-9D82-4531A2F1455F}" type="presOf" srcId="{D321476A-07B3-A149-BCAF-BDA08D2D8489}" destId="{5C8FCCA6-A8B5-C940-BBCA-6C726AE941A7}" srcOrd="0" destOrd="0" presId="urn:microsoft.com/office/officeart/2005/8/layout/radial6"/>
    <dgm:cxn modelId="{F8C5638E-04CD-1E47-9720-C317EA4E03EE}" type="presOf" srcId="{B397E5EB-2181-2646-B1D8-A319FACD731A}" destId="{8FAE53B9-5D95-6540-AA47-0A5F3EC7BB44}" srcOrd="0" destOrd="0" presId="urn:microsoft.com/office/officeart/2005/8/layout/radial6"/>
    <dgm:cxn modelId="{EDA67F91-94C2-7A45-BB16-ECFF00B5AF72}" type="presOf" srcId="{D0EB3BDE-ADDA-9E42-82CC-052FAB6D661E}" destId="{25B2F74E-A509-8347-ACC0-21FB01158A83}" srcOrd="0" destOrd="0" presId="urn:microsoft.com/office/officeart/2005/8/layout/radial6"/>
    <dgm:cxn modelId="{CD1A9394-43CC-C341-B4E9-74B6DD6A23E9}" type="presOf" srcId="{8696F6D4-5B92-4A40-908E-6A3F235789A7}" destId="{8762C9FA-0AA0-F440-9898-1B145211E02D}" srcOrd="0" destOrd="0" presId="urn:microsoft.com/office/officeart/2005/8/layout/radial6"/>
    <dgm:cxn modelId="{87ACA299-ACE2-9F42-8DF9-2C4A0458539D}" srcId="{07A16983-13D9-B944-812E-201089A5F1F7}" destId="{D09C1574-A7E3-844C-942C-7AEBBCC8906E}" srcOrd="2" destOrd="0" parTransId="{8BE0C2F7-9718-3C4D-A6C0-1F7A746CBAE9}" sibTransId="{B9703BA0-567E-CC4A-8247-CDE6FC543287}"/>
    <dgm:cxn modelId="{BB024A9E-D5F9-BB4A-A40A-A0AC064360AD}" type="presOf" srcId="{B9703BA0-567E-CC4A-8247-CDE6FC543287}" destId="{D84FF4B2-4672-6045-BB6B-A127E9323B31}" srcOrd="0" destOrd="0" presId="urn:microsoft.com/office/officeart/2005/8/layout/radial6"/>
    <dgm:cxn modelId="{25E06EAC-26B4-C84A-B5CB-9BAB2E961F70}" type="presOf" srcId="{D09C1574-A7E3-844C-942C-7AEBBCC8906E}" destId="{1F0F0694-F75D-274E-B3A4-48874506685C}" srcOrd="0" destOrd="0" presId="urn:microsoft.com/office/officeart/2005/8/layout/radial6"/>
    <dgm:cxn modelId="{F1D8A9E6-8258-C74E-A1ED-4A70B24CE99B}" type="presOf" srcId="{A4ADC06A-21D1-5849-8D40-77C6CC19AC93}" destId="{14889FAE-2E35-8449-8D64-EAFDEFCE5296}" srcOrd="0" destOrd="0" presId="urn:microsoft.com/office/officeart/2005/8/layout/radial6"/>
    <dgm:cxn modelId="{DA59F6EA-85E9-424A-BB4A-B922CE90574B}" type="presOf" srcId="{07A16983-13D9-B944-812E-201089A5F1F7}" destId="{01E83884-7E29-3044-8833-7A15ED40778D}" srcOrd="0" destOrd="0" presId="urn:microsoft.com/office/officeart/2005/8/layout/radial6"/>
    <dgm:cxn modelId="{EBA4FFEF-6BC8-FB45-AC7F-FD4A8D1CB8D2}" type="presOf" srcId="{C9EBE001-1B23-494A-8B39-1B9E8E60DA61}" destId="{5E8FCBC8-EEF8-E14A-A4B0-963CD218A198}" srcOrd="0" destOrd="0" presId="urn:microsoft.com/office/officeart/2005/8/layout/radial6"/>
    <dgm:cxn modelId="{12671E47-50E6-924E-9554-AA447EBBD281}" type="presParOf" srcId="{14889FAE-2E35-8449-8D64-EAFDEFCE5296}" destId="{01E83884-7E29-3044-8833-7A15ED40778D}" srcOrd="0" destOrd="0" presId="urn:microsoft.com/office/officeart/2005/8/layout/radial6"/>
    <dgm:cxn modelId="{AA49CA9E-0E75-6941-B289-B49042FC91CB}" type="presParOf" srcId="{14889FAE-2E35-8449-8D64-EAFDEFCE5296}" destId="{5C8FCCA6-A8B5-C940-BBCA-6C726AE941A7}" srcOrd="1" destOrd="0" presId="urn:microsoft.com/office/officeart/2005/8/layout/radial6"/>
    <dgm:cxn modelId="{BCFF84C2-8F5F-F34B-9A22-0FB14E911673}" type="presParOf" srcId="{14889FAE-2E35-8449-8D64-EAFDEFCE5296}" destId="{A1BF33CF-1DBB-0A43-8142-9634B637A419}" srcOrd="2" destOrd="0" presId="urn:microsoft.com/office/officeart/2005/8/layout/radial6"/>
    <dgm:cxn modelId="{D3010ACF-C0A8-7743-A0CB-C67F64FDEE36}" type="presParOf" srcId="{14889FAE-2E35-8449-8D64-EAFDEFCE5296}" destId="{25B2F74E-A509-8347-ACC0-21FB01158A83}" srcOrd="3" destOrd="0" presId="urn:microsoft.com/office/officeart/2005/8/layout/radial6"/>
    <dgm:cxn modelId="{C75F2332-1432-DD47-A5D1-CF6C02EF3474}" type="presParOf" srcId="{14889FAE-2E35-8449-8D64-EAFDEFCE5296}" destId="{5E8FCBC8-EEF8-E14A-A4B0-963CD218A198}" srcOrd="4" destOrd="0" presId="urn:microsoft.com/office/officeart/2005/8/layout/radial6"/>
    <dgm:cxn modelId="{325DD52E-480C-0248-833B-022DFB3B0E28}" type="presParOf" srcId="{14889FAE-2E35-8449-8D64-EAFDEFCE5296}" destId="{0F654D08-3057-1149-999A-894B6BCA3BC5}" srcOrd="5" destOrd="0" presId="urn:microsoft.com/office/officeart/2005/8/layout/radial6"/>
    <dgm:cxn modelId="{6591FF19-5B62-794E-BCF9-450114C343C5}" type="presParOf" srcId="{14889FAE-2E35-8449-8D64-EAFDEFCE5296}" destId="{60A190A2-75E5-3644-AB1D-0C27E936ED5E}" srcOrd="6" destOrd="0" presId="urn:microsoft.com/office/officeart/2005/8/layout/radial6"/>
    <dgm:cxn modelId="{08684BFB-E5C9-2046-A270-BFBF16044B66}" type="presParOf" srcId="{14889FAE-2E35-8449-8D64-EAFDEFCE5296}" destId="{1F0F0694-F75D-274E-B3A4-48874506685C}" srcOrd="7" destOrd="0" presId="urn:microsoft.com/office/officeart/2005/8/layout/radial6"/>
    <dgm:cxn modelId="{D81CF553-9A51-A741-8057-A8890A842A56}" type="presParOf" srcId="{14889FAE-2E35-8449-8D64-EAFDEFCE5296}" destId="{D810B911-9DBE-D54D-AF79-E69B4547E371}" srcOrd="8" destOrd="0" presId="urn:microsoft.com/office/officeart/2005/8/layout/radial6"/>
    <dgm:cxn modelId="{6F155FB9-FB5D-F842-90A6-07AFB6479FAF}" type="presParOf" srcId="{14889FAE-2E35-8449-8D64-EAFDEFCE5296}" destId="{D84FF4B2-4672-6045-BB6B-A127E9323B31}" srcOrd="9" destOrd="0" presId="urn:microsoft.com/office/officeart/2005/8/layout/radial6"/>
    <dgm:cxn modelId="{B01AFF7A-6131-464F-8B93-FCD832D27A1F}" type="presParOf" srcId="{14889FAE-2E35-8449-8D64-EAFDEFCE5296}" destId="{8FAE53B9-5D95-6540-AA47-0A5F3EC7BB44}" srcOrd="10" destOrd="0" presId="urn:microsoft.com/office/officeart/2005/8/layout/radial6"/>
    <dgm:cxn modelId="{217B7B25-27C4-F04B-BE30-7FB0DB4ADDD7}" type="presParOf" srcId="{14889FAE-2E35-8449-8D64-EAFDEFCE5296}" destId="{F06D41A5-279B-BB47-A955-D603AD5FB877}" srcOrd="11" destOrd="0" presId="urn:microsoft.com/office/officeart/2005/8/layout/radial6"/>
    <dgm:cxn modelId="{88632E9A-D27D-9646-9A2E-864DDE2A0CC6}" type="presParOf" srcId="{14889FAE-2E35-8449-8D64-EAFDEFCE5296}" destId="{8762C9FA-0AA0-F440-9898-1B145211E02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0264F8-B583-4CA7-910F-C34B03F322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F13471-333B-4144-94D8-69BE5AF97D4A}">
      <dgm:prSet/>
      <dgm:spPr/>
      <dgm:t>
        <a:bodyPr/>
        <a:lstStyle/>
        <a:p>
          <a:r>
            <a:rPr lang="en-CA" i="0" dirty="0"/>
            <a:t>La </a:t>
          </a:r>
          <a:r>
            <a:rPr lang="en-CA" i="0" dirty="0" err="1"/>
            <a:t>loi</a:t>
          </a:r>
          <a:r>
            <a:rPr lang="en-CA" i="0" dirty="0"/>
            <a:t> par rapport au </a:t>
          </a:r>
          <a:r>
            <a:rPr lang="en-CA" i="0" dirty="0" err="1"/>
            <a:t>consentement</a:t>
          </a:r>
          <a:r>
            <a:rPr lang="en-CA" i="0" dirty="0"/>
            <a:t> </a:t>
          </a:r>
          <a:r>
            <a:rPr lang="en-CA" i="0" dirty="0" err="1"/>
            <a:t>sexuel</a:t>
          </a:r>
          <a:r>
            <a:rPr lang="en-CA" i="0" dirty="0"/>
            <a:t> </a:t>
          </a:r>
          <a:r>
            <a:rPr lang="en-CA" i="0" dirty="0" err="1"/>
            <a:t>diffère</a:t>
          </a:r>
          <a:r>
            <a:rPr lang="en-CA" i="0" dirty="0"/>
            <a:t> </a:t>
          </a:r>
          <a:r>
            <a:rPr lang="en-CA" i="0" dirty="0" err="1"/>
            <a:t>selon</a:t>
          </a:r>
          <a:r>
            <a:rPr lang="en-CA" i="0" dirty="0"/>
            <a:t> </a:t>
          </a:r>
          <a:r>
            <a:rPr lang="en-CA" i="0" dirty="0" err="1"/>
            <a:t>l’âge</a:t>
          </a:r>
          <a:r>
            <a:rPr lang="en-CA" i="0" dirty="0"/>
            <a:t> des </a:t>
          </a:r>
          <a:r>
            <a:rPr lang="en-CA" i="0" dirty="0" err="1"/>
            <a:t>personnes</a:t>
          </a:r>
          <a:r>
            <a:rPr lang="en-CA" i="0" dirty="0"/>
            <a:t> </a:t>
          </a:r>
          <a:r>
            <a:rPr lang="en-CA" i="0" dirty="0" err="1"/>
            <a:t>concernées</a:t>
          </a:r>
          <a:r>
            <a:rPr lang="en-CA" i="0" dirty="0"/>
            <a:t>. </a:t>
          </a:r>
          <a:endParaRPr lang="en-US" dirty="0"/>
        </a:p>
      </dgm:t>
    </dgm:pt>
    <dgm:pt modelId="{E3959A85-528C-479C-9B1C-B5FBC4163150}" type="parTrans" cxnId="{A1675618-857B-40B7-86C2-E4849F6955B0}">
      <dgm:prSet/>
      <dgm:spPr/>
      <dgm:t>
        <a:bodyPr/>
        <a:lstStyle/>
        <a:p>
          <a:endParaRPr lang="en-US"/>
        </a:p>
      </dgm:t>
    </dgm:pt>
    <dgm:pt modelId="{03E0A29C-7D61-4AD1-B086-403A5EAFD390}" type="sibTrans" cxnId="{A1675618-857B-40B7-86C2-E4849F6955B0}">
      <dgm:prSet/>
      <dgm:spPr/>
      <dgm:t>
        <a:bodyPr/>
        <a:lstStyle/>
        <a:p>
          <a:endParaRPr lang="en-US"/>
        </a:p>
      </dgm:t>
    </dgm:pt>
    <dgm:pt modelId="{AFA7B1D2-E530-4FC4-8925-0F9A452F824D}">
      <dgm:prSet/>
      <dgm:spPr/>
      <dgm:t>
        <a:bodyPr/>
        <a:lstStyle/>
        <a:p>
          <a:r>
            <a:rPr lang="en-CA" i="0"/>
            <a:t>Pour les adolescents </a:t>
          </a:r>
          <a:r>
            <a:rPr lang="en-CA"/>
            <a:t>l</a:t>
          </a:r>
          <a:r>
            <a:rPr lang="en-CA" b="0" i="0"/>
            <a:t>e consentement est </a:t>
          </a:r>
          <a:r>
            <a:rPr lang="en-CA" b="1" i="0"/>
            <a:t>valide</a:t>
          </a:r>
          <a:r>
            <a:rPr lang="en-CA" b="0" i="0"/>
            <a:t> quand l’autre partenaire </a:t>
          </a:r>
          <a:r>
            <a:rPr lang="en-CA" i="0"/>
            <a:t>a </a:t>
          </a:r>
          <a:r>
            <a:rPr lang="en-CA" b="1" i="0"/>
            <a:t>environ le même âge.</a:t>
          </a:r>
          <a:endParaRPr lang="en-US"/>
        </a:p>
      </dgm:t>
    </dgm:pt>
    <dgm:pt modelId="{0ED398D1-22D4-4D57-9619-6F4927C2369F}" type="parTrans" cxnId="{DF4B3F21-CB83-4BA5-B3E8-C47D69409DBA}">
      <dgm:prSet/>
      <dgm:spPr/>
      <dgm:t>
        <a:bodyPr/>
        <a:lstStyle/>
        <a:p>
          <a:endParaRPr lang="en-US"/>
        </a:p>
      </dgm:t>
    </dgm:pt>
    <dgm:pt modelId="{EF1FAE1B-5EEE-4737-8188-7C630C7C5F4B}" type="sibTrans" cxnId="{DF4B3F21-CB83-4BA5-B3E8-C47D69409DBA}">
      <dgm:prSet/>
      <dgm:spPr/>
      <dgm:t>
        <a:bodyPr/>
        <a:lstStyle/>
        <a:p>
          <a:endParaRPr lang="en-US"/>
        </a:p>
      </dgm:t>
    </dgm:pt>
    <dgm:pt modelId="{806AA75B-4534-4EAA-BBE1-C2557C4BBAC9}">
      <dgm:prSet/>
      <dgm:spPr/>
      <dgm:t>
        <a:bodyPr/>
        <a:lstStyle/>
        <a:p>
          <a:r>
            <a:rPr lang="en-CA" b="0" i="0" dirty="0"/>
            <a:t>Le </a:t>
          </a:r>
          <a:r>
            <a:rPr lang="en-CA" b="0" i="0" dirty="0" err="1"/>
            <a:t>consentement</a:t>
          </a:r>
          <a:r>
            <a:rPr lang="en-CA" b="0" i="0" dirty="0"/>
            <a:t> </a:t>
          </a:r>
          <a:r>
            <a:rPr lang="en-CA" b="0" i="0" dirty="0" err="1"/>
            <a:t>est</a:t>
          </a:r>
          <a:r>
            <a:rPr lang="en-CA" b="0" i="0" dirty="0"/>
            <a:t> </a:t>
          </a:r>
          <a:r>
            <a:rPr lang="en-CA" b="1" i="0" dirty="0" err="1"/>
            <a:t>invalide</a:t>
          </a:r>
          <a:r>
            <a:rPr lang="en-CA" b="0" i="0" dirty="0"/>
            <a:t> </a:t>
          </a:r>
          <a:r>
            <a:rPr lang="en-CA" b="0" i="0" dirty="0" err="1"/>
            <a:t>quand</a:t>
          </a:r>
          <a:r>
            <a:rPr lang="en-CA" b="0" i="0" dirty="0"/>
            <a:t> il y a un </a:t>
          </a:r>
          <a:r>
            <a:rPr lang="en-CA" b="1" i="0" dirty="0"/>
            <a:t>rapport de force</a:t>
          </a:r>
          <a:r>
            <a:rPr lang="en-CA" b="0" i="0" dirty="0"/>
            <a:t>.</a:t>
          </a:r>
          <a:endParaRPr lang="en-US" dirty="0"/>
        </a:p>
      </dgm:t>
    </dgm:pt>
    <dgm:pt modelId="{59193B86-7595-4173-96C7-33908D921751}" type="parTrans" cxnId="{36381572-1822-4398-8D51-5ACAF7B5A2AB}">
      <dgm:prSet/>
      <dgm:spPr/>
      <dgm:t>
        <a:bodyPr/>
        <a:lstStyle/>
        <a:p>
          <a:endParaRPr lang="en-US"/>
        </a:p>
      </dgm:t>
    </dgm:pt>
    <dgm:pt modelId="{2CE14100-ACBA-420B-A593-805BA84A3B52}" type="sibTrans" cxnId="{36381572-1822-4398-8D51-5ACAF7B5A2AB}">
      <dgm:prSet/>
      <dgm:spPr/>
      <dgm:t>
        <a:bodyPr/>
        <a:lstStyle/>
        <a:p>
          <a:endParaRPr lang="en-US"/>
        </a:p>
      </dgm:t>
    </dgm:pt>
    <dgm:pt modelId="{DF94AEB9-A61E-BB4F-BCBA-D27F1E389C45}" type="pres">
      <dgm:prSet presAssocID="{080264F8-B583-4CA7-910F-C34B03F32299}" presName="vert0" presStyleCnt="0">
        <dgm:presLayoutVars>
          <dgm:dir/>
          <dgm:animOne val="branch"/>
          <dgm:animLvl val="lvl"/>
        </dgm:presLayoutVars>
      </dgm:prSet>
      <dgm:spPr/>
    </dgm:pt>
    <dgm:pt modelId="{10FCC3CF-1ABE-3F4B-B5BD-F9DC03F9CF34}" type="pres">
      <dgm:prSet presAssocID="{59F13471-333B-4144-94D8-69BE5AF97D4A}" presName="thickLine" presStyleLbl="alignNode1" presStyleIdx="0" presStyleCnt="3"/>
      <dgm:spPr/>
    </dgm:pt>
    <dgm:pt modelId="{BC761B31-37A3-5C4C-AF0E-BC6770AF0288}" type="pres">
      <dgm:prSet presAssocID="{59F13471-333B-4144-94D8-69BE5AF97D4A}" presName="horz1" presStyleCnt="0"/>
      <dgm:spPr/>
    </dgm:pt>
    <dgm:pt modelId="{31A5ED8F-1970-8C4E-8EE8-6BC5DCA78204}" type="pres">
      <dgm:prSet presAssocID="{59F13471-333B-4144-94D8-69BE5AF97D4A}" presName="tx1" presStyleLbl="revTx" presStyleIdx="0" presStyleCnt="3"/>
      <dgm:spPr/>
    </dgm:pt>
    <dgm:pt modelId="{B22FA564-6E26-D241-874D-7CABE939652A}" type="pres">
      <dgm:prSet presAssocID="{59F13471-333B-4144-94D8-69BE5AF97D4A}" presName="vert1" presStyleCnt="0"/>
      <dgm:spPr/>
    </dgm:pt>
    <dgm:pt modelId="{1ADA8FF4-3FCE-1F4D-B1DB-176AF0A080D6}" type="pres">
      <dgm:prSet presAssocID="{AFA7B1D2-E530-4FC4-8925-0F9A452F824D}" presName="thickLine" presStyleLbl="alignNode1" presStyleIdx="1" presStyleCnt="3"/>
      <dgm:spPr/>
    </dgm:pt>
    <dgm:pt modelId="{805C1781-1E09-E349-82AC-DC4C153E9A73}" type="pres">
      <dgm:prSet presAssocID="{AFA7B1D2-E530-4FC4-8925-0F9A452F824D}" presName="horz1" presStyleCnt="0"/>
      <dgm:spPr/>
    </dgm:pt>
    <dgm:pt modelId="{F642E377-BC80-4947-85BA-5AA520C9441E}" type="pres">
      <dgm:prSet presAssocID="{AFA7B1D2-E530-4FC4-8925-0F9A452F824D}" presName="tx1" presStyleLbl="revTx" presStyleIdx="1" presStyleCnt="3"/>
      <dgm:spPr/>
    </dgm:pt>
    <dgm:pt modelId="{D02C31FE-DCA3-4C49-8165-342928FF6606}" type="pres">
      <dgm:prSet presAssocID="{AFA7B1D2-E530-4FC4-8925-0F9A452F824D}" presName="vert1" presStyleCnt="0"/>
      <dgm:spPr/>
    </dgm:pt>
    <dgm:pt modelId="{786EBF2E-6D6B-8444-8E70-1A8EAEE008BE}" type="pres">
      <dgm:prSet presAssocID="{806AA75B-4534-4EAA-BBE1-C2557C4BBAC9}" presName="thickLine" presStyleLbl="alignNode1" presStyleIdx="2" presStyleCnt="3"/>
      <dgm:spPr/>
    </dgm:pt>
    <dgm:pt modelId="{C8857CFE-89F4-C445-9664-DA87FFAD1A37}" type="pres">
      <dgm:prSet presAssocID="{806AA75B-4534-4EAA-BBE1-C2557C4BBAC9}" presName="horz1" presStyleCnt="0"/>
      <dgm:spPr/>
    </dgm:pt>
    <dgm:pt modelId="{B2021AF8-E1D7-814B-AE49-1999AA9C76EB}" type="pres">
      <dgm:prSet presAssocID="{806AA75B-4534-4EAA-BBE1-C2557C4BBAC9}" presName="tx1" presStyleLbl="revTx" presStyleIdx="2" presStyleCnt="3"/>
      <dgm:spPr/>
    </dgm:pt>
    <dgm:pt modelId="{F111BF81-48FD-4648-9176-B4597FFA8671}" type="pres">
      <dgm:prSet presAssocID="{806AA75B-4534-4EAA-BBE1-C2557C4BBAC9}" presName="vert1" presStyleCnt="0"/>
      <dgm:spPr/>
    </dgm:pt>
  </dgm:ptLst>
  <dgm:cxnLst>
    <dgm:cxn modelId="{1660E004-FD5A-E94B-B0EB-F805D6CA5318}" type="presOf" srcId="{AFA7B1D2-E530-4FC4-8925-0F9A452F824D}" destId="{F642E377-BC80-4947-85BA-5AA520C9441E}" srcOrd="0" destOrd="0" presId="urn:microsoft.com/office/officeart/2008/layout/LinedList"/>
    <dgm:cxn modelId="{A1675618-857B-40B7-86C2-E4849F6955B0}" srcId="{080264F8-B583-4CA7-910F-C34B03F32299}" destId="{59F13471-333B-4144-94D8-69BE5AF97D4A}" srcOrd="0" destOrd="0" parTransId="{E3959A85-528C-479C-9B1C-B5FBC4163150}" sibTransId="{03E0A29C-7D61-4AD1-B086-403A5EAFD390}"/>
    <dgm:cxn modelId="{49960C1F-1796-8C41-AFCB-88236DCC5819}" type="presOf" srcId="{59F13471-333B-4144-94D8-69BE5AF97D4A}" destId="{31A5ED8F-1970-8C4E-8EE8-6BC5DCA78204}" srcOrd="0" destOrd="0" presId="urn:microsoft.com/office/officeart/2008/layout/LinedList"/>
    <dgm:cxn modelId="{DF4B3F21-CB83-4BA5-B3E8-C47D69409DBA}" srcId="{080264F8-B583-4CA7-910F-C34B03F32299}" destId="{AFA7B1D2-E530-4FC4-8925-0F9A452F824D}" srcOrd="1" destOrd="0" parTransId="{0ED398D1-22D4-4D57-9619-6F4927C2369F}" sibTransId="{EF1FAE1B-5EEE-4737-8188-7C630C7C5F4B}"/>
    <dgm:cxn modelId="{36381572-1822-4398-8D51-5ACAF7B5A2AB}" srcId="{080264F8-B583-4CA7-910F-C34B03F32299}" destId="{806AA75B-4534-4EAA-BBE1-C2557C4BBAC9}" srcOrd="2" destOrd="0" parTransId="{59193B86-7595-4173-96C7-33908D921751}" sibTransId="{2CE14100-ACBA-420B-A593-805BA84A3B52}"/>
    <dgm:cxn modelId="{F2599687-1064-304F-8A1E-0D9819D9B9D6}" type="presOf" srcId="{806AA75B-4534-4EAA-BBE1-C2557C4BBAC9}" destId="{B2021AF8-E1D7-814B-AE49-1999AA9C76EB}" srcOrd="0" destOrd="0" presId="urn:microsoft.com/office/officeart/2008/layout/LinedList"/>
    <dgm:cxn modelId="{677AD2C2-FBE0-D24E-8933-61C5C75F5C18}" type="presOf" srcId="{080264F8-B583-4CA7-910F-C34B03F32299}" destId="{DF94AEB9-A61E-BB4F-BCBA-D27F1E389C45}" srcOrd="0" destOrd="0" presId="urn:microsoft.com/office/officeart/2008/layout/LinedList"/>
    <dgm:cxn modelId="{D57E6B46-FCE9-0E49-9961-058813857C15}" type="presParOf" srcId="{DF94AEB9-A61E-BB4F-BCBA-D27F1E389C45}" destId="{10FCC3CF-1ABE-3F4B-B5BD-F9DC03F9CF34}" srcOrd="0" destOrd="0" presId="urn:microsoft.com/office/officeart/2008/layout/LinedList"/>
    <dgm:cxn modelId="{D231E2A7-C19F-244E-B7E5-C7794D556B83}" type="presParOf" srcId="{DF94AEB9-A61E-BB4F-BCBA-D27F1E389C45}" destId="{BC761B31-37A3-5C4C-AF0E-BC6770AF0288}" srcOrd="1" destOrd="0" presId="urn:microsoft.com/office/officeart/2008/layout/LinedList"/>
    <dgm:cxn modelId="{A2BBB008-B1F4-4048-96FB-0144519AD991}" type="presParOf" srcId="{BC761B31-37A3-5C4C-AF0E-BC6770AF0288}" destId="{31A5ED8F-1970-8C4E-8EE8-6BC5DCA78204}" srcOrd="0" destOrd="0" presId="urn:microsoft.com/office/officeart/2008/layout/LinedList"/>
    <dgm:cxn modelId="{8A39BE9E-9A51-074A-B46E-EFD823EE1F7F}" type="presParOf" srcId="{BC761B31-37A3-5C4C-AF0E-BC6770AF0288}" destId="{B22FA564-6E26-D241-874D-7CABE939652A}" srcOrd="1" destOrd="0" presId="urn:microsoft.com/office/officeart/2008/layout/LinedList"/>
    <dgm:cxn modelId="{4258673E-FEC8-A449-8AC6-D7D56316C087}" type="presParOf" srcId="{DF94AEB9-A61E-BB4F-BCBA-D27F1E389C45}" destId="{1ADA8FF4-3FCE-1F4D-B1DB-176AF0A080D6}" srcOrd="2" destOrd="0" presId="urn:microsoft.com/office/officeart/2008/layout/LinedList"/>
    <dgm:cxn modelId="{DC7486B6-3BDC-5344-819F-35F424E6A459}" type="presParOf" srcId="{DF94AEB9-A61E-BB4F-BCBA-D27F1E389C45}" destId="{805C1781-1E09-E349-82AC-DC4C153E9A73}" srcOrd="3" destOrd="0" presId="urn:microsoft.com/office/officeart/2008/layout/LinedList"/>
    <dgm:cxn modelId="{BC1DB68B-CF66-4D4F-BB9A-95E2A940EF64}" type="presParOf" srcId="{805C1781-1E09-E349-82AC-DC4C153E9A73}" destId="{F642E377-BC80-4947-85BA-5AA520C9441E}" srcOrd="0" destOrd="0" presId="urn:microsoft.com/office/officeart/2008/layout/LinedList"/>
    <dgm:cxn modelId="{E42A0089-F8BD-6646-8F17-254AD439C103}" type="presParOf" srcId="{805C1781-1E09-E349-82AC-DC4C153E9A73}" destId="{D02C31FE-DCA3-4C49-8165-342928FF6606}" srcOrd="1" destOrd="0" presId="urn:microsoft.com/office/officeart/2008/layout/LinedList"/>
    <dgm:cxn modelId="{A8DF25A5-D43D-0449-8FB8-83A7737E15D9}" type="presParOf" srcId="{DF94AEB9-A61E-BB4F-BCBA-D27F1E389C45}" destId="{786EBF2E-6D6B-8444-8E70-1A8EAEE008BE}" srcOrd="4" destOrd="0" presId="urn:microsoft.com/office/officeart/2008/layout/LinedList"/>
    <dgm:cxn modelId="{06197A76-0BC4-5C40-8471-63E159C69A74}" type="presParOf" srcId="{DF94AEB9-A61E-BB4F-BCBA-D27F1E389C45}" destId="{C8857CFE-89F4-C445-9664-DA87FFAD1A37}" srcOrd="5" destOrd="0" presId="urn:microsoft.com/office/officeart/2008/layout/LinedList"/>
    <dgm:cxn modelId="{145BFF4F-56A3-9F43-8728-7DDF92877D01}" type="presParOf" srcId="{C8857CFE-89F4-C445-9664-DA87FFAD1A37}" destId="{B2021AF8-E1D7-814B-AE49-1999AA9C76EB}" srcOrd="0" destOrd="0" presId="urn:microsoft.com/office/officeart/2008/layout/LinedList"/>
    <dgm:cxn modelId="{6AC7CFEA-7FB3-AA40-8BAD-CE0E7721368D}" type="presParOf" srcId="{C8857CFE-89F4-C445-9664-DA87FFAD1A37}" destId="{F111BF81-48FD-4648-9176-B4597FFA86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C2E07-6217-8A47-9EBE-D8F1A6F92E06}">
      <dsp:nvSpPr>
        <dsp:cNvPr id="0" name=""/>
        <dsp:cNvSpPr/>
      </dsp:nvSpPr>
      <dsp:spPr>
        <a:xfrm>
          <a:off x="0" y="124837"/>
          <a:ext cx="6310313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Dans certaine situation le consentement n’est pas valide</a:t>
          </a:r>
          <a:endParaRPr lang="en-US" sz="2400" kern="1200" dirty="0"/>
        </a:p>
      </dsp:txBody>
      <dsp:txXfrm>
        <a:off x="45235" y="170072"/>
        <a:ext cx="6219843" cy="836169"/>
      </dsp:txXfrm>
    </dsp:sp>
    <dsp:sp modelId="{28D31CDD-DA53-944A-B348-FD7E2633A16C}">
      <dsp:nvSpPr>
        <dsp:cNvPr id="0" name=""/>
        <dsp:cNvSpPr/>
      </dsp:nvSpPr>
      <dsp:spPr>
        <a:xfrm>
          <a:off x="0" y="1051477"/>
          <a:ext cx="6310313" cy="303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35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b="0" i="0" kern="1200"/>
            <a:t>l’un des partenaires se sent obligé d’accepter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/>
            <a:t>l’un des partenaires </a:t>
          </a:r>
          <a:r>
            <a:rPr lang="en-CA" sz="1900" b="0" i="0" kern="1200"/>
            <a:t>accepte sans être au courant de certains risques importants</a:t>
          </a:r>
          <a:r>
            <a:rPr lang="en-CA" sz="1900" kern="1200"/>
            <a:t> (infection transmissible sexuellement)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b="0" i="0" kern="1200"/>
            <a:t>la personne accepte une activité sexuelle parce qu’on la force physiquement ou qu’on menace de lui faire mal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/>
            <a:t>l</a:t>
          </a:r>
          <a:r>
            <a:rPr lang="en-CA" sz="1900" b="0" i="0" kern="1200"/>
            <a:t>a personne ne peut pas donner son consentement (elle est intoxiquée ou inconsciente)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/>
            <a:t>l</a:t>
          </a:r>
          <a:r>
            <a:rPr lang="en-CA" sz="1900" b="0" i="0" kern="1200"/>
            <a:t>a personne n’a pas l’âge pour donner son consentement</a:t>
          </a:r>
          <a:endParaRPr lang="en-US" sz="1900" kern="1200"/>
        </a:p>
      </dsp:txBody>
      <dsp:txXfrm>
        <a:off x="0" y="1051477"/>
        <a:ext cx="6310313" cy="3030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C9FA-0AA0-F440-9898-1B145211E02D}">
      <dsp:nvSpPr>
        <dsp:cNvPr id="0" name=""/>
        <dsp:cNvSpPr/>
      </dsp:nvSpPr>
      <dsp:spPr>
        <a:xfrm>
          <a:off x="2560662" y="615821"/>
          <a:ext cx="4705891" cy="470589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FF4B2-4672-6045-BB6B-A127E9323B31}">
      <dsp:nvSpPr>
        <dsp:cNvPr id="0" name=""/>
        <dsp:cNvSpPr/>
      </dsp:nvSpPr>
      <dsp:spPr>
        <a:xfrm>
          <a:off x="2560662" y="615821"/>
          <a:ext cx="4705891" cy="470589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190A2-75E5-3644-AB1D-0C27E936ED5E}">
      <dsp:nvSpPr>
        <dsp:cNvPr id="0" name=""/>
        <dsp:cNvSpPr/>
      </dsp:nvSpPr>
      <dsp:spPr>
        <a:xfrm>
          <a:off x="2560662" y="615821"/>
          <a:ext cx="4705891" cy="470589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2F74E-A509-8347-ACC0-21FB01158A83}">
      <dsp:nvSpPr>
        <dsp:cNvPr id="0" name=""/>
        <dsp:cNvSpPr/>
      </dsp:nvSpPr>
      <dsp:spPr>
        <a:xfrm>
          <a:off x="2560662" y="615821"/>
          <a:ext cx="4705891" cy="470589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83884-7E29-3044-8833-7A15ED40778D}">
      <dsp:nvSpPr>
        <dsp:cNvPr id="0" name=""/>
        <dsp:cNvSpPr/>
      </dsp:nvSpPr>
      <dsp:spPr>
        <a:xfrm>
          <a:off x="3769300" y="1885131"/>
          <a:ext cx="2288616" cy="216727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CONSENTEMENT </a:t>
          </a:r>
        </a:p>
      </dsp:txBody>
      <dsp:txXfrm>
        <a:off x="4104460" y="2202520"/>
        <a:ext cx="1618296" cy="1532492"/>
      </dsp:txXfrm>
    </dsp:sp>
    <dsp:sp modelId="{5C8FCCA6-A8B5-C940-BBCA-6C726AE941A7}">
      <dsp:nvSpPr>
        <dsp:cNvPr id="0" name=""/>
        <dsp:cNvSpPr/>
      </dsp:nvSpPr>
      <dsp:spPr>
        <a:xfrm>
          <a:off x="4155063" y="-88107"/>
          <a:ext cx="1517089" cy="151708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Clair</a:t>
          </a:r>
        </a:p>
      </dsp:txBody>
      <dsp:txXfrm>
        <a:off x="4377236" y="134066"/>
        <a:ext cx="1072743" cy="1072743"/>
      </dsp:txXfrm>
    </dsp:sp>
    <dsp:sp modelId="{5E8FCBC8-EEF8-E14A-A4B0-963CD218A198}">
      <dsp:nvSpPr>
        <dsp:cNvPr id="0" name=""/>
        <dsp:cNvSpPr/>
      </dsp:nvSpPr>
      <dsp:spPr>
        <a:xfrm>
          <a:off x="6164434" y="1956132"/>
          <a:ext cx="2095009" cy="202526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Libre et sans </a:t>
          </a:r>
          <a:r>
            <a:rPr lang="en-US" sz="2000" kern="1200" dirty="0" err="1"/>
            <a:t>contrainte</a:t>
          </a:r>
          <a:endParaRPr lang="en-US" sz="2000" kern="1200" dirty="0"/>
        </a:p>
      </dsp:txBody>
      <dsp:txXfrm>
        <a:off x="6471241" y="2252726"/>
        <a:ext cx="1481395" cy="1432081"/>
      </dsp:txXfrm>
    </dsp:sp>
    <dsp:sp modelId="{1F0F0694-F75D-274E-B3A4-48874506685C}">
      <dsp:nvSpPr>
        <dsp:cNvPr id="0" name=""/>
        <dsp:cNvSpPr/>
      </dsp:nvSpPr>
      <dsp:spPr>
        <a:xfrm>
          <a:off x="3978641" y="4332290"/>
          <a:ext cx="1869934" cy="186961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Éclairé</a:t>
          </a:r>
          <a:r>
            <a:rPr lang="en-US" sz="1600" kern="1200" dirty="0"/>
            <a:t> et </a:t>
          </a:r>
          <a:r>
            <a:rPr lang="en-US" sz="1600" kern="1200" dirty="0" err="1"/>
            <a:t>enthousiaste</a:t>
          </a:r>
          <a:endParaRPr lang="en-US" sz="1600" kern="1200" dirty="0"/>
        </a:p>
      </dsp:txBody>
      <dsp:txXfrm>
        <a:off x="4252486" y="4606089"/>
        <a:ext cx="1322244" cy="1322017"/>
      </dsp:txXfrm>
    </dsp:sp>
    <dsp:sp modelId="{8FAE53B9-5D95-6540-AA47-0A5F3EC7BB44}">
      <dsp:nvSpPr>
        <dsp:cNvPr id="0" name=""/>
        <dsp:cNvSpPr/>
      </dsp:nvSpPr>
      <dsp:spPr>
        <a:xfrm>
          <a:off x="1604046" y="2099012"/>
          <a:ext cx="2022462" cy="173951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Peut</a:t>
          </a:r>
          <a:r>
            <a:rPr lang="en-US" sz="1800" kern="1200" dirty="0"/>
            <a:t> </a:t>
          </a:r>
          <a:r>
            <a:rPr lang="en-US" sz="1800" kern="1200" dirty="0" err="1"/>
            <a:t>être</a:t>
          </a:r>
          <a:r>
            <a:rPr lang="en-US" sz="1800" kern="1200" dirty="0"/>
            <a:t> </a:t>
          </a:r>
          <a:r>
            <a:rPr lang="en-US" sz="1800" kern="1200" dirty="0" err="1"/>
            <a:t>retiré</a:t>
          </a:r>
          <a:r>
            <a:rPr lang="en-US" sz="1800" kern="1200" dirty="0"/>
            <a:t> </a:t>
          </a:r>
          <a:r>
            <a:rPr lang="en-US" sz="1800" kern="1200" dirty="0" err="1"/>
            <a:t>à</a:t>
          </a:r>
          <a:r>
            <a:rPr lang="en-US" sz="1800" kern="1200" dirty="0"/>
            <a:t> tout moment</a:t>
          </a:r>
        </a:p>
      </dsp:txBody>
      <dsp:txXfrm>
        <a:off x="1900229" y="2353757"/>
        <a:ext cx="1430096" cy="1230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CC3CF-1ABE-3F4B-B5BD-F9DC03F9CF34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5ED8F-1970-8C4E-8EE8-6BC5DCA78204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i="0" kern="1200" dirty="0"/>
            <a:t>La </a:t>
          </a:r>
          <a:r>
            <a:rPr lang="en-CA" sz="3600" i="0" kern="1200" dirty="0" err="1"/>
            <a:t>loi</a:t>
          </a:r>
          <a:r>
            <a:rPr lang="en-CA" sz="3600" i="0" kern="1200" dirty="0"/>
            <a:t> par rapport au </a:t>
          </a:r>
          <a:r>
            <a:rPr lang="en-CA" sz="3600" i="0" kern="1200" dirty="0" err="1"/>
            <a:t>consentement</a:t>
          </a:r>
          <a:r>
            <a:rPr lang="en-CA" sz="3600" i="0" kern="1200" dirty="0"/>
            <a:t> </a:t>
          </a:r>
          <a:r>
            <a:rPr lang="en-CA" sz="3600" i="0" kern="1200" dirty="0" err="1"/>
            <a:t>sexuel</a:t>
          </a:r>
          <a:r>
            <a:rPr lang="en-CA" sz="3600" i="0" kern="1200" dirty="0"/>
            <a:t> </a:t>
          </a:r>
          <a:r>
            <a:rPr lang="en-CA" sz="3600" i="0" kern="1200" dirty="0" err="1"/>
            <a:t>diffère</a:t>
          </a:r>
          <a:r>
            <a:rPr lang="en-CA" sz="3600" i="0" kern="1200" dirty="0"/>
            <a:t> </a:t>
          </a:r>
          <a:r>
            <a:rPr lang="en-CA" sz="3600" i="0" kern="1200" dirty="0" err="1"/>
            <a:t>selon</a:t>
          </a:r>
          <a:r>
            <a:rPr lang="en-CA" sz="3600" i="0" kern="1200" dirty="0"/>
            <a:t> </a:t>
          </a:r>
          <a:r>
            <a:rPr lang="en-CA" sz="3600" i="0" kern="1200" dirty="0" err="1"/>
            <a:t>l’âge</a:t>
          </a:r>
          <a:r>
            <a:rPr lang="en-CA" sz="3600" i="0" kern="1200" dirty="0"/>
            <a:t> des </a:t>
          </a:r>
          <a:r>
            <a:rPr lang="en-CA" sz="3600" i="0" kern="1200" dirty="0" err="1"/>
            <a:t>personnes</a:t>
          </a:r>
          <a:r>
            <a:rPr lang="en-CA" sz="3600" i="0" kern="1200" dirty="0"/>
            <a:t> </a:t>
          </a:r>
          <a:r>
            <a:rPr lang="en-CA" sz="3600" i="0" kern="1200" dirty="0" err="1"/>
            <a:t>concernées</a:t>
          </a:r>
          <a:r>
            <a:rPr lang="en-CA" sz="3600" i="0" kern="1200" dirty="0"/>
            <a:t>. </a:t>
          </a:r>
          <a:endParaRPr lang="en-US" sz="3600" kern="1200" dirty="0"/>
        </a:p>
      </dsp:txBody>
      <dsp:txXfrm>
        <a:off x="0" y="2124"/>
        <a:ext cx="10515600" cy="1449029"/>
      </dsp:txXfrm>
    </dsp:sp>
    <dsp:sp modelId="{1ADA8FF4-3FCE-1F4D-B1DB-176AF0A080D6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2E377-BC80-4947-85BA-5AA520C9441E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i="0" kern="1200"/>
            <a:t>Pour les adolescents </a:t>
          </a:r>
          <a:r>
            <a:rPr lang="en-CA" sz="3600" kern="1200"/>
            <a:t>l</a:t>
          </a:r>
          <a:r>
            <a:rPr lang="en-CA" sz="3600" b="0" i="0" kern="1200"/>
            <a:t>e consentement est </a:t>
          </a:r>
          <a:r>
            <a:rPr lang="en-CA" sz="3600" b="1" i="0" kern="1200"/>
            <a:t>valide</a:t>
          </a:r>
          <a:r>
            <a:rPr lang="en-CA" sz="3600" b="0" i="0" kern="1200"/>
            <a:t> quand l’autre partenaire </a:t>
          </a:r>
          <a:r>
            <a:rPr lang="en-CA" sz="3600" i="0" kern="1200"/>
            <a:t>a </a:t>
          </a:r>
          <a:r>
            <a:rPr lang="en-CA" sz="3600" b="1" i="0" kern="1200"/>
            <a:t>environ le même âge.</a:t>
          </a:r>
          <a:endParaRPr lang="en-US" sz="3600" kern="1200"/>
        </a:p>
      </dsp:txBody>
      <dsp:txXfrm>
        <a:off x="0" y="1451154"/>
        <a:ext cx="10515600" cy="1449029"/>
      </dsp:txXfrm>
    </dsp:sp>
    <dsp:sp modelId="{786EBF2E-6D6B-8444-8E70-1A8EAEE008B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21AF8-E1D7-814B-AE49-1999AA9C76EB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b="0" i="0" kern="1200" dirty="0"/>
            <a:t>Le </a:t>
          </a:r>
          <a:r>
            <a:rPr lang="en-CA" sz="3600" b="0" i="0" kern="1200" dirty="0" err="1"/>
            <a:t>consentement</a:t>
          </a:r>
          <a:r>
            <a:rPr lang="en-CA" sz="3600" b="0" i="0" kern="1200" dirty="0"/>
            <a:t> </a:t>
          </a:r>
          <a:r>
            <a:rPr lang="en-CA" sz="3600" b="0" i="0" kern="1200" dirty="0" err="1"/>
            <a:t>est</a:t>
          </a:r>
          <a:r>
            <a:rPr lang="en-CA" sz="3600" b="0" i="0" kern="1200" dirty="0"/>
            <a:t> </a:t>
          </a:r>
          <a:r>
            <a:rPr lang="en-CA" sz="3600" b="1" i="0" kern="1200" dirty="0" err="1"/>
            <a:t>invalide</a:t>
          </a:r>
          <a:r>
            <a:rPr lang="en-CA" sz="3600" b="0" i="0" kern="1200" dirty="0"/>
            <a:t> </a:t>
          </a:r>
          <a:r>
            <a:rPr lang="en-CA" sz="3600" b="0" i="0" kern="1200" dirty="0" err="1"/>
            <a:t>quand</a:t>
          </a:r>
          <a:r>
            <a:rPr lang="en-CA" sz="3600" b="0" i="0" kern="1200" dirty="0"/>
            <a:t> il y a un </a:t>
          </a:r>
          <a:r>
            <a:rPr lang="en-CA" sz="3600" b="1" i="0" kern="1200" dirty="0"/>
            <a:t>rapport de force</a:t>
          </a:r>
          <a:r>
            <a:rPr lang="en-CA" sz="3600" b="0" i="0" kern="1200" dirty="0"/>
            <a:t>.</a:t>
          </a:r>
          <a:endParaRPr lang="en-US" sz="3600" kern="1200" dirty="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loi.qc.ca/publications/consentement-sexuel-et-si-je-change-davi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ducaloi.qc.ca/wp-content/uploads/infographie_consentement_sexuel.pdf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loi.qc.ca/capsules/partager-des-images-intimes-un-crim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loi.qc.ca/capsules/le-consentement-sexuel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loi.qc.ca/publications/consentement-sexuel-et-si-je-change-davi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ducaloi.qc.ca/wp-content/uploads/infographie_consentement_sexuel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C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9688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fr-CA" sz="1200" b="0" u="sng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sz="1200" dirty="0" err="1">
                <a:solidFill>
                  <a:schemeClr val="tx1"/>
                </a:solidFill>
              </a:rPr>
              <a:t>Quand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dirty="0" err="1">
                <a:solidFill>
                  <a:schemeClr val="tx1"/>
                </a:solidFill>
              </a:rPr>
              <a:t>l’écart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dirty="0" err="1">
                <a:solidFill>
                  <a:schemeClr val="tx1"/>
                </a:solidFill>
              </a:rPr>
              <a:t>d’âge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dirty="0" err="1">
                <a:solidFill>
                  <a:schemeClr val="tx1"/>
                </a:solidFill>
              </a:rPr>
              <a:t>n’est</a:t>
            </a:r>
            <a:r>
              <a:rPr lang="en-CA" sz="1200" dirty="0">
                <a:solidFill>
                  <a:schemeClr val="tx1"/>
                </a:solidFill>
              </a:rPr>
              <a:t> pas </a:t>
            </a:r>
            <a:r>
              <a:rPr lang="en-CA" sz="1200" dirty="0" err="1">
                <a:solidFill>
                  <a:schemeClr val="tx1"/>
                </a:solidFill>
              </a:rPr>
              <a:t>permis</a:t>
            </a:r>
            <a:r>
              <a:rPr lang="en-CA" sz="1200" dirty="0">
                <a:solidFill>
                  <a:schemeClr val="tx1"/>
                </a:solidFill>
              </a:rPr>
              <a:t>, l</a:t>
            </a:r>
            <a:r>
              <a:rPr lang="en-CA" sz="1200" b="0" i="0" dirty="0">
                <a:solidFill>
                  <a:schemeClr val="tx1"/>
                </a:solidFill>
              </a:rPr>
              <a:t>e </a:t>
            </a:r>
            <a:r>
              <a:rPr lang="en-CA" sz="1200" b="0" i="0" dirty="0" err="1">
                <a:solidFill>
                  <a:schemeClr val="tx1"/>
                </a:solidFill>
              </a:rPr>
              <a:t>partenaire</a:t>
            </a:r>
            <a:r>
              <a:rPr lang="en-CA" sz="1200" b="0" i="0" dirty="0">
                <a:solidFill>
                  <a:schemeClr val="tx1"/>
                </a:solidFill>
              </a:rPr>
              <a:t> le plus </a:t>
            </a:r>
            <a:r>
              <a:rPr lang="en-CA" sz="1200" b="0" i="0" dirty="0" err="1">
                <a:solidFill>
                  <a:schemeClr val="tx1"/>
                </a:solidFill>
              </a:rPr>
              <a:t>âgé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b="0" i="0" dirty="0" err="1">
                <a:solidFill>
                  <a:schemeClr val="tx1"/>
                </a:solidFill>
              </a:rPr>
              <a:t>risque</a:t>
            </a:r>
            <a:r>
              <a:rPr lang="en-CA" sz="1200" b="0" i="0" dirty="0">
                <a:solidFill>
                  <a:schemeClr val="tx1"/>
                </a:solidFill>
              </a:rPr>
              <a:t> d’être </a:t>
            </a:r>
            <a:r>
              <a:rPr lang="en-CA" sz="1200" b="0" i="0" dirty="0" err="1">
                <a:solidFill>
                  <a:schemeClr val="tx1"/>
                </a:solidFill>
              </a:rPr>
              <a:t>accusé</a:t>
            </a:r>
            <a:endParaRPr lang="en-CA" sz="1200" b="0" i="0" dirty="0">
              <a:solidFill>
                <a:schemeClr val="tx1"/>
              </a:solidFill>
            </a:endParaRPr>
          </a:p>
          <a:p>
            <a:pPr marL="0" lvl="0" indent="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CA" sz="1200" dirty="0">
              <a:solidFill>
                <a:schemeClr val="tx1"/>
              </a:solidFill>
            </a:endParaRPr>
          </a:p>
          <a:p>
            <a:pPr marL="51435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CA" sz="1200" b="0" i="0" dirty="0" err="1">
                <a:solidFill>
                  <a:schemeClr val="tx1"/>
                </a:solidFill>
              </a:rPr>
              <a:t>même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b="0" i="0" dirty="0" err="1">
                <a:solidFill>
                  <a:schemeClr val="tx1"/>
                </a:solidFill>
              </a:rPr>
              <a:t>si</a:t>
            </a:r>
            <a:r>
              <a:rPr lang="en-CA" sz="1200" b="0" i="0" dirty="0">
                <a:solidFill>
                  <a:schemeClr val="tx1"/>
                </a:solidFill>
              </a:rPr>
              <a:t> le plus </a:t>
            </a:r>
            <a:r>
              <a:rPr lang="en-CA" sz="1200" b="0" i="0" dirty="0" err="1">
                <a:solidFill>
                  <a:schemeClr val="tx1"/>
                </a:solidFill>
              </a:rPr>
              <a:t>jeune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b="0" i="0" dirty="0" err="1">
                <a:solidFill>
                  <a:schemeClr val="tx1"/>
                </a:solidFill>
              </a:rPr>
              <a:t>partenaire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b="0" i="0" dirty="0" err="1">
                <a:solidFill>
                  <a:schemeClr val="tx1"/>
                </a:solidFill>
              </a:rPr>
              <a:t>dit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b="0" i="0" dirty="0" err="1">
                <a:solidFill>
                  <a:schemeClr val="tx1"/>
                </a:solidFill>
              </a:rPr>
              <a:t>oui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endParaRPr lang="en-CA" sz="1200" dirty="0">
              <a:solidFill>
                <a:schemeClr val="tx1"/>
              </a:solidFill>
            </a:endParaRPr>
          </a:p>
          <a:p>
            <a:pPr marL="51435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 panose="020B0604020202020204" pitchFamily="34" charset="0"/>
              <a:buChar char="•"/>
            </a:pPr>
            <a:r>
              <a:rPr lang="en-CA" sz="1200" b="0" i="0" dirty="0" err="1">
                <a:solidFill>
                  <a:schemeClr val="tx1"/>
                </a:solidFill>
              </a:rPr>
              <a:t>même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b="0" i="0" dirty="0" err="1">
                <a:solidFill>
                  <a:schemeClr val="tx1"/>
                </a:solidFill>
              </a:rPr>
              <a:t>si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dirty="0">
                <a:solidFill>
                  <a:schemeClr val="tx1"/>
                </a:solidFill>
              </a:rPr>
              <a:t>l</a:t>
            </a:r>
            <a:r>
              <a:rPr lang="en-CA" sz="1200" b="0" i="0" dirty="0">
                <a:solidFill>
                  <a:schemeClr val="tx1"/>
                </a:solidFill>
              </a:rPr>
              <a:t>es parents des </a:t>
            </a:r>
            <a:r>
              <a:rPr lang="en-CA" sz="1200" b="0" i="0" dirty="0" err="1">
                <a:solidFill>
                  <a:schemeClr val="tx1"/>
                </a:solidFill>
              </a:rPr>
              <a:t>partenaires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b="0" i="0" dirty="0" err="1">
                <a:solidFill>
                  <a:schemeClr val="tx1"/>
                </a:solidFill>
              </a:rPr>
              <a:t>sont</a:t>
            </a:r>
            <a:r>
              <a:rPr lang="en-CA" sz="1200" b="0" i="0" dirty="0">
                <a:solidFill>
                  <a:schemeClr val="tx1"/>
                </a:solidFill>
              </a:rPr>
              <a:t> </a:t>
            </a:r>
            <a:r>
              <a:rPr lang="en-CA" sz="1200" b="0" i="0" dirty="0" err="1">
                <a:solidFill>
                  <a:schemeClr val="tx1"/>
                </a:solidFill>
              </a:rPr>
              <a:t>d’accord</a:t>
            </a:r>
            <a:r>
              <a:rPr lang="en-CA" sz="1200" b="0" i="0" dirty="0">
                <a:solidFill>
                  <a:schemeClr val="tx1"/>
                </a:solidFill>
              </a:rPr>
              <a:t> avec la relation</a:t>
            </a:r>
            <a:endParaRPr lang="en-CA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-CA" sz="1200" b="1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tabLst/>
              <a:defRPr/>
            </a:pPr>
            <a:r>
              <a:rPr lang="fr-CA" b="1" baseline="0" dirty="0"/>
              <a:t>CHEZ LES MINEURS LE CONSENTEMENT N’EST PAS VALIDE, MÊME SI LE MINEUR DIT OUI DANS CERTAINES SITUATIONS !</a:t>
            </a:r>
            <a:endParaRPr lang="en-CA" sz="1200" b="1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tabLst/>
              <a:defRPr/>
            </a:pPr>
            <a:endParaRPr lang="en-CA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Lorsque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différence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d’âge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respectée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Lorsqu’il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a un rapport de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pouvoir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d’autorité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u="sng" dirty="0"/>
              <a:t>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 err="1"/>
              <a:t>Éducaloi</a:t>
            </a:r>
            <a:r>
              <a:rPr lang="en-CA" dirty="0"/>
              <a:t> – 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r>
              <a:rPr lang="en-CA" dirty="0"/>
              <a:t> - https://</a:t>
            </a:r>
            <a:r>
              <a:rPr lang="en-CA" dirty="0" err="1"/>
              <a:t>educaloi.qc.ca</a:t>
            </a:r>
            <a:r>
              <a:rPr lang="en-CA" dirty="0"/>
              <a:t>/capsules/le-</a:t>
            </a:r>
            <a:r>
              <a:rPr lang="en-CA" dirty="0" err="1"/>
              <a:t>consentement</a:t>
            </a:r>
            <a:r>
              <a:rPr lang="en-CA" dirty="0"/>
              <a:t>-</a:t>
            </a:r>
            <a:r>
              <a:rPr lang="en-CA" dirty="0" err="1"/>
              <a:t>sexuel</a:t>
            </a:r>
            <a:r>
              <a:rPr lang="en-CA" dirty="0"/>
              <a:t>/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u="sng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hlinkClick r:id="rId3"/>
              </a:rPr>
              <a:t>Consentement sexuel : Et si je change d’avis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– 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Éducaloi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(court 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vidéo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) https://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educaloi.qc.ca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/publications/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consentement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sexuel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-et-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si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-je-change-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davis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/</a:t>
            </a:r>
            <a:endParaRPr lang="en-CA" sz="1800" u="non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u="sng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hlinkClick r:id="rId4"/>
              </a:rPr>
              <a:t>Infographie à imprimer Consentement, as-tu l’âge?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– 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Éducaloi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https://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educaloi.qc.ca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/wp-content/uploads/</a:t>
            </a:r>
            <a:r>
              <a:rPr lang="en-CA" sz="18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infographie_consentement_sexuel.pdf</a:t>
            </a:r>
            <a:r>
              <a:rPr lang="en-CA" sz="18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  <a:endParaRPr lang="en-CA" b="0" i="0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ED9D-51DB-344E-A0D5-BFD7C0439DC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075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L’adolescent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situation de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dépendance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l’autre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partenaire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l’héberge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alors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qu’il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n’a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d’autre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endroit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où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aller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enseignant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</a:t>
            </a:r>
            <a:r>
              <a:rPr lang="en-CA" dirty="0" err="1">
                <a:solidFill>
                  <a:srgbClr val="000000"/>
                </a:solidFill>
              </a:rPr>
              <a:t>î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sportif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mentor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position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d’autorité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confiance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envers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adolescent.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conclure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le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n’était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évalue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chaque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situation au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 le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rôle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 poste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occupé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partenaire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important,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déséquilibre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qu’il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a dans la relation.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dirty="0"/>
              <a:t>Source: </a:t>
            </a:r>
            <a:r>
              <a:rPr lang="en-CA" dirty="0" err="1"/>
              <a:t>Éducaloi</a:t>
            </a:r>
            <a:r>
              <a:rPr lang="en-CA" dirty="0"/>
              <a:t> – 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r>
              <a:rPr lang="en-CA" dirty="0"/>
              <a:t> des adolescents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 https://</a:t>
            </a:r>
            <a:r>
              <a:rPr lang="en-CA" dirty="0" err="1"/>
              <a:t>educaloi.qc.ca</a:t>
            </a:r>
            <a:r>
              <a:rPr lang="en-CA" dirty="0"/>
              <a:t>/capsules/</a:t>
            </a:r>
            <a:r>
              <a:rPr lang="en-CA" dirty="0" err="1"/>
              <a:t>consentement</a:t>
            </a:r>
            <a:r>
              <a:rPr lang="en-CA" dirty="0"/>
              <a:t>-</a:t>
            </a:r>
            <a:r>
              <a:rPr lang="en-CA" dirty="0" err="1"/>
              <a:t>sexuel</a:t>
            </a:r>
            <a:r>
              <a:rPr lang="en-CA" dirty="0"/>
              <a:t>-adolescents/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Source: Campagne de sensibilisation du Collectif social: https://</a:t>
            </a:r>
            <a:r>
              <a:rPr lang="fr-CA" dirty="0" err="1"/>
              <a:t>lecollectifsocial.ca</a:t>
            </a:r>
            <a:r>
              <a:rPr lang="fr-CA" dirty="0"/>
              <a:t>/boite-a-projets/lutte-contre-les-violences-sexuelles/campagnes-de-</a:t>
            </a:r>
            <a:r>
              <a:rPr lang="fr-CA" dirty="0" err="1"/>
              <a:t>prevention</a:t>
            </a:r>
            <a:r>
              <a:rPr lang="fr-CA" dirty="0"/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C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51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Une image intime: </a:t>
            </a:r>
            <a:r>
              <a:rPr lang="en-CA" b="1" dirty="0" err="1"/>
              <a:t>ça</a:t>
            </a:r>
            <a:r>
              <a:rPr lang="en-CA" b="1" dirty="0"/>
              <a:t> </a:t>
            </a:r>
            <a:r>
              <a:rPr lang="en-CA" b="1" dirty="0" err="1"/>
              <a:t>peut</a:t>
            </a:r>
            <a:r>
              <a:rPr lang="en-CA" b="1" dirty="0"/>
              <a:t> </a:t>
            </a:r>
            <a:r>
              <a:rPr lang="en-CA" b="1" dirty="0" err="1"/>
              <a:t>être</a:t>
            </a:r>
            <a:r>
              <a:rPr lang="en-CA" b="1" dirty="0"/>
              <a:t>…(Les </a:t>
            </a:r>
            <a:r>
              <a:rPr lang="en-CA" b="1" dirty="0" err="1"/>
              <a:t>élèves</a:t>
            </a:r>
            <a:r>
              <a:rPr lang="en-CA" b="1" dirty="0"/>
              <a:t> </a:t>
            </a:r>
            <a:r>
              <a:rPr lang="en-CA" b="1" dirty="0" err="1"/>
              <a:t>appellent</a:t>
            </a:r>
            <a:r>
              <a:rPr lang="en-CA" b="1" dirty="0"/>
              <a:t> </a:t>
            </a:r>
            <a:r>
              <a:rPr lang="en-CA" b="1" dirty="0" err="1"/>
              <a:t>parfois</a:t>
            </a:r>
            <a:r>
              <a:rPr lang="en-CA" b="1" dirty="0"/>
              <a:t> </a:t>
            </a:r>
            <a:r>
              <a:rPr lang="en-CA" b="1" dirty="0" err="1"/>
              <a:t>ces</a:t>
            </a:r>
            <a:r>
              <a:rPr lang="en-CA" b="1" dirty="0"/>
              <a:t> images des « nudes ») 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dirty="0"/>
              <a:t>Une image </a:t>
            </a:r>
            <a:r>
              <a:rPr lang="en-CA" b="1" dirty="0" err="1"/>
              <a:t>à</a:t>
            </a:r>
            <a:r>
              <a:rPr lang="en-CA" b="1" dirty="0"/>
              <a:t> connotation </a:t>
            </a:r>
            <a:r>
              <a:rPr lang="en-CA" b="1" dirty="0" err="1"/>
              <a:t>sexuelle</a:t>
            </a:r>
            <a:r>
              <a:rPr lang="en-CA" b="1" dirty="0"/>
              <a:t> </a:t>
            </a:r>
            <a:r>
              <a:rPr lang="en-CA" b="1" dirty="0" err="1"/>
              <a:t>où</a:t>
            </a:r>
            <a:r>
              <a:rPr lang="en-CA" b="1" dirty="0"/>
              <a:t> on y </a:t>
            </a:r>
            <a:r>
              <a:rPr lang="en-CA" b="1" dirty="0" err="1"/>
              <a:t>voit</a:t>
            </a:r>
            <a:r>
              <a:rPr lang="en-CA" b="1" dirty="0"/>
              <a:t> </a:t>
            </a:r>
            <a:r>
              <a:rPr lang="en-CA" b="1" dirty="0" err="1"/>
              <a:t>principalement</a:t>
            </a:r>
            <a:r>
              <a:rPr lang="en-CA" b="1" dirty="0"/>
              <a:t> les parties </a:t>
            </a:r>
            <a:r>
              <a:rPr lang="en-CA" b="1" dirty="0" err="1"/>
              <a:t>génitales</a:t>
            </a:r>
            <a:r>
              <a:rPr lang="en-CA" b="1" dirty="0"/>
              <a:t>, les seins </a:t>
            </a:r>
            <a:r>
              <a:rPr lang="en-CA" b="1" dirty="0" err="1"/>
              <a:t>ou</a:t>
            </a:r>
            <a:r>
              <a:rPr lang="en-CA" b="1" dirty="0"/>
              <a:t> les fesses. 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b="1" dirty="0"/>
              <a:t>Une image </a:t>
            </a:r>
            <a:r>
              <a:rPr lang="en-CA" b="1" dirty="0" err="1"/>
              <a:t>où</a:t>
            </a:r>
            <a:r>
              <a:rPr lang="en-CA" b="1" dirty="0"/>
              <a:t> on y </a:t>
            </a:r>
            <a:r>
              <a:rPr lang="en-CA" b="1" dirty="0" err="1"/>
              <a:t>voit</a:t>
            </a:r>
            <a:r>
              <a:rPr lang="en-CA" b="1" dirty="0"/>
              <a:t> </a:t>
            </a:r>
            <a:r>
              <a:rPr lang="en-CA" b="1" dirty="0" err="1"/>
              <a:t>une</a:t>
            </a:r>
            <a:r>
              <a:rPr lang="en-CA" b="1" dirty="0"/>
              <a:t> </a:t>
            </a:r>
            <a:r>
              <a:rPr lang="en-CA" b="1" dirty="0" err="1"/>
              <a:t>personne</a:t>
            </a:r>
            <a:r>
              <a:rPr lang="en-CA" b="1" dirty="0"/>
              <a:t> dans </a:t>
            </a:r>
            <a:r>
              <a:rPr lang="en-CA" b="1" dirty="0" err="1"/>
              <a:t>une</a:t>
            </a:r>
            <a:r>
              <a:rPr lang="en-CA" b="1" dirty="0"/>
              <a:t> </a:t>
            </a:r>
            <a:r>
              <a:rPr lang="en-CA" b="1" dirty="0" err="1"/>
              <a:t>activité</a:t>
            </a:r>
            <a:r>
              <a:rPr lang="en-CA" b="1" dirty="0"/>
              <a:t> </a:t>
            </a:r>
            <a:r>
              <a:rPr lang="en-CA" b="1" dirty="0" err="1"/>
              <a:t>sexuelle</a:t>
            </a:r>
            <a:r>
              <a:rPr lang="en-CA" b="1" dirty="0"/>
              <a:t> </a:t>
            </a:r>
            <a:r>
              <a:rPr lang="en-CA" b="1" dirty="0" err="1"/>
              <a:t>explicite</a:t>
            </a:r>
            <a:r>
              <a:rPr lang="en-CA" b="1" dirty="0"/>
              <a:t>, qui </a:t>
            </a:r>
            <a:r>
              <a:rPr lang="en-CA" b="1" dirty="0" err="1"/>
              <a:t>inclut</a:t>
            </a:r>
            <a:r>
              <a:rPr lang="en-CA" b="1" dirty="0"/>
              <a:t> </a:t>
            </a:r>
            <a:r>
              <a:rPr lang="en-CA" b="1" dirty="0" err="1"/>
              <a:t>souvent</a:t>
            </a:r>
            <a:r>
              <a:rPr lang="en-CA" b="1" dirty="0"/>
              <a:t> de la </a:t>
            </a:r>
            <a:r>
              <a:rPr lang="en-CA" b="1" dirty="0" err="1"/>
              <a:t>nudité</a:t>
            </a:r>
            <a:r>
              <a:rPr lang="en-CA" b="1" dirty="0"/>
              <a:t>. </a:t>
            </a:r>
            <a:r>
              <a:rPr lang="en-CA" b="1" dirty="0" err="1"/>
              <a:t>L’activité</a:t>
            </a:r>
            <a:r>
              <a:rPr lang="en-CA" b="1" dirty="0"/>
              <a:t> </a:t>
            </a:r>
            <a:r>
              <a:rPr lang="en-CA" b="1" dirty="0" err="1"/>
              <a:t>sexuelle</a:t>
            </a:r>
            <a:r>
              <a:rPr lang="en-CA" b="1" dirty="0"/>
              <a:t> </a:t>
            </a:r>
            <a:r>
              <a:rPr lang="en-CA" b="1" dirty="0" err="1"/>
              <a:t>explicite</a:t>
            </a:r>
            <a:r>
              <a:rPr lang="en-CA" b="1" dirty="0"/>
              <a:t>, </a:t>
            </a:r>
            <a:r>
              <a:rPr lang="en-CA" b="1" dirty="0" err="1"/>
              <a:t>c’est</a:t>
            </a:r>
            <a:r>
              <a:rPr lang="en-CA" b="1" dirty="0"/>
              <a:t> plus </a:t>
            </a:r>
            <a:r>
              <a:rPr lang="en-CA" b="1" dirty="0" err="1"/>
              <a:t>qu’un</a:t>
            </a:r>
            <a:r>
              <a:rPr lang="en-CA" b="1" dirty="0"/>
              <a:t> </a:t>
            </a:r>
            <a:r>
              <a:rPr lang="en-CA" b="1" dirty="0" err="1"/>
              <a:t>baiser</a:t>
            </a:r>
            <a:r>
              <a:rPr lang="en-CA" b="1" dirty="0"/>
              <a:t> </a:t>
            </a:r>
            <a:r>
              <a:rPr lang="en-CA" b="1" dirty="0" err="1"/>
              <a:t>ou</a:t>
            </a:r>
            <a:r>
              <a:rPr lang="en-CA" b="1" dirty="0"/>
              <a:t> </a:t>
            </a:r>
            <a:r>
              <a:rPr lang="en-CA" b="1" dirty="0" err="1"/>
              <a:t>une</a:t>
            </a:r>
            <a:r>
              <a:rPr lang="en-CA" b="1" dirty="0"/>
              <a:t> </a:t>
            </a:r>
            <a:r>
              <a:rPr lang="en-CA" b="1" dirty="0" err="1"/>
              <a:t>caresse</a:t>
            </a:r>
            <a:r>
              <a:rPr lang="en-CA" b="1" dirty="0"/>
              <a:t>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Une image intime, </a:t>
            </a:r>
            <a:r>
              <a:rPr lang="en-CA" b="1" dirty="0" err="1"/>
              <a:t>c'est</a:t>
            </a:r>
            <a:r>
              <a:rPr lang="en-CA" b="1" dirty="0"/>
              <a:t> </a:t>
            </a:r>
            <a:r>
              <a:rPr lang="en-CA" b="1" dirty="0" err="1"/>
              <a:t>parfois</a:t>
            </a:r>
            <a:r>
              <a:rPr lang="en-CA" b="1" dirty="0"/>
              <a:t> </a:t>
            </a:r>
            <a:r>
              <a:rPr lang="en-CA" b="1" dirty="0" err="1"/>
              <a:t>quand</a:t>
            </a:r>
            <a:r>
              <a:rPr lang="en-CA" b="1" dirty="0"/>
              <a:t> </a:t>
            </a:r>
            <a:r>
              <a:rPr lang="en-CA" b="1" dirty="0" err="1"/>
              <a:t>une</a:t>
            </a:r>
            <a:r>
              <a:rPr lang="en-CA" b="1" dirty="0"/>
              <a:t> </a:t>
            </a:r>
            <a:r>
              <a:rPr lang="en-CA" b="1" dirty="0" err="1"/>
              <a:t>personne</a:t>
            </a:r>
            <a:r>
              <a:rPr lang="en-CA" b="1" dirty="0"/>
              <a:t> </a:t>
            </a:r>
            <a:r>
              <a:rPr lang="en-CA" b="1" dirty="0" err="1"/>
              <a:t>envoie</a:t>
            </a:r>
            <a:r>
              <a:rPr lang="en-CA" b="1" dirty="0"/>
              <a:t> </a:t>
            </a:r>
            <a:r>
              <a:rPr lang="en-CA" b="1" dirty="0" err="1"/>
              <a:t>une</a:t>
            </a:r>
            <a:r>
              <a:rPr lang="en-CA" b="1" dirty="0"/>
              <a:t> photo </a:t>
            </a:r>
            <a:r>
              <a:rPr lang="en-CA" b="1" dirty="0" err="1"/>
              <a:t>ou</a:t>
            </a:r>
            <a:r>
              <a:rPr lang="en-CA" b="1" dirty="0"/>
              <a:t> </a:t>
            </a:r>
            <a:r>
              <a:rPr lang="en-CA" b="1" dirty="0" err="1"/>
              <a:t>une</a:t>
            </a:r>
            <a:r>
              <a:rPr lang="en-CA" b="1" dirty="0"/>
              <a:t> </a:t>
            </a:r>
            <a:r>
              <a:rPr lang="en-CA" b="1" dirty="0" err="1"/>
              <a:t>vidéo</a:t>
            </a:r>
            <a:r>
              <a:rPr lang="en-CA" b="1" dirty="0"/>
              <a:t> </a:t>
            </a:r>
            <a:r>
              <a:rPr lang="en-CA" b="1" dirty="0" err="1"/>
              <a:t>d'elle-même</a:t>
            </a:r>
            <a:r>
              <a:rPr lang="en-CA" b="1" dirty="0"/>
              <a:t>. </a:t>
            </a:r>
            <a:r>
              <a:rPr lang="en-CA" b="1" dirty="0" err="1"/>
              <a:t>Ça</a:t>
            </a:r>
            <a:r>
              <a:rPr lang="en-CA" b="1" dirty="0"/>
              <a:t> </a:t>
            </a:r>
            <a:r>
              <a:rPr lang="en-CA" b="1" dirty="0" err="1"/>
              <a:t>peut</a:t>
            </a:r>
            <a:r>
              <a:rPr lang="en-CA" b="1" dirty="0"/>
              <a:t> </a:t>
            </a:r>
            <a:r>
              <a:rPr lang="en-CA" b="1" dirty="0" err="1"/>
              <a:t>aussi</a:t>
            </a:r>
            <a:r>
              <a:rPr lang="en-CA" b="1" dirty="0"/>
              <a:t> </a:t>
            </a:r>
            <a:r>
              <a:rPr lang="en-CA" b="1" dirty="0" err="1"/>
              <a:t>être</a:t>
            </a:r>
            <a:r>
              <a:rPr lang="en-CA" b="1" dirty="0"/>
              <a:t> </a:t>
            </a:r>
            <a:r>
              <a:rPr lang="en-CA" b="1" dirty="0" err="1"/>
              <a:t>quelqu’un</a:t>
            </a:r>
            <a:r>
              <a:rPr lang="en-CA" b="1" dirty="0"/>
              <a:t> </a:t>
            </a:r>
            <a:r>
              <a:rPr lang="en-CA" b="1" dirty="0" err="1"/>
              <a:t>d’autre</a:t>
            </a:r>
            <a:r>
              <a:rPr lang="en-CA" b="1" dirty="0"/>
              <a:t> qui </a:t>
            </a:r>
            <a:r>
              <a:rPr lang="en-CA" b="1" dirty="0" err="1"/>
              <a:t>l’a</a:t>
            </a:r>
            <a:r>
              <a:rPr lang="en-CA" b="1" dirty="0"/>
              <a:t> prise avec son </a:t>
            </a:r>
            <a:r>
              <a:rPr lang="en-CA" b="1" dirty="0" err="1"/>
              <a:t>consentement</a:t>
            </a:r>
            <a:r>
              <a:rPr lang="en-CA" b="1" dirty="0"/>
              <a:t>. </a:t>
            </a:r>
            <a:r>
              <a:rPr lang="en-CA" b="1" dirty="0" err="1"/>
              <a:t>D'autres</a:t>
            </a:r>
            <a:r>
              <a:rPr lang="en-CA" b="1" dirty="0"/>
              <a:t> </a:t>
            </a:r>
            <a:r>
              <a:rPr lang="en-CA" b="1" dirty="0" err="1"/>
              <a:t>fois</a:t>
            </a:r>
            <a:r>
              <a:rPr lang="en-CA" b="1" dirty="0"/>
              <a:t>, les images </a:t>
            </a:r>
            <a:r>
              <a:rPr lang="en-CA" b="1" dirty="0" err="1"/>
              <a:t>sont</a:t>
            </a:r>
            <a:r>
              <a:rPr lang="en-CA" b="1" dirty="0"/>
              <a:t> prises </a:t>
            </a:r>
            <a:r>
              <a:rPr lang="en-CA" b="1" dirty="0" err="1"/>
              <a:t>à</a:t>
            </a:r>
            <a:r>
              <a:rPr lang="en-CA" b="1" dirty="0"/>
              <a:t> </a:t>
            </a:r>
            <a:r>
              <a:rPr lang="en-CA" b="1" dirty="0" err="1"/>
              <a:t>l'insu</a:t>
            </a:r>
            <a:r>
              <a:rPr lang="en-CA" b="1" dirty="0"/>
              <a:t> de </a:t>
            </a:r>
            <a:r>
              <a:rPr lang="en-CA" b="1" dirty="0" err="1"/>
              <a:t>l'autre</a:t>
            </a:r>
            <a:r>
              <a:rPr lang="en-CA" b="1" dirty="0"/>
              <a:t> </a:t>
            </a:r>
            <a:r>
              <a:rPr lang="en-CA" b="1" dirty="0" err="1"/>
              <a:t>personne</a:t>
            </a:r>
            <a:r>
              <a:rPr lang="en-CA" b="1" dirty="0"/>
              <a:t>. Par </a:t>
            </a:r>
            <a:r>
              <a:rPr lang="en-CA" b="1" dirty="0" err="1"/>
              <a:t>exemple</a:t>
            </a:r>
            <a:r>
              <a:rPr lang="en-CA" b="1" dirty="0"/>
              <a:t>, dans les </a:t>
            </a:r>
            <a:r>
              <a:rPr lang="en-CA" b="1" dirty="0" err="1"/>
              <a:t>vestiaires</a:t>
            </a:r>
            <a:r>
              <a:rPr lang="en-CA" b="1" dirty="0"/>
              <a:t> après le </a:t>
            </a:r>
            <a:r>
              <a:rPr lang="en-CA" b="1" dirty="0" err="1"/>
              <a:t>cours</a:t>
            </a:r>
            <a:r>
              <a:rPr lang="en-CA" b="1" dirty="0"/>
              <a:t> </a:t>
            </a:r>
            <a:r>
              <a:rPr lang="en-CA" b="1" dirty="0" err="1"/>
              <a:t>d'éducation</a:t>
            </a:r>
            <a:r>
              <a:rPr lang="en-CA" b="1" dirty="0"/>
              <a:t> physique. 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1200" b="0" i="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Réponses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1- FAUX. Il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est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possible de faire des démarches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afin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de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retirer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les images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d’Internet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mais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il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est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impossible de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s’assurer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à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100% que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celles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-ci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soient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retrouvées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et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retirées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. Pour plus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d’informations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référez-vous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au site Internet du Centre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canadien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de la protection de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l'enfance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: AIDEZMOISVP.CA</a:t>
            </a:r>
            <a:br>
              <a:rPr lang="en-CA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2- FAUX. Au Québec, 12,8% des adolescents (1er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à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5e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secondaire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)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ont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déjà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reçu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au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moins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une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fois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des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demandes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d’envoi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de photos/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vidéos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à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caractère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sexuel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. De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ce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nombre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, 22,6% des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jeunes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ont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accepté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d’envoyer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des photos/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vidéos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(Beaumont et coll. (2018)). (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Cette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statistique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date tout de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même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de 6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ans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!)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0082B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- VRAI.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En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vertu de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ses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obligations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légales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l’intervenant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peut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confisquer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l’appareil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d’un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élève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afin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d’assurer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l’intégrité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physique et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psychologique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d’un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étudiant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et assurer un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climat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exempt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d’intimidation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 et de violence dans </a:t>
            </a:r>
            <a:r>
              <a:rPr lang="en-CA" b="0" i="0" dirty="0" err="1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l’école</a:t>
            </a:r>
            <a:r>
              <a:rPr lang="en-CA" b="0" i="0" dirty="0">
                <a:solidFill>
                  <a:srgbClr val="0082B2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0082B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ubik"/>
              <a:buNone/>
            </a:pP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Cette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diapositive a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été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faite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à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partir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de la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campagne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de 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sensibilisation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 PAS OBLIGÉ DE TOUT PARTAGER: https://</a:t>
            </a:r>
            <a:r>
              <a:rPr lang="en-CA" sz="1200" b="0" i="0" dirty="0" err="1">
                <a:latin typeface="Rubik"/>
                <a:ea typeface="Rubik"/>
                <a:cs typeface="Rubik"/>
                <a:sym typeface="Rubik"/>
              </a:rPr>
              <a:t>pasobligedetoutpartager.info</a:t>
            </a:r>
            <a:r>
              <a:rPr lang="en-CA" sz="1200" b="0" i="0" dirty="0">
                <a:latin typeface="Rubik"/>
                <a:ea typeface="Rubik"/>
                <a:cs typeface="Rubik"/>
                <a:sym typeface="Rubik"/>
              </a:rPr>
              <a:t>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0082B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6" name="Google Shape;24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dirty="0"/>
              <a:t>Article </a:t>
            </a:r>
            <a:r>
              <a:rPr lang="en-CA" dirty="0" err="1"/>
              <a:t>d’Éducaloi</a:t>
            </a:r>
            <a:r>
              <a:rPr lang="en-CA" dirty="0"/>
              <a:t> (</a:t>
            </a:r>
            <a:r>
              <a:rPr lang="en-CA" dirty="0" err="1"/>
              <a:t>incluant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courte</a:t>
            </a:r>
            <a:r>
              <a:rPr lang="en-CA" dirty="0"/>
              <a:t> </a:t>
            </a:r>
            <a:r>
              <a:rPr lang="en-CA" dirty="0" err="1"/>
              <a:t>vidéo</a:t>
            </a:r>
            <a:r>
              <a:rPr lang="en-CA" dirty="0"/>
              <a:t>) sur le </a:t>
            </a:r>
            <a:r>
              <a:rPr lang="en-CA" dirty="0" err="1"/>
              <a:t>sujet</a:t>
            </a:r>
            <a:r>
              <a:rPr lang="en-CA" dirty="0"/>
              <a:t> : </a:t>
            </a:r>
            <a:r>
              <a:rPr lang="en-CA" u="sng" dirty="0">
                <a:solidFill>
                  <a:schemeClr val="hlink"/>
                </a:solidFill>
                <a:hlinkClick r:id="rId3"/>
              </a:rPr>
              <a:t>https://www.educaloi.qc.ca/capsules/partager-des-images-intimes-un-crime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« </a:t>
            </a:r>
            <a:r>
              <a:rPr lang="en-CA" dirty="0" err="1"/>
              <a:t>Assurez-vous</a:t>
            </a:r>
            <a:r>
              <a:rPr lang="en-CA" dirty="0"/>
              <a:t> que les </a:t>
            </a:r>
            <a:r>
              <a:rPr lang="en-CA" dirty="0" err="1"/>
              <a:t>élèves</a:t>
            </a:r>
            <a:r>
              <a:rPr lang="en-CA" dirty="0"/>
              <a:t> </a:t>
            </a:r>
            <a:r>
              <a:rPr lang="en-CA" dirty="0" err="1"/>
              <a:t>comprennent</a:t>
            </a:r>
            <a:r>
              <a:rPr lang="en-CA" dirty="0"/>
              <a:t> bien le concept de </a:t>
            </a:r>
            <a:r>
              <a:rPr lang="en-CA" b="1" dirty="0" err="1"/>
              <a:t>consentement</a:t>
            </a:r>
            <a:r>
              <a:rPr lang="en-CA" dirty="0"/>
              <a:t> (et </a:t>
            </a:r>
            <a:r>
              <a:rPr lang="en-CA" dirty="0" err="1"/>
              <a:t>donc</a:t>
            </a:r>
            <a:r>
              <a:rPr lang="en-CA" dirty="0"/>
              <a:t>, le </a:t>
            </a:r>
            <a:r>
              <a:rPr lang="en-CA" dirty="0" err="1"/>
              <a:t>terme</a:t>
            </a:r>
            <a:r>
              <a:rPr lang="en-CA" dirty="0"/>
              <a:t> non-</a:t>
            </a:r>
            <a:r>
              <a:rPr lang="en-CA" dirty="0" err="1"/>
              <a:t>consensuel</a:t>
            </a:r>
            <a:r>
              <a:rPr lang="en-CA" dirty="0"/>
              <a:t>). Pour savoir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personne</a:t>
            </a:r>
            <a:r>
              <a:rPr lang="en-CA" dirty="0"/>
              <a:t> consent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que </a:t>
            </a:r>
            <a:r>
              <a:rPr lang="en-CA" dirty="0" err="1"/>
              <a:t>l'on</a:t>
            </a:r>
            <a:r>
              <a:rPr lang="en-CA" dirty="0"/>
              <a:t> </a:t>
            </a:r>
            <a:r>
              <a:rPr lang="en-CA" dirty="0" err="1"/>
              <a:t>envoie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image intime de </a:t>
            </a:r>
            <a:r>
              <a:rPr lang="en-CA" dirty="0" err="1"/>
              <a:t>lui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d'elle</a:t>
            </a:r>
            <a:r>
              <a:rPr lang="en-CA" dirty="0"/>
              <a:t>, il faut </a:t>
            </a:r>
            <a:r>
              <a:rPr lang="en-CA" dirty="0" err="1"/>
              <a:t>lui</a:t>
            </a:r>
            <a:r>
              <a:rPr lang="en-CA" dirty="0"/>
              <a:t> demander </a:t>
            </a:r>
            <a:r>
              <a:rPr lang="en-CA" dirty="0" err="1"/>
              <a:t>d'abord</a:t>
            </a:r>
            <a:r>
              <a:rPr lang="en-CA" dirty="0"/>
              <a:t>. Le </a:t>
            </a:r>
            <a:r>
              <a:rPr lang="en-CA" dirty="0" err="1"/>
              <a:t>consentement</a:t>
            </a:r>
            <a:r>
              <a:rPr lang="en-CA" dirty="0"/>
              <a:t> doit </a:t>
            </a:r>
            <a:r>
              <a:rPr lang="en-CA" dirty="0" err="1"/>
              <a:t>être</a:t>
            </a:r>
            <a:r>
              <a:rPr lang="en-CA" dirty="0"/>
              <a:t> ''libre et </a:t>
            </a:r>
            <a:r>
              <a:rPr lang="en-CA" dirty="0" err="1"/>
              <a:t>éclairé</a:t>
            </a:r>
            <a:r>
              <a:rPr lang="en-CA" dirty="0"/>
              <a:t>''; </a:t>
            </a:r>
            <a:r>
              <a:rPr lang="en-CA" dirty="0" err="1"/>
              <a:t>c’est</a:t>
            </a:r>
            <a:r>
              <a:rPr lang="en-CA" dirty="0"/>
              <a:t>-</a:t>
            </a:r>
            <a:r>
              <a:rPr lang="en-CA" dirty="0" err="1"/>
              <a:t>à</a:t>
            </a:r>
            <a:r>
              <a:rPr lang="en-CA" dirty="0"/>
              <a:t>-dire que la </a:t>
            </a:r>
            <a:r>
              <a:rPr lang="en-CA" dirty="0" err="1"/>
              <a:t>personne</a:t>
            </a:r>
            <a:r>
              <a:rPr lang="en-CA" dirty="0"/>
              <a:t> ne doit pas accepter sous la menace </a:t>
            </a:r>
            <a:r>
              <a:rPr lang="en-CA" dirty="0" err="1"/>
              <a:t>ni</a:t>
            </a:r>
            <a:r>
              <a:rPr lang="en-CA" dirty="0"/>
              <a:t> </a:t>
            </a:r>
            <a:r>
              <a:rPr lang="en-CA" dirty="0" err="1"/>
              <a:t>parce</a:t>
            </a:r>
            <a:r>
              <a:rPr lang="en-CA" dirty="0"/>
              <a:t> </a:t>
            </a:r>
            <a:r>
              <a:rPr lang="en-CA" dirty="0" err="1"/>
              <a:t>qu'elle</a:t>
            </a:r>
            <a:r>
              <a:rPr lang="en-CA" dirty="0"/>
              <a:t> </a:t>
            </a:r>
            <a:r>
              <a:rPr lang="en-CA" dirty="0" err="1"/>
              <a:t>s'y</a:t>
            </a:r>
            <a:r>
              <a:rPr lang="en-CA" dirty="0"/>
              <a:t> sent </a:t>
            </a:r>
            <a:r>
              <a:rPr lang="en-CA" dirty="0" err="1"/>
              <a:t>obligée</a:t>
            </a:r>
            <a:r>
              <a:rPr lang="en-CA" dirty="0"/>
              <a:t>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On </a:t>
            </a:r>
            <a:r>
              <a:rPr lang="en-CA" dirty="0" err="1"/>
              <a:t>entend</a:t>
            </a:r>
            <a:r>
              <a:rPr lang="en-CA" dirty="0"/>
              <a:t> </a:t>
            </a:r>
            <a:r>
              <a:rPr lang="en-CA" dirty="0" err="1"/>
              <a:t>souvent</a:t>
            </a:r>
            <a:r>
              <a:rPr lang="en-CA" dirty="0"/>
              <a:t> </a:t>
            </a:r>
            <a:r>
              <a:rPr lang="en-CA" dirty="0" err="1"/>
              <a:t>parler</a:t>
            </a:r>
            <a:r>
              <a:rPr lang="en-CA" dirty="0"/>
              <a:t> de la notion de </a:t>
            </a:r>
            <a:r>
              <a:rPr lang="en-CA" dirty="0" err="1"/>
              <a:t>consentement</a:t>
            </a:r>
            <a:r>
              <a:rPr lang="en-CA" dirty="0"/>
              <a:t> dans le </a:t>
            </a:r>
            <a:r>
              <a:rPr lang="en-CA" dirty="0" err="1"/>
              <a:t>contexte</a:t>
            </a:r>
            <a:r>
              <a:rPr lang="en-CA" dirty="0"/>
              <a:t> </a:t>
            </a:r>
            <a:r>
              <a:rPr lang="en-CA" dirty="0" err="1"/>
              <a:t>d'activités</a:t>
            </a:r>
            <a:r>
              <a:rPr lang="en-CA" dirty="0"/>
              <a:t> </a:t>
            </a:r>
            <a:r>
              <a:rPr lang="en-CA" dirty="0" err="1"/>
              <a:t>sexuelles</a:t>
            </a:r>
            <a:r>
              <a:rPr lang="en-CA" dirty="0"/>
              <a:t> (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r>
              <a:rPr lang="en-CA" dirty="0"/>
              <a:t>). </a:t>
            </a:r>
            <a:r>
              <a:rPr lang="en-CA" dirty="0" err="1"/>
              <a:t>Cependant</a:t>
            </a:r>
            <a:r>
              <a:rPr lang="en-CA" dirty="0"/>
              <a:t>, 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notion </a:t>
            </a:r>
            <a:r>
              <a:rPr lang="en-CA" dirty="0" err="1"/>
              <a:t>juridique</a:t>
            </a:r>
            <a:r>
              <a:rPr lang="en-CA" dirty="0"/>
              <a:t> beaucoup plus large. Par </a:t>
            </a:r>
            <a:r>
              <a:rPr lang="en-CA" dirty="0" err="1"/>
              <a:t>exemple</a:t>
            </a:r>
            <a:r>
              <a:rPr lang="en-CA" dirty="0"/>
              <a:t>, le crime « Partage non-</a:t>
            </a:r>
            <a:r>
              <a:rPr lang="en-CA" dirty="0" err="1"/>
              <a:t>consensuel</a:t>
            </a:r>
            <a:r>
              <a:rPr lang="en-CA" dirty="0"/>
              <a:t> </a:t>
            </a:r>
            <a:r>
              <a:rPr lang="en-CA" dirty="0" err="1"/>
              <a:t>d'images</a:t>
            </a:r>
            <a:r>
              <a:rPr lang="en-CA" dirty="0"/>
              <a:t> </a:t>
            </a:r>
            <a:r>
              <a:rPr lang="en-CA" dirty="0" err="1"/>
              <a:t>intimes</a:t>
            </a:r>
            <a:r>
              <a:rPr lang="en-CA" dirty="0"/>
              <a:t> » fait </a:t>
            </a:r>
            <a:r>
              <a:rPr lang="en-CA" dirty="0" err="1"/>
              <a:t>référence</a:t>
            </a:r>
            <a:r>
              <a:rPr lang="en-CA" dirty="0"/>
              <a:t> au </a:t>
            </a:r>
            <a:r>
              <a:rPr lang="en-CA" dirty="0" err="1"/>
              <a:t>consentement</a:t>
            </a:r>
            <a:r>
              <a:rPr lang="en-CA" dirty="0"/>
              <a:t> par rapport au partage de </a:t>
            </a:r>
            <a:r>
              <a:rPr lang="en-CA" dirty="0" err="1"/>
              <a:t>l'image</a:t>
            </a:r>
            <a:r>
              <a:rPr lang="en-CA" dirty="0"/>
              <a:t> intime, et non la prise de </a:t>
            </a:r>
            <a:r>
              <a:rPr lang="en-CA" dirty="0" err="1"/>
              <a:t>celle</a:t>
            </a:r>
            <a:r>
              <a:rPr lang="en-CA" dirty="0"/>
              <a:t>-ci. On </a:t>
            </a:r>
            <a:r>
              <a:rPr lang="en-CA" dirty="0" err="1"/>
              <a:t>dit</a:t>
            </a:r>
            <a:r>
              <a:rPr lang="en-CA" dirty="0"/>
              <a:t> </a:t>
            </a:r>
            <a:r>
              <a:rPr lang="en-CA" dirty="0" err="1"/>
              <a:t>souvent</a:t>
            </a:r>
            <a:r>
              <a:rPr lang="en-CA" dirty="0"/>
              <a:t> que le </a:t>
            </a:r>
            <a:r>
              <a:rPr lang="en-CA" dirty="0" err="1"/>
              <a:t>consentement</a:t>
            </a:r>
            <a:r>
              <a:rPr lang="en-CA" dirty="0"/>
              <a:t> doit </a:t>
            </a:r>
            <a:r>
              <a:rPr lang="en-CA" dirty="0" err="1"/>
              <a:t>être</a:t>
            </a:r>
            <a:r>
              <a:rPr lang="en-CA" dirty="0"/>
              <a:t> « libre et </a:t>
            </a:r>
            <a:r>
              <a:rPr lang="en-CA" dirty="0" err="1"/>
              <a:t>éclairé</a:t>
            </a:r>
            <a:r>
              <a:rPr lang="en-CA" dirty="0"/>
              <a:t> » pour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valide</a:t>
            </a:r>
            <a:r>
              <a:rPr lang="en-CA" dirty="0"/>
              <a:t>. </a:t>
            </a:r>
            <a:r>
              <a:rPr lang="en-CA" dirty="0" err="1"/>
              <a:t>Voici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définition</a:t>
            </a:r>
            <a:r>
              <a:rPr lang="en-CA" dirty="0"/>
              <a:t> du </a:t>
            </a:r>
            <a:r>
              <a:rPr lang="en-CA" dirty="0" err="1"/>
              <a:t>consentement</a:t>
            </a:r>
            <a:r>
              <a:rPr lang="en-CA" dirty="0"/>
              <a:t> : « </a:t>
            </a:r>
            <a:r>
              <a:rPr lang="en-CA" i="1" dirty="0"/>
              <a:t>Accord </a:t>
            </a:r>
            <a:r>
              <a:rPr lang="en-CA" i="1" dirty="0" err="1"/>
              <a:t>donné</a:t>
            </a:r>
            <a:r>
              <a:rPr lang="en-CA" i="1" dirty="0"/>
              <a:t> par </a:t>
            </a:r>
            <a:r>
              <a:rPr lang="en-CA" i="1" dirty="0" err="1"/>
              <a:t>une</a:t>
            </a:r>
            <a:r>
              <a:rPr lang="en-CA" i="1" dirty="0"/>
              <a:t> </a:t>
            </a:r>
            <a:r>
              <a:rPr lang="en-CA" i="1" dirty="0" err="1"/>
              <a:t>personne</a:t>
            </a:r>
            <a:r>
              <a:rPr lang="en-CA" i="1" dirty="0"/>
              <a:t> </a:t>
            </a:r>
            <a:r>
              <a:rPr lang="en-CA" i="1" dirty="0" err="1"/>
              <a:t>à</a:t>
            </a:r>
            <a:r>
              <a:rPr lang="en-CA" i="1" dirty="0"/>
              <a:t> </a:t>
            </a:r>
            <a:r>
              <a:rPr lang="en-CA" i="1" dirty="0" err="1"/>
              <a:t>une</a:t>
            </a:r>
            <a:r>
              <a:rPr lang="en-CA" i="1" dirty="0"/>
              <a:t> proposition. », </a:t>
            </a:r>
            <a:r>
              <a:rPr lang="en-CA" dirty="0" err="1"/>
              <a:t>ainsi</a:t>
            </a:r>
            <a:r>
              <a:rPr lang="en-CA" dirty="0"/>
              <a:t> que du </a:t>
            </a:r>
            <a:r>
              <a:rPr lang="en-CA" dirty="0" err="1"/>
              <a:t>consentement</a:t>
            </a:r>
            <a:r>
              <a:rPr lang="en-CA" dirty="0"/>
              <a:t> libre et </a:t>
            </a:r>
            <a:r>
              <a:rPr lang="en-CA" dirty="0" err="1"/>
              <a:t>éclairé</a:t>
            </a:r>
            <a:r>
              <a:rPr lang="en-CA" dirty="0"/>
              <a:t> : « </a:t>
            </a:r>
            <a:r>
              <a:rPr lang="en-CA" i="1" dirty="0" err="1"/>
              <a:t>Consentement</a:t>
            </a:r>
            <a:r>
              <a:rPr lang="en-CA" i="1" dirty="0"/>
              <a:t> </a:t>
            </a:r>
            <a:r>
              <a:rPr lang="en-CA" i="1" dirty="0" err="1"/>
              <a:t>donné</a:t>
            </a:r>
            <a:r>
              <a:rPr lang="en-CA" i="1" dirty="0"/>
              <a:t> sans </a:t>
            </a:r>
            <a:r>
              <a:rPr lang="en-CA" i="1" dirty="0" err="1"/>
              <a:t>contrainte</a:t>
            </a:r>
            <a:r>
              <a:rPr lang="en-CA" i="1" dirty="0"/>
              <a:t> et </a:t>
            </a:r>
            <a:r>
              <a:rPr lang="en-CA" i="1" dirty="0" err="1"/>
              <a:t>en</a:t>
            </a:r>
            <a:r>
              <a:rPr lang="en-CA" i="1" dirty="0"/>
              <a:t> </a:t>
            </a:r>
            <a:r>
              <a:rPr lang="en-CA" i="1" dirty="0" err="1"/>
              <a:t>toute</a:t>
            </a:r>
            <a:r>
              <a:rPr lang="en-CA" i="1" dirty="0"/>
              <a:t> </a:t>
            </a:r>
            <a:r>
              <a:rPr lang="en-CA" i="1" dirty="0" err="1"/>
              <a:t>connaissance</a:t>
            </a:r>
            <a:r>
              <a:rPr lang="en-CA" i="1" dirty="0"/>
              <a:t> de cause.</a:t>
            </a:r>
            <a:r>
              <a:rPr lang="en-CA" dirty="0"/>
              <a:t>»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Une </a:t>
            </a:r>
            <a:r>
              <a:rPr lang="en-CA" dirty="0" err="1"/>
              <a:t>personne</a:t>
            </a:r>
            <a:r>
              <a:rPr lang="en-CA" dirty="0"/>
              <a:t> qui partage des images </a:t>
            </a:r>
            <a:r>
              <a:rPr lang="en-CA" dirty="0" err="1"/>
              <a:t>intimes</a:t>
            </a:r>
            <a:r>
              <a:rPr lang="en-CA" dirty="0"/>
              <a:t> </a:t>
            </a:r>
            <a:r>
              <a:rPr lang="en-CA" dirty="0" err="1"/>
              <a:t>d’une</a:t>
            </a:r>
            <a:r>
              <a:rPr lang="en-CA" dirty="0"/>
              <a:t> </a:t>
            </a:r>
            <a:r>
              <a:rPr lang="en-CA" dirty="0" err="1"/>
              <a:t>personne</a:t>
            </a:r>
            <a:r>
              <a:rPr lang="en-CA" dirty="0"/>
              <a:t> de </a:t>
            </a:r>
            <a:r>
              <a:rPr lang="en-CA" dirty="0" err="1"/>
              <a:t>moins</a:t>
            </a:r>
            <a:r>
              <a:rPr lang="en-CA" dirty="0"/>
              <a:t> de 18 </a:t>
            </a:r>
            <a:r>
              <a:rPr lang="en-CA" dirty="0" err="1"/>
              <a:t>ans</a:t>
            </a:r>
            <a:r>
              <a:rPr lang="en-CA" dirty="0"/>
              <a:t> </a:t>
            </a:r>
            <a:r>
              <a:rPr lang="en-CA" dirty="0" err="1"/>
              <a:t>pourrait</a:t>
            </a:r>
            <a:r>
              <a:rPr lang="en-CA" dirty="0"/>
              <a:t> </a:t>
            </a:r>
            <a:r>
              <a:rPr lang="en-CA" dirty="0" err="1"/>
              <a:t>être</a:t>
            </a:r>
            <a:r>
              <a:rPr lang="en-CA" dirty="0"/>
              <a:t> </a:t>
            </a:r>
            <a:r>
              <a:rPr lang="en-CA" dirty="0" err="1"/>
              <a:t>accusée</a:t>
            </a:r>
            <a:r>
              <a:rPr lang="en-CA" dirty="0"/>
              <a:t> de deux crimes : partage non-</a:t>
            </a:r>
            <a:r>
              <a:rPr lang="en-CA" dirty="0" err="1"/>
              <a:t>consensuel</a:t>
            </a:r>
            <a:r>
              <a:rPr lang="en-CA" dirty="0"/>
              <a:t> </a:t>
            </a:r>
            <a:r>
              <a:rPr lang="en-CA" dirty="0" err="1"/>
              <a:t>d’images</a:t>
            </a:r>
            <a:r>
              <a:rPr lang="en-CA" dirty="0"/>
              <a:t> </a:t>
            </a:r>
            <a:r>
              <a:rPr lang="en-CA" dirty="0" err="1"/>
              <a:t>intimes</a:t>
            </a:r>
            <a:r>
              <a:rPr lang="en-CA" dirty="0"/>
              <a:t> et distribution de </a:t>
            </a:r>
            <a:r>
              <a:rPr lang="en-CA" dirty="0" err="1"/>
              <a:t>pornographie</a:t>
            </a:r>
            <a:r>
              <a:rPr lang="en-CA" dirty="0"/>
              <a:t> </a:t>
            </a:r>
            <a:r>
              <a:rPr lang="en-CA" dirty="0" err="1"/>
              <a:t>juvénile</a:t>
            </a:r>
            <a:r>
              <a:rPr lang="en-CA" dirty="0"/>
              <a:t> (</a:t>
            </a:r>
            <a:r>
              <a:rPr lang="en-CA" dirty="0" err="1"/>
              <a:t>si</a:t>
            </a:r>
            <a:r>
              <a:rPr lang="en-CA" dirty="0"/>
              <a:t> la </a:t>
            </a:r>
            <a:r>
              <a:rPr lang="en-CA" dirty="0" err="1"/>
              <a:t>personne</a:t>
            </a:r>
            <a:r>
              <a:rPr lang="en-CA" dirty="0"/>
              <a:t> sur </a:t>
            </a:r>
            <a:r>
              <a:rPr lang="en-CA" dirty="0" err="1"/>
              <a:t>l’image</a:t>
            </a:r>
            <a:r>
              <a:rPr lang="en-CA" dirty="0"/>
              <a:t> a </a:t>
            </a:r>
            <a:r>
              <a:rPr lang="en-CA" dirty="0" err="1"/>
              <a:t>moins</a:t>
            </a:r>
            <a:r>
              <a:rPr lang="en-CA" dirty="0"/>
              <a:t> de 18 </a:t>
            </a:r>
            <a:r>
              <a:rPr lang="en-CA" dirty="0" err="1"/>
              <a:t>ans</a:t>
            </a:r>
            <a:r>
              <a:rPr lang="en-CA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 err="1"/>
              <a:t>Informations</a:t>
            </a:r>
            <a:r>
              <a:rPr lang="en-CA" b="1" dirty="0"/>
              <a:t> </a:t>
            </a:r>
            <a:r>
              <a:rPr lang="en-CA" b="1" dirty="0" err="1"/>
              <a:t>complémentaires</a:t>
            </a:r>
            <a:r>
              <a:rPr lang="en-CA" b="1" dirty="0"/>
              <a:t> pour </a:t>
            </a:r>
            <a:r>
              <a:rPr lang="en-CA" b="1" dirty="0" err="1"/>
              <a:t>l’enseignant</a:t>
            </a:r>
            <a:r>
              <a:rPr lang="en-CA" b="1" dirty="0"/>
              <a:t>:</a:t>
            </a:r>
            <a:br>
              <a:rPr lang="en-CA" b="1" dirty="0"/>
            </a:br>
            <a:r>
              <a:rPr lang="en-CA" dirty="0" err="1"/>
              <a:t>L’élève</a:t>
            </a:r>
            <a:r>
              <a:rPr lang="en-CA" dirty="0"/>
              <a:t> qui </a:t>
            </a:r>
            <a:r>
              <a:rPr lang="en-CA" dirty="0" err="1"/>
              <a:t>prend</a:t>
            </a:r>
            <a:r>
              <a:rPr lang="en-CA" dirty="0"/>
              <a:t> </a:t>
            </a:r>
            <a:r>
              <a:rPr lang="en-CA" dirty="0" err="1"/>
              <a:t>une</a:t>
            </a:r>
            <a:r>
              <a:rPr lang="en-CA" dirty="0"/>
              <a:t> photo intime de </a:t>
            </a:r>
            <a:r>
              <a:rPr lang="en-CA" dirty="0" err="1"/>
              <a:t>lui-même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d'elle-même</a:t>
            </a:r>
            <a:r>
              <a:rPr lang="en-CA" dirty="0"/>
              <a:t> et qui </a:t>
            </a:r>
            <a:r>
              <a:rPr lang="en-CA" dirty="0" err="1"/>
              <a:t>l’envoie</a:t>
            </a:r>
            <a:r>
              <a:rPr lang="en-CA" dirty="0"/>
              <a:t> </a:t>
            </a:r>
            <a:r>
              <a:rPr lang="en-CA" dirty="0" err="1"/>
              <a:t>à</a:t>
            </a:r>
            <a:r>
              <a:rPr lang="en-CA" dirty="0"/>
              <a:t> </a:t>
            </a:r>
            <a:r>
              <a:rPr lang="en-CA" dirty="0" err="1"/>
              <a:t>d’autres</a:t>
            </a:r>
            <a:r>
              <a:rPr lang="en-CA" dirty="0"/>
              <a:t> ne sera </a:t>
            </a:r>
            <a:r>
              <a:rPr lang="en-CA" dirty="0" err="1"/>
              <a:t>généralement</a:t>
            </a:r>
            <a:r>
              <a:rPr lang="en-CA" dirty="0"/>
              <a:t> pas </a:t>
            </a:r>
            <a:r>
              <a:rPr lang="en-CA" dirty="0" err="1"/>
              <a:t>accusée</a:t>
            </a:r>
            <a:r>
              <a:rPr lang="en-CA" dirty="0"/>
              <a:t> de distribution de </a:t>
            </a:r>
            <a:r>
              <a:rPr lang="en-CA" dirty="0" err="1"/>
              <a:t>pornographie</a:t>
            </a:r>
            <a:r>
              <a:rPr lang="en-CA" dirty="0"/>
              <a:t> </a:t>
            </a:r>
            <a:r>
              <a:rPr lang="en-CA" dirty="0" err="1"/>
              <a:t>juvénile</a:t>
            </a:r>
            <a:r>
              <a:rPr lang="en-CA" dirty="0"/>
              <a:t>. Les </a:t>
            </a:r>
            <a:r>
              <a:rPr lang="en-CA" dirty="0" err="1"/>
              <a:t>policiers</a:t>
            </a:r>
            <a:r>
              <a:rPr lang="en-CA" dirty="0"/>
              <a:t> </a:t>
            </a:r>
            <a:r>
              <a:rPr lang="en-CA" dirty="0" err="1"/>
              <a:t>vont</a:t>
            </a:r>
            <a:r>
              <a:rPr lang="en-CA" dirty="0"/>
              <a:t> </a:t>
            </a:r>
            <a:r>
              <a:rPr lang="en-CA" dirty="0" err="1"/>
              <a:t>généralement</a:t>
            </a:r>
            <a:r>
              <a:rPr lang="en-CA" dirty="0"/>
              <a:t> la </a:t>
            </a:r>
            <a:r>
              <a:rPr lang="en-CA" dirty="0" err="1"/>
              <a:t>considérer</a:t>
            </a:r>
            <a:r>
              <a:rPr lang="en-CA" dirty="0"/>
              <a:t> </a:t>
            </a:r>
            <a:r>
              <a:rPr lang="en-CA" dirty="0" err="1"/>
              <a:t>comme</a:t>
            </a:r>
            <a:r>
              <a:rPr lang="en-CA" dirty="0"/>
              <a:t> </a:t>
            </a:r>
            <a:r>
              <a:rPr lang="en-CA" dirty="0" err="1"/>
              <a:t>une</a:t>
            </a:r>
            <a:r>
              <a:rPr lang="en-CA" dirty="0"/>
              <a:t> </a:t>
            </a:r>
            <a:r>
              <a:rPr lang="en-CA" dirty="0" err="1"/>
              <a:t>victime</a:t>
            </a:r>
            <a:r>
              <a:rPr lang="en-CA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i="1" dirty="0"/>
              <a:t>Sources: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i="1" dirty="0"/>
              <a:t>Code </a:t>
            </a:r>
            <a:r>
              <a:rPr lang="en-CA" i="1" dirty="0" err="1"/>
              <a:t>criminel</a:t>
            </a:r>
            <a:r>
              <a:rPr lang="en-CA" dirty="0"/>
              <a:t>, art. 162,1, 163.1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CA" dirty="0"/>
              <a:t>REID, H., </a:t>
            </a:r>
            <a:r>
              <a:rPr lang="en-CA" i="1" dirty="0" err="1"/>
              <a:t>Dictionnaire</a:t>
            </a:r>
            <a:r>
              <a:rPr lang="en-CA" i="1" dirty="0"/>
              <a:t> de droit </a:t>
            </a:r>
            <a:r>
              <a:rPr lang="en-CA" i="1" dirty="0" err="1"/>
              <a:t>québécois</a:t>
            </a:r>
            <a:r>
              <a:rPr lang="en-CA" i="1" dirty="0"/>
              <a:t> et </a:t>
            </a:r>
            <a:r>
              <a:rPr lang="en-CA" i="1" dirty="0" err="1"/>
              <a:t>canadien</a:t>
            </a:r>
            <a:r>
              <a:rPr lang="en-CA" dirty="0"/>
              <a:t>, « </a:t>
            </a:r>
            <a:r>
              <a:rPr lang="en-CA" dirty="0" err="1"/>
              <a:t>Consentement</a:t>
            </a:r>
            <a:r>
              <a:rPr lang="en-CA" dirty="0"/>
              <a:t> », p.135-136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Il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recommandé</a:t>
            </a:r>
            <a:r>
              <a:rPr lang="en-CA" dirty="0"/>
              <a:t> de </a:t>
            </a:r>
            <a:r>
              <a:rPr lang="en-CA" dirty="0" err="1"/>
              <a:t>présenter</a:t>
            </a:r>
            <a:r>
              <a:rPr lang="en-CA" dirty="0"/>
              <a:t> les </a:t>
            </a:r>
            <a:r>
              <a:rPr lang="en-CA" dirty="0" err="1"/>
              <a:t>ressources</a:t>
            </a:r>
            <a:r>
              <a:rPr lang="en-CA" dirty="0"/>
              <a:t> </a:t>
            </a:r>
            <a:r>
              <a:rPr lang="en-CA" dirty="0" err="1"/>
              <a:t>afin</a:t>
            </a:r>
            <a:r>
              <a:rPr lang="en-CA" dirty="0"/>
              <a:t> </a:t>
            </a:r>
            <a:r>
              <a:rPr lang="en-CA" dirty="0" err="1"/>
              <a:t>d’outiller</a:t>
            </a:r>
            <a:r>
              <a:rPr lang="en-CA" dirty="0"/>
              <a:t> les </a:t>
            </a:r>
            <a:r>
              <a:rPr lang="en-CA" dirty="0" err="1"/>
              <a:t>élèves</a:t>
            </a:r>
            <a:r>
              <a:rPr lang="en-CA" dirty="0"/>
              <a:t> dans le </a:t>
            </a:r>
            <a:r>
              <a:rPr lang="en-CA" dirty="0" err="1"/>
              <a:t>besoin</a:t>
            </a:r>
            <a:r>
              <a:rPr lang="en-CA" dirty="0"/>
              <a:t>.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pouvez</a:t>
            </a:r>
            <a:r>
              <a:rPr lang="en-CA" dirty="0"/>
              <a:t> </a:t>
            </a:r>
            <a:r>
              <a:rPr lang="en-CA" dirty="0" err="1"/>
              <a:t>visionner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classe</a:t>
            </a:r>
            <a:r>
              <a:rPr lang="en-CA" dirty="0"/>
              <a:t> la </a:t>
            </a:r>
            <a:r>
              <a:rPr lang="en-CA" dirty="0" err="1"/>
              <a:t>courte</a:t>
            </a:r>
            <a:r>
              <a:rPr lang="en-CA" dirty="0"/>
              <a:t> </a:t>
            </a:r>
            <a:r>
              <a:rPr lang="en-CA" dirty="0" err="1"/>
              <a:t>vidéo</a:t>
            </a:r>
            <a:r>
              <a:rPr lang="en-CA" dirty="0"/>
              <a:t> explicative des services de </a:t>
            </a:r>
            <a:r>
              <a:rPr lang="en-CA" dirty="0" err="1"/>
              <a:t>Aidez-moi</a:t>
            </a:r>
            <a:r>
              <a:rPr lang="en-CA" dirty="0"/>
              <a:t> </a:t>
            </a:r>
            <a:r>
              <a:rPr lang="en-CA" dirty="0" err="1"/>
              <a:t>SVP.ca</a:t>
            </a:r>
            <a:r>
              <a:rPr lang="en-CA" dirty="0"/>
              <a:t> : https://</a:t>
            </a:r>
            <a:r>
              <a:rPr lang="en-CA" dirty="0" err="1"/>
              <a:t>needhelpnow.ca</a:t>
            </a:r>
            <a:r>
              <a:rPr lang="en-CA" dirty="0"/>
              <a:t>/</a:t>
            </a:r>
            <a:r>
              <a:rPr lang="en-CA" dirty="0" err="1"/>
              <a:t>fr</a:t>
            </a:r>
            <a:r>
              <a:rPr lang="en-CA" dirty="0"/>
              <a:t>/#getting-help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Tous</a:t>
            </a:r>
            <a:r>
              <a:rPr lang="en-CA" dirty="0"/>
              <a:t> les </a:t>
            </a:r>
            <a:r>
              <a:rPr lang="en-CA" dirty="0" err="1"/>
              <a:t>organismes</a:t>
            </a:r>
            <a:r>
              <a:rPr lang="en-CA" dirty="0"/>
              <a:t> </a:t>
            </a:r>
            <a:r>
              <a:rPr lang="en-CA" dirty="0" err="1"/>
              <a:t>québécois</a:t>
            </a:r>
            <a:r>
              <a:rPr lang="en-CA" dirty="0"/>
              <a:t> </a:t>
            </a:r>
            <a:r>
              <a:rPr lang="en-CA" dirty="0" err="1"/>
              <a:t>offrant</a:t>
            </a:r>
            <a:r>
              <a:rPr lang="en-CA" dirty="0"/>
              <a:t> de </a:t>
            </a:r>
            <a:r>
              <a:rPr lang="en-CA" dirty="0" err="1"/>
              <a:t>l’aide</a:t>
            </a:r>
            <a:r>
              <a:rPr lang="en-CA" dirty="0"/>
              <a:t>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psychosociale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personnes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victimes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d’agression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sexuelle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trouvent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ici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classés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selon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les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régions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administratives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https://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www.quebec.ca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famille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-et-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soutien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-aux-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personnes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violences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agression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sexuelle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-aide-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ressources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organismes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-d-aide-aux-</a:t>
            </a:r>
            <a:r>
              <a:rPr lang="en-CA" b="0" i="0" dirty="0" err="1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victimes</a:t>
            </a:r>
            <a:r>
              <a:rPr lang="en-CA" b="0" i="0" dirty="0">
                <a:solidFill>
                  <a:srgbClr val="2236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CA" b="1" u="sng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fr-CA" b="1" u="sng" dirty="0"/>
          </a:p>
          <a:p>
            <a:r>
              <a:rPr lang="fr-CA" b="0" u="none" dirty="0"/>
              <a:t>Amorce: Donner des exemples, consentir au don d’organe, consentir lorsque l’on signe un contrat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C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21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définition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légale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sexuel</a:t>
            </a: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 </a:t>
            </a:r>
            <a:r>
              <a:rPr lang="en-CA" b="0" i="0" u="sng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consentement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attouchements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sexuels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donner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clairement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 accord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 des paroles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gestes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Selon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cette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définition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garde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 silence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 fait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rien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elle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donne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 son accord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activité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donner son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changer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d’idée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partir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moment,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annulait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CA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Source: </a:t>
            </a:r>
            <a:r>
              <a:rPr lang="en-CA" dirty="0" err="1"/>
              <a:t>Éducaloi</a:t>
            </a:r>
            <a:r>
              <a:rPr lang="en-CA" dirty="0"/>
              <a:t> – 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r>
              <a:rPr lang="en-CA" dirty="0"/>
              <a:t> - https://</a:t>
            </a:r>
            <a:r>
              <a:rPr lang="en-CA" dirty="0" err="1"/>
              <a:t>educaloi.qc.ca</a:t>
            </a:r>
            <a:r>
              <a:rPr lang="en-CA" dirty="0"/>
              <a:t>/capsules/le-</a:t>
            </a:r>
            <a:r>
              <a:rPr lang="en-CA" dirty="0" err="1"/>
              <a:t>consentement</a:t>
            </a:r>
            <a:r>
              <a:rPr lang="en-CA" dirty="0"/>
              <a:t>-</a:t>
            </a:r>
            <a:r>
              <a:rPr lang="en-CA" dirty="0" err="1"/>
              <a:t>sexuel</a:t>
            </a:r>
            <a:r>
              <a:rPr lang="en-CA" dirty="0"/>
              <a:t>/ </a:t>
            </a:r>
            <a:br>
              <a:rPr lang="en-CA" dirty="0"/>
            </a:b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Source: </a:t>
            </a:r>
            <a:r>
              <a:rPr lang="en-CA" dirty="0" err="1"/>
              <a:t>Éducaloi</a:t>
            </a:r>
            <a:r>
              <a:rPr lang="en-CA" dirty="0"/>
              <a:t> – 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r>
              <a:rPr lang="en-CA" dirty="0"/>
              <a:t> - https://</a:t>
            </a:r>
            <a:r>
              <a:rPr lang="en-CA" dirty="0" err="1"/>
              <a:t>educaloi.qc.ca</a:t>
            </a:r>
            <a:r>
              <a:rPr lang="en-CA" dirty="0"/>
              <a:t>/capsules/le-</a:t>
            </a:r>
            <a:r>
              <a:rPr lang="en-CA" dirty="0" err="1"/>
              <a:t>consentement</a:t>
            </a:r>
            <a:r>
              <a:rPr lang="en-CA" dirty="0"/>
              <a:t>-</a:t>
            </a:r>
            <a:r>
              <a:rPr lang="en-CA" dirty="0" err="1"/>
              <a:t>sexuel</a:t>
            </a:r>
            <a:r>
              <a:rPr lang="en-CA" dirty="0"/>
              <a:t>/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dirty="0"/>
              <a:t>Source: </a:t>
            </a:r>
            <a:r>
              <a:rPr lang="en-CA" dirty="0" err="1"/>
              <a:t>Éducaloi</a:t>
            </a:r>
            <a:r>
              <a:rPr lang="en-CA" dirty="0"/>
              <a:t> – 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r>
              <a:rPr lang="en-CA" dirty="0"/>
              <a:t> - https://</a:t>
            </a:r>
            <a:r>
              <a:rPr lang="en-CA" dirty="0" err="1"/>
              <a:t>educaloi.qc.ca</a:t>
            </a:r>
            <a:r>
              <a:rPr lang="en-CA" dirty="0"/>
              <a:t>/capsules/le-</a:t>
            </a:r>
            <a:r>
              <a:rPr lang="en-CA" dirty="0" err="1"/>
              <a:t>consentement</a:t>
            </a:r>
            <a:r>
              <a:rPr lang="en-CA" dirty="0"/>
              <a:t>-</a:t>
            </a:r>
            <a:r>
              <a:rPr lang="en-CA" dirty="0" err="1"/>
              <a:t>sexuel</a:t>
            </a:r>
            <a:r>
              <a:rPr lang="en-CA" dirty="0"/>
              <a:t>/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/>
              <a:t>Extra</a:t>
            </a:r>
          </a:p>
          <a:p>
            <a:pPr marL="342900" lvl="0" indent="-342900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A" sz="1200" u="sng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hlinkClick r:id="rId3"/>
              </a:rPr>
              <a:t>Consentement sexuel : Et si je change d’avis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– 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Éducaloi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(court 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vidéo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) https://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educaloi.qc.ca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/publications/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consentement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sexuel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-et-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si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-je-change-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davis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/</a:t>
            </a:r>
            <a:endParaRPr lang="en-CA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A" sz="1200" u="sng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hlinkClick r:id="rId4"/>
              </a:rPr>
              <a:t>Infographie à imprimer Consentement, as-tu l’âge?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– 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Éducaloi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https://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educaloi.qc.ca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/wp-content/uploads/</a:t>
            </a:r>
            <a:r>
              <a:rPr lang="en-CA" sz="1200" dirty="0" err="1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infographie_consentement_sexuel.pdf</a:t>
            </a:r>
            <a:r>
              <a:rPr lang="en-CA" sz="12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  <a:endParaRPr lang="en-CA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dirty="0"/>
              <a:t>Source: </a:t>
            </a:r>
            <a:r>
              <a:rPr lang="en-CA" dirty="0" err="1"/>
              <a:t>Éducaloi</a:t>
            </a:r>
            <a:r>
              <a:rPr lang="en-CA" dirty="0"/>
              <a:t> – 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r>
              <a:rPr lang="en-CA" dirty="0"/>
              <a:t> - https://</a:t>
            </a:r>
            <a:r>
              <a:rPr lang="en-CA" dirty="0" err="1"/>
              <a:t>educaloi.qc.ca</a:t>
            </a:r>
            <a:r>
              <a:rPr lang="en-CA" dirty="0"/>
              <a:t>/capsules/le-</a:t>
            </a:r>
            <a:r>
              <a:rPr lang="en-CA" dirty="0" err="1"/>
              <a:t>consentement</a:t>
            </a:r>
            <a:r>
              <a:rPr lang="en-CA" dirty="0"/>
              <a:t>-</a:t>
            </a:r>
            <a:r>
              <a:rPr lang="en-CA" dirty="0" err="1"/>
              <a:t>sexuel</a:t>
            </a:r>
            <a:r>
              <a:rPr lang="en-CA" dirty="0"/>
              <a:t>/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CA" sz="1200" i="1" dirty="0" err="1"/>
              <a:t>Quand</a:t>
            </a:r>
            <a:r>
              <a:rPr lang="en-CA" sz="1200" i="1" dirty="0"/>
              <a:t> on ne </a:t>
            </a:r>
            <a:r>
              <a:rPr lang="en-CA" sz="1200" i="1" dirty="0" err="1"/>
              <a:t>donne</a:t>
            </a:r>
            <a:r>
              <a:rPr lang="en-CA" sz="1200" i="1" dirty="0"/>
              <a:t> pas son accord </a:t>
            </a:r>
            <a:r>
              <a:rPr lang="en-CA" sz="1200" i="1" dirty="0" err="1"/>
              <a:t>à</a:t>
            </a:r>
            <a:r>
              <a:rPr lang="en-CA" sz="1200" i="1" dirty="0"/>
              <a:t> des </a:t>
            </a:r>
            <a:r>
              <a:rPr lang="en-CA" sz="1200" i="1" dirty="0" err="1"/>
              <a:t>attouchements</a:t>
            </a:r>
            <a:r>
              <a:rPr lang="en-CA" sz="1200" i="1" dirty="0"/>
              <a:t> </a:t>
            </a:r>
            <a:r>
              <a:rPr lang="en-CA" sz="1200" i="1" dirty="0" err="1"/>
              <a:t>sexuels</a:t>
            </a:r>
            <a:r>
              <a:rPr lang="en-CA" sz="1200" i="1" dirty="0"/>
              <a:t> </a:t>
            </a:r>
            <a:r>
              <a:rPr lang="en-CA" sz="1200" i="1" dirty="0" err="1"/>
              <a:t>comme</a:t>
            </a:r>
            <a:r>
              <a:rPr lang="en-CA" sz="1200" i="1" dirty="0"/>
              <a:t> un </a:t>
            </a:r>
            <a:r>
              <a:rPr lang="en-CA" sz="1200" i="1" dirty="0" err="1"/>
              <a:t>baiser</a:t>
            </a:r>
            <a:r>
              <a:rPr lang="en-CA" sz="1200" i="1" dirty="0"/>
              <a:t>, </a:t>
            </a:r>
            <a:r>
              <a:rPr lang="en-CA" sz="1200" i="1" dirty="0" err="1"/>
              <a:t>une</a:t>
            </a:r>
            <a:r>
              <a:rPr lang="en-CA" sz="1200" i="1" dirty="0"/>
              <a:t> </a:t>
            </a:r>
            <a:r>
              <a:rPr lang="en-CA" sz="1200" i="1" dirty="0" err="1"/>
              <a:t>caresse</a:t>
            </a:r>
            <a:r>
              <a:rPr lang="en-CA" sz="1200" i="1" dirty="0"/>
              <a:t> </a:t>
            </a:r>
            <a:r>
              <a:rPr lang="en-CA" sz="1200" i="1" dirty="0" err="1"/>
              <a:t>ou</a:t>
            </a:r>
            <a:r>
              <a:rPr lang="en-CA" sz="1200" i="1" dirty="0"/>
              <a:t> </a:t>
            </a:r>
            <a:r>
              <a:rPr lang="en-CA" sz="1200" i="1" dirty="0" err="1"/>
              <a:t>une</a:t>
            </a:r>
            <a:r>
              <a:rPr lang="en-CA" sz="1200" i="1" dirty="0"/>
              <a:t> relation </a:t>
            </a:r>
            <a:r>
              <a:rPr lang="en-CA" sz="1200" i="1" dirty="0" err="1"/>
              <a:t>sexuelle</a:t>
            </a:r>
            <a:r>
              <a:rPr lang="en-CA" sz="1200" i="1" dirty="0"/>
              <a:t>, il y a </a:t>
            </a:r>
            <a:r>
              <a:rPr lang="en-CA" sz="1200" i="1" dirty="0" err="1"/>
              <a:t>alors</a:t>
            </a:r>
            <a:r>
              <a:rPr lang="en-CA" sz="1200" i="1" dirty="0"/>
              <a:t> </a:t>
            </a:r>
            <a:r>
              <a:rPr lang="en-CA" sz="1200" i="1" dirty="0" err="1"/>
              <a:t>agression</a:t>
            </a:r>
            <a:r>
              <a:rPr lang="en-CA" sz="1200" i="1" dirty="0"/>
              <a:t> </a:t>
            </a:r>
            <a:r>
              <a:rPr lang="en-CA" sz="1200" i="1" dirty="0" err="1"/>
              <a:t>sexuelle</a:t>
            </a:r>
            <a:r>
              <a:rPr lang="en-CA" sz="1200" i="1" dirty="0"/>
              <a:t>. </a:t>
            </a: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fr-CA" baseline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fr-CA" b="1" baseline="0" dirty="0"/>
              <a:t>DOIT ÊTRE CLAIR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r-CA" b="0" baseline="0" dirty="0"/>
              <a:t>Le consentement est important dans les relations sexuelles, car lorsqu’il n’est pas réellement présent, il y a des conséquences psychologiques importantes.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i="0" dirty="0"/>
              <a:t>Pour donner son </a:t>
            </a:r>
            <a:r>
              <a:rPr lang="en-CA" b="0" i="0" dirty="0" err="1"/>
              <a:t>consentement</a:t>
            </a:r>
            <a:r>
              <a:rPr lang="en-CA" b="0" i="0" dirty="0"/>
              <a:t>, </a:t>
            </a:r>
            <a:r>
              <a:rPr lang="en-CA" b="0" i="0" dirty="0" err="1"/>
              <a:t>une</a:t>
            </a:r>
            <a:r>
              <a:rPr lang="en-CA" b="0" i="0" dirty="0"/>
              <a:t> </a:t>
            </a:r>
            <a:r>
              <a:rPr lang="en-CA" b="0" i="0" dirty="0" err="1"/>
              <a:t>personne</a:t>
            </a:r>
            <a:r>
              <a:rPr lang="en-CA" b="0" i="0" dirty="0"/>
              <a:t> </a:t>
            </a:r>
            <a:r>
              <a:rPr lang="en-CA" b="0" i="0" dirty="0" err="1"/>
              <a:t>peut</a:t>
            </a:r>
            <a:r>
              <a:rPr lang="en-CA" b="0" i="0" dirty="0"/>
              <a:t> dire </a:t>
            </a:r>
            <a:r>
              <a:rPr lang="en-CA" b="0" i="0" dirty="0" err="1"/>
              <a:t>qu’elle</a:t>
            </a:r>
            <a:r>
              <a:rPr lang="en-CA" b="0" i="0" dirty="0"/>
              <a:t> </a:t>
            </a:r>
            <a:r>
              <a:rPr lang="en-CA" b="0" i="0" dirty="0" err="1"/>
              <a:t>est</a:t>
            </a:r>
            <a:r>
              <a:rPr lang="en-CA" b="0" i="0" dirty="0"/>
              <a:t> </a:t>
            </a:r>
            <a:r>
              <a:rPr lang="en-CA" b="0" i="0" dirty="0" err="1"/>
              <a:t>d’accord</a:t>
            </a:r>
            <a:r>
              <a:rPr lang="en-CA" b="0" i="0" dirty="0"/>
              <a:t> avec les </a:t>
            </a:r>
            <a:r>
              <a:rPr lang="en-CA" b="0" i="0" dirty="0" err="1"/>
              <a:t>gestes</a:t>
            </a:r>
            <a:r>
              <a:rPr lang="en-CA" b="0" i="0" dirty="0"/>
              <a:t> de son </a:t>
            </a:r>
            <a:r>
              <a:rPr lang="en-CA" b="0" i="0" dirty="0" err="1"/>
              <a:t>partenaire</a:t>
            </a:r>
            <a:r>
              <a:rPr lang="en-CA" b="0" i="0" dirty="0"/>
              <a:t>. Elle </a:t>
            </a:r>
            <a:r>
              <a:rPr lang="en-CA" b="0" i="0" dirty="0" err="1"/>
              <a:t>peut</a:t>
            </a:r>
            <a:r>
              <a:rPr lang="en-CA" b="0" i="0" dirty="0"/>
              <a:t> </a:t>
            </a:r>
            <a:r>
              <a:rPr lang="en-CA" b="0" i="0" dirty="0" err="1"/>
              <a:t>aussi</a:t>
            </a:r>
            <a:r>
              <a:rPr lang="en-CA" b="0" i="0" dirty="0"/>
              <a:t> </a:t>
            </a:r>
            <a:r>
              <a:rPr lang="en-CA" b="0" i="0" dirty="0" err="1"/>
              <a:t>montrer</a:t>
            </a:r>
            <a:r>
              <a:rPr lang="en-CA" b="0" i="0" dirty="0"/>
              <a:t> son accord par des paroles, des </a:t>
            </a:r>
            <a:r>
              <a:rPr lang="en-CA" b="0" i="0" dirty="0" err="1"/>
              <a:t>gestes</a:t>
            </a:r>
            <a:r>
              <a:rPr lang="en-CA" b="0" i="0" dirty="0"/>
              <a:t> </a:t>
            </a:r>
            <a:r>
              <a:rPr lang="en-CA" b="0" i="0" dirty="0" err="1"/>
              <a:t>ou</a:t>
            </a:r>
            <a:r>
              <a:rPr lang="en-CA" b="0" i="0" dirty="0"/>
              <a:t> </a:t>
            </a:r>
            <a:r>
              <a:rPr lang="en-CA" b="0" i="0" dirty="0" err="1"/>
              <a:t>une</a:t>
            </a:r>
            <a:r>
              <a:rPr lang="en-CA" b="0" i="0" dirty="0"/>
              <a:t> attitude, </a:t>
            </a:r>
            <a:r>
              <a:rPr lang="en-CA" b="0" i="0" dirty="0" err="1"/>
              <a:t>comme</a:t>
            </a:r>
            <a:r>
              <a:rPr lang="en-CA" b="0" i="0" dirty="0"/>
              <a:t> un </a:t>
            </a:r>
            <a:r>
              <a:rPr lang="en-CA" b="0" i="0" dirty="0" err="1"/>
              <a:t>sourire</a:t>
            </a:r>
            <a:r>
              <a:rPr lang="en-CA" b="0" i="0" dirty="0"/>
              <a:t>. </a:t>
            </a:r>
            <a:endParaRPr lang="en-CA" b="0" dirty="0">
              <a:solidFill>
                <a:srgbClr val="FF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>
                <a:solidFill>
                  <a:srgbClr val="FF0000"/>
                </a:solidFill>
              </a:rPr>
              <a:t>Le silence: </a:t>
            </a:r>
            <a:r>
              <a:rPr lang="en-CA" b="0" dirty="0" err="1">
                <a:solidFill>
                  <a:srgbClr val="FF0000"/>
                </a:solidFill>
              </a:rPr>
              <a:t>u</a:t>
            </a:r>
            <a:r>
              <a:rPr lang="en-CA" b="0" i="0" dirty="0" err="1"/>
              <a:t>ne</a:t>
            </a:r>
            <a:r>
              <a:rPr lang="en-CA" b="0" i="0" dirty="0"/>
              <a:t> </a:t>
            </a:r>
            <a:r>
              <a:rPr lang="en-CA" b="0" i="0" dirty="0" err="1"/>
              <a:t>personne</a:t>
            </a:r>
            <a:r>
              <a:rPr lang="en-CA" b="0" i="0" dirty="0"/>
              <a:t> qui </a:t>
            </a:r>
            <a:r>
              <a:rPr lang="en-CA" b="0" i="0" dirty="0" err="1"/>
              <a:t>garde</a:t>
            </a:r>
            <a:r>
              <a:rPr lang="en-CA" b="0" i="0" dirty="0"/>
              <a:t> le silence </a:t>
            </a:r>
            <a:r>
              <a:rPr lang="en-CA" b="0" i="0" dirty="0" err="1"/>
              <a:t>ou</a:t>
            </a:r>
            <a:r>
              <a:rPr lang="en-CA" b="0" i="0" dirty="0"/>
              <a:t> ne fait </a:t>
            </a:r>
            <a:r>
              <a:rPr lang="en-CA" b="0" i="0" dirty="0" err="1"/>
              <a:t>rien</a:t>
            </a:r>
            <a:r>
              <a:rPr lang="en-CA" b="0" i="0" dirty="0"/>
              <a:t> ne </a:t>
            </a:r>
            <a:r>
              <a:rPr lang="en-CA" b="0" i="0" dirty="0" err="1"/>
              <a:t>donne</a:t>
            </a:r>
            <a:r>
              <a:rPr lang="en-CA" b="0" i="0" dirty="0"/>
              <a:t> pas son accord </a:t>
            </a:r>
            <a:r>
              <a:rPr lang="en-CA" b="0" i="0" dirty="0" err="1"/>
              <a:t>à</a:t>
            </a:r>
            <a:r>
              <a:rPr lang="en-CA" b="0" i="0" dirty="0"/>
              <a:t> un </a:t>
            </a:r>
            <a:r>
              <a:rPr lang="en-CA" b="0" i="0" dirty="0" err="1"/>
              <a:t>geste</a:t>
            </a:r>
            <a:r>
              <a:rPr lang="en-CA" b="0" i="0" dirty="0"/>
              <a:t> </a:t>
            </a:r>
            <a:r>
              <a:rPr lang="en-CA" b="0" i="0" dirty="0" err="1"/>
              <a:t>sexuel</a:t>
            </a:r>
            <a:r>
              <a:rPr lang="en-CA" b="0" i="0" dirty="0"/>
              <a:t>. </a:t>
            </a:r>
            <a:r>
              <a:rPr lang="en-CA" b="0" i="0" dirty="0">
                <a:solidFill>
                  <a:schemeClr val="tx1"/>
                </a:solidFill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 err="1">
                <a:solidFill>
                  <a:srgbClr val="FF0000"/>
                </a:solidFill>
              </a:rPr>
              <a:t>L’absence</a:t>
            </a:r>
            <a:r>
              <a:rPr lang="en-CA" b="0" dirty="0">
                <a:solidFill>
                  <a:srgbClr val="FF0000"/>
                </a:solidFill>
              </a:rPr>
              <a:t> de </a:t>
            </a:r>
            <a:r>
              <a:rPr lang="en-CA" b="0" dirty="0" err="1">
                <a:solidFill>
                  <a:srgbClr val="FF0000"/>
                </a:solidFill>
              </a:rPr>
              <a:t>résistance</a:t>
            </a:r>
            <a:r>
              <a:rPr lang="en-CA" b="0" i="0" dirty="0">
                <a:solidFill>
                  <a:srgbClr val="FF0000"/>
                </a:solidFill>
              </a:rPr>
              <a:t> :</a:t>
            </a:r>
            <a:r>
              <a:rPr lang="en-CA" b="0" i="0" dirty="0" err="1">
                <a:solidFill>
                  <a:srgbClr val="FF0000"/>
                </a:solidFill>
              </a:rPr>
              <a:t>u</a:t>
            </a:r>
            <a:r>
              <a:rPr lang="en-CA" b="0" i="0" dirty="0" err="1"/>
              <a:t>ne</a:t>
            </a:r>
            <a:r>
              <a:rPr lang="en-CA" b="0" i="0" dirty="0"/>
              <a:t> </a:t>
            </a:r>
            <a:r>
              <a:rPr lang="en-CA" b="0" i="0" dirty="0" err="1"/>
              <a:t>personne</a:t>
            </a:r>
            <a:r>
              <a:rPr lang="en-CA" b="0" i="0" dirty="0"/>
              <a:t> </a:t>
            </a:r>
            <a:r>
              <a:rPr lang="en-CA" b="0" i="0" dirty="0" err="1"/>
              <a:t>n’a</a:t>
            </a:r>
            <a:r>
              <a:rPr lang="en-CA" b="0" i="0" dirty="0"/>
              <a:t> pas </a:t>
            </a:r>
            <a:r>
              <a:rPr lang="en-CA" b="0" i="0" dirty="0" err="1"/>
              <a:t>besoin</a:t>
            </a:r>
            <a:r>
              <a:rPr lang="en-CA" b="0" i="0" dirty="0"/>
              <a:t> de </a:t>
            </a:r>
            <a:r>
              <a:rPr lang="en-CA" b="0" i="0" dirty="0" err="1"/>
              <a:t>résister</a:t>
            </a:r>
            <a:r>
              <a:rPr lang="en-CA" b="0" i="0" dirty="0"/>
              <a:t> </a:t>
            </a:r>
            <a:r>
              <a:rPr lang="en-CA" b="0" i="0" dirty="0" err="1"/>
              <a:t>physiquement</a:t>
            </a:r>
            <a:r>
              <a:rPr lang="en-CA" b="0" i="0" dirty="0"/>
              <a:t> pour </a:t>
            </a:r>
            <a:r>
              <a:rPr lang="en-CA" b="0" i="0" dirty="0" err="1"/>
              <a:t>montrer</a:t>
            </a:r>
            <a:r>
              <a:rPr lang="en-CA" b="0" i="0" dirty="0"/>
              <a:t> </a:t>
            </a:r>
            <a:r>
              <a:rPr lang="en-CA" b="0" i="0" dirty="0" err="1"/>
              <a:t>qu’elle</a:t>
            </a:r>
            <a:r>
              <a:rPr lang="en-CA" b="0" i="0" dirty="0"/>
              <a:t> </a:t>
            </a:r>
            <a:r>
              <a:rPr lang="en-CA" b="0" i="0" dirty="0" err="1"/>
              <a:t>n’est</a:t>
            </a:r>
            <a:r>
              <a:rPr lang="en-CA" b="0" i="0" dirty="0"/>
              <a:t> pas </a:t>
            </a:r>
            <a:r>
              <a:rPr lang="en-CA" b="0" i="0" dirty="0" err="1"/>
              <a:t>d’accord</a:t>
            </a:r>
            <a:r>
              <a:rPr lang="en-CA" b="0" i="0" dirty="0"/>
              <a:t>.</a:t>
            </a:r>
            <a:endParaRPr lang="fr-CA" b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-CA" b="0" i="0" baseline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-CA" b="0" i="0" baseline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fr-CA" b="1" baseline="0" dirty="0"/>
              <a:t>LIBRE ET SANS CONTRAINTES</a:t>
            </a:r>
            <a:endParaRPr lang="en-CA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Lorsque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l’un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sent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obligé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d’accepter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cause de menaces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chantage, l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valide</a:t>
            </a:r>
            <a:endParaRPr lang="en-CA" b="0" i="0" dirty="0"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Lorsqu’une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qu’on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force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physiquement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qu’on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menace de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lui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faire mal, l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valide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-CA" b="0" i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endParaRPr lang="en-CA" b="0" i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None/>
              <a:tabLst/>
              <a:defRPr/>
            </a:pPr>
            <a:r>
              <a:rPr lang="fr-CA" b="1" baseline="0" dirty="0"/>
              <a:t>ÉCLAIRÉ ET ENTHOUSIASTE</a:t>
            </a:r>
            <a:endParaRPr lang="en-CA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tabLst/>
              <a:defRPr/>
            </a:pPr>
            <a:r>
              <a:rPr lang="en-CA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Lorsque</a:t>
            </a:r>
            <a:r>
              <a:rPr lang="en-CA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l’un</a:t>
            </a:r>
            <a:r>
              <a:rPr lang="en-CA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partenaires</a:t>
            </a:r>
            <a:r>
              <a:rPr lang="en-CA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sans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 courant de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certains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risques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b="0" i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importants</a:t>
            </a:r>
            <a:r>
              <a:rPr lang="en-CA" sz="1200" dirty="0">
                <a:solidFill>
                  <a:schemeClr val="dk1"/>
                </a:solidFill>
              </a:rPr>
              <a:t> (</a:t>
            </a:r>
            <a:r>
              <a:rPr lang="en-CA" sz="1200" dirty="0" err="1">
                <a:solidFill>
                  <a:schemeClr val="dk1"/>
                </a:solidFill>
              </a:rPr>
              <a:t>exemple</a:t>
            </a:r>
            <a:r>
              <a:rPr lang="en-CA" sz="1200" dirty="0">
                <a:solidFill>
                  <a:schemeClr val="dk1"/>
                </a:solidFill>
              </a:rPr>
              <a:t> : le </a:t>
            </a:r>
            <a:r>
              <a:rPr lang="en-CA" sz="1200" dirty="0" err="1">
                <a:solidFill>
                  <a:schemeClr val="dk1"/>
                </a:solidFill>
              </a:rPr>
              <a:t>partenaire</a:t>
            </a:r>
            <a:r>
              <a:rPr lang="en-CA" sz="1200" dirty="0">
                <a:solidFill>
                  <a:schemeClr val="dk1"/>
                </a:solidFill>
              </a:rPr>
              <a:t> </a:t>
            </a:r>
            <a:r>
              <a:rPr lang="en-CA" sz="1200" dirty="0" err="1">
                <a:solidFill>
                  <a:schemeClr val="dk1"/>
                </a:solidFill>
              </a:rPr>
              <a:t>être</a:t>
            </a:r>
            <a:r>
              <a:rPr lang="en-CA" sz="1200" dirty="0">
                <a:solidFill>
                  <a:schemeClr val="dk1"/>
                </a:solidFill>
              </a:rPr>
              <a:t> </a:t>
            </a:r>
            <a:r>
              <a:rPr lang="en-CA" sz="1200" dirty="0" err="1">
                <a:solidFill>
                  <a:schemeClr val="dk1"/>
                </a:solidFill>
              </a:rPr>
              <a:t>séropositif</a:t>
            </a:r>
            <a:r>
              <a:rPr lang="en-CA" sz="1200" dirty="0">
                <a:solidFill>
                  <a:schemeClr val="dk1"/>
                </a:solidFill>
              </a:rPr>
              <a:t>) </a:t>
            </a:r>
            <a:r>
              <a:rPr lang="en-CA" sz="12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valide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car il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éclairé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tabLst/>
              <a:defRPr/>
            </a:pP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inconsciente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 pas donner son </a:t>
            </a:r>
            <a:r>
              <a:rPr lang="en-CA" b="0" i="0" dirty="0" err="1"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b="0" i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CA" sz="1200" b="1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tabLst/>
              <a:defRPr/>
            </a:pPr>
            <a:endParaRPr lang="en-CA" sz="1200" b="1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tabLst/>
              <a:defRPr/>
            </a:pPr>
            <a:endParaRPr lang="fr-CA" b="1" baseline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tabLst/>
              <a:defRPr/>
            </a:pPr>
            <a:r>
              <a:rPr lang="fr-CA" b="1" baseline="0" dirty="0"/>
              <a:t>PEUT ÊTRE RETIRÉ À TOUT MOMENT</a:t>
            </a:r>
            <a:endParaRPr lang="en-CA" sz="1200" b="1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C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42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CA" b="1" u="sng" dirty="0"/>
              <a:t>NOTES </a:t>
            </a:r>
            <a:r>
              <a:rPr lang="en-CA" b="1" u="sng" dirty="0" err="1"/>
              <a:t>À</a:t>
            </a:r>
            <a:r>
              <a:rPr lang="en-CA" b="1" u="sng" dirty="0"/>
              <a:t> L’ENSEIGNANT</a:t>
            </a:r>
          </a:p>
          <a:p>
            <a:endParaRPr lang="fr-CA" dirty="0"/>
          </a:p>
          <a:p>
            <a:r>
              <a:rPr lang="fr-CA" dirty="0"/>
              <a:t>Discussion de groupe sur la campagne de sensibilisation contre les violences sexuelles. </a:t>
            </a:r>
          </a:p>
          <a:p>
            <a:endParaRPr lang="fr-CA" dirty="0"/>
          </a:p>
          <a:p>
            <a:r>
              <a:rPr lang="fr-CA" dirty="0"/>
              <a:t>Sources: https://</a:t>
            </a:r>
            <a:r>
              <a:rPr lang="fr-CA" dirty="0" err="1"/>
              <a:t>www.cegepsherbrooke.qc.ca</a:t>
            </a:r>
            <a:r>
              <a:rPr lang="fr-CA" dirty="0"/>
              <a:t>/</a:t>
            </a:r>
            <a:r>
              <a:rPr lang="fr-CA" dirty="0" err="1"/>
              <a:t>fr</a:t>
            </a:r>
            <a:r>
              <a:rPr lang="fr-CA" dirty="0"/>
              <a:t>/</a:t>
            </a:r>
            <a:r>
              <a:rPr lang="fr-CA" dirty="0" err="1"/>
              <a:t>contrelesviolencessexuelles</a:t>
            </a:r>
            <a:endParaRPr lang="fr-CA" dirty="0"/>
          </a:p>
          <a:p>
            <a:endParaRPr lang="fr-CA" dirty="0"/>
          </a:p>
          <a:p>
            <a:r>
              <a:rPr lang="fr-CA" dirty="0"/>
              <a:t>Toutes les affiches se trouvent ici: https://</a:t>
            </a:r>
            <a:r>
              <a:rPr lang="fr-CA" dirty="0" err="1"/>
              <a:t>elixir.qc.ca</a:t>
            </a:r>
            <a:r>
              <a:rPr lang="fr-CA" dirty="0"/>
              <a:t>/sois-pro/</a:t>
            </a:r>
            <a:r>
              <a:rPr lang="fr-CA" dirty="0" err="1"/>
              <a:t>wp</a:t>
            </a:r>
            <a:r>
              <a:rPr lang="fr-CA" dirty="0"/>
              <a:t>-content/</a:t>
            </a:r>
            <a:r>
              <a:rPr lang="fr-CA" dirty="0" err="1"/>
              <a:t>uploads</a:t>
            </a:r>
            <a:r>
              <a:rPr lang="fr-CA" dirty="0"/>
              <a:t>/2020/06/ni-viande-ni-</a:t>
            </a:r>
            <a:r>
              <a:rPr lang="fr-CA" dirty="0" err="1"/>
              <a:t>objet.pdf</a:t>
            </a: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C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25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dirty="0"/>
              <a:t>Source: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CA" dirty="0" err="1"/>
              <a:t>Éducaloi</a:t>
            </a:r>
            <a:r>
              <a:rPr lang="en-CA" dirty="0"/>
              <a:t> – 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r>
              <a:rPr lang="en-CA" dirty="0"/>
              <a:t> des adolescents https://</a:t>
            </a:r>
            <a:r>
              <a:rPr lang="en-CA" dirty="0" err="1"/>
              <a:t>educaloi.qc.ca</a:t>
            </a:r>
            <a:r>
              <a:rPr lang="en-CA" dirty="0"/>
              <a:t>/capsules/</a:t>
            </a:r>
            <a:r>
              <a:rPr lang="en-CA" dirty="0" err="1"/>
              <a:t>consentement</a:t>
            </a:r>
            <a:r>
              <a:rPr lang="en-CA" dirty="0"/>
              <a:t>-</a:t>
            </a:r>
            <a:r>
              <a:rPr lang="en-CA" dirty="0" err="1"/>
              <a:t>sexuel</a:t>
            </a:r>
            <a:r>
              <a:rPr lang="en-CA" dirty="0"/>
              <a:t>-adolescents/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C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4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edhelpnow.ca/fr/#getting-help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0D93B-A59B-633C-804F-0202DDB08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fr-CA" sz="7200" dirty="0">
                <a:solidFill>
                  <a:schemeClr val="tx1"/>
                </a:solidFill>
              </a:rPr>
              <a:t>Le consentement et la loi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F31F8-9DAA-B11D-E091-B848CF013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9306"/>
            <a:ext cx="9144000" cy="856656"/>
          </a:xfrm>
        </p:spPr>
        <p:txBody>
          <a:bodyPr anchor="ctr">
            <a:normAutofit fontScale="55000" lnSpcReduction="20000"/>
          </a:bodyPr>
          <a:lstStyle/>
          <a:p>
            <a:r>
              <a:rPr lang="fr-CA" sz="4000" dirty="0">
                <a:solidFill>
                  <a:schemeClr val="tx1"/>
                </a:solidFill>
              </a:rPr>
              <a:t>Secondaire 4 </a:t>
            </a:r>
          </a:p>
          <a:p>
            <a:r>
              <a:rPr lang="fr-CA" sz="4000" dirty="0">
                <a:solidFill>
                  <a:schemeClr val="tx1"/>
                </a:solidFill>
              </a:rPr>
              <a:t>Culture et citoyenneté québécoise</a:t>
            </a:r>
          </a:p>
          <a:p>
            <a:endParaRPr lang="fr-CA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4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F6D106-0B48-85A1-5DC7-B08B53D0D00D}"/>
              </a:ext>
            </a:extLst>
          </p:cNvPr>
          <p:cNvSpPr txBox="1"/>
          <p:nvPr/>
        </p:nvSpPr>
        <p:spPr>
          <a:xfrm rot="10800000" flipV="1">
            <a:off x="389304" y="6088239"/>
            <a:ext cx="2780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Source: Éducaloi Infographie à imprimer Consentement, as-tu l’âge?</a:t>
            </a:r>
          </a:p>
        </p:txBody>
      </p:sp>
      <p:pic>
        <p:nvPicPr>
          <p:cNvPr id="8" name="Picture 7" descr="A screen shot of a chart&#10;&#10;Description automatically generated">
            <a:extLst>
              <a:ext uri="{FF2B5EF4-FFF2-40B4-BE49-F238E27FC236}">
                <a16:creationId xmlns:a16="http://schemas.microsoft.com/office/drawing/2014/main" id="{A9B2A51D-A4DF-B1FA-DE37-A4902EEF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2" y="0"/>
            <a:ext cx="5852348" cy="6088239"/>
          </a:xfrm>
          <a:prstGeom prst="rect">
            <a:avLst/>
          </a:prstGeom>
        </p:spPr>
      </p:pic>
      <p:pic>
        <p:nvPicPr>
          <p:cNvPr id="3" name="Google Shape;210;p11" descr="A blue and white table with white text&#10;&#10;Description automatically generated">
            <a:extLst>
              <a:ext uri="{FF2B5EF4-FFF2-40B4-BE49-F238E27FC236}">
                <a16:creationId xmlns:a16="http://schemas.microsoft.com/office/drawing/2014/main" id="{0624796D-2085-1F90-4D21-BCFDB5412AA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3687" y="1228727"/>
            <a:ext cx="5043487" cy="3443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34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1768100" y="0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 txBox="1">
            <a:spLocks noGrp="1"/>
          </p:cNvSpPr>
          <p:nvPr>
            <p:ph type="title"/>
          </p:nvPr>
        </p:nvSpPr>
        <p:spPr>
          <a:xfrm>
            <a:off x="321972" y="1362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CA" sz="4400" b="1" i="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Le rapport de force </a:t>
            </a:r>
            <a:br>
              <a:rPr lang="en-CA" sz="4400" b="0" i="0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CA" sz="2400" b="0" i="0" dirty="0">
                <a:solidFill>
                  <a:srgbClr val="0070C0"/>
                </a:solidFill>
                <a:latin typeface="Play"/>
                <a:ea typeface="Play"/>
                <a:cs typeface="Play"/>
                <a:sym typeface="Play"/>
              </a:rPr>
              <a:t>le </a:t>
            </a:r>
            <a:r>
              <a:rPr lang="en-CA" sz="2400" b="0" i="0" dirty="0" err="1">
                <a:solidFill>
                  <a:srgbClr val="0070C0"/>
                </a:solidFill>
                <a:latin typeface="Play"/>
                <a:ea typeface="Play"/>
                <a:cs typeface="Play"/>
                <a:sym typeface="Play"/>
              </a:rPr>
              <a:t>déséquilibre</a:t>
            </a:r>
            <a:r>
              <a:rPr lang="en-CA" sz="2400" b="0" i="0" dirty="0">
                <a:solidFill>
                  <a:srgbClr val="0070C0"/>
                </a:solidFill>
                <a:latin typeface="Play"/>
                <a:ea typeface="Play"/>
                <a:cs typeface="Play"/>
                <a:sym typeface="Play"/>
              </a:rPr>
              <a:t> dans la relation</a:t>
            </a:r>
            <a:endParaRPr sz="2400" dirty="0">
              <a:solidFill>
                <a:srgbClr val="0070C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321972" y="1042988"/>
            <a:ext cx="6484138" cy="544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Avant 18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l’adolescent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pas donner un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valide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il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position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vulnérable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faiblesse dans la relation. </a:t>
            </a: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2635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Même</a:t>
            </a:r>
            <a:r>
              <a:rPr lang="en-CA" sz="2635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35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s’il</a:t>
            </a:r>
            <a:r>
              <a:rPr lang="en-CA" sz="2635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35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CA" sz="2635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35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d’accord</a:t>
            </a:r>
            <a:r>
              <a:rPr lang="en-CA" sz="2635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35" b="1" dirty="0">
              <a:solidFill>
                <a:srgbClr val="B3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y a un rapport de force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l’adolescent</a:t>
            </a: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CA" sz="263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trouve</a:t>
            </a:r>
            <a:endParaRPr sz="263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CA" sz="263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marR="0" lvl="0" indent="-4572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CA" sz="2635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63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situation de </a:t>
            </a:r>
            <a:r>
              <a:rPr lang="en-CA" sz="2635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dépendance</a:t>
            </a:r>
            <a:endParaRPr sz="263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CA" sz="2635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63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situation </a:t>
            </a:r>
            <a:r>
              <a:rPr lang="en-CA" sz="2635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d’exploitation</a:t>
            </a:r>
            <a:endParaRPr sz="263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CA" sz="2635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63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situation </a:t>
            </a:r>
            <a:r>
              <a:rPr lang="en-CA" sz="2635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d’autorité</a:t>
            </a:r>
            <a:endParaRPr sz="263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35"/>
              <a:buFont typeface="Arial"/>
              <a:buChar char="•"/>
            </a:pPr>
            <a:r>
              <a:rPr lang="en-CA" sz="2635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CA" sz="263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situation de </a:t>
            </a:r>
            <a:r>
              <a:rPr lang="en-CA" sz="2635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confiance</a:t>
            </a:r>
            <a:endParaRPr sz="263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63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1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17" b="1" dirty="0">
              <a:solidFill>
                <a:srgbClr val="B3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31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 descr="Male profil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924" y="1809574"/>
            <a:ext cx="1215206" cy="121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" descr="Woman Shrugging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34889" y="2627556"/>
            <a:ext cx="1041605" cy="104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2" descr="Gymnast: Floor routin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90985" y="3211242"/>
            <a:ext cx="1109280" cy="11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 descr="Basketball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17326" y="1269213"/>
            <a:ext cx="1161255" cy="116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 descr="Swimming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6309" y="5104766"/>
            <a:ext cx="1130946" cy="113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 descr="Professor mal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94797" y="3008322"/>
            <a:ext cx="1161254" cy="116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 descr="Conductor female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16118" y="4147696"/>
            <a:ext cx="1130946" cy="113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 descr="House outl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99160" y="1565758"/>
            <a:ext cx="864710" cy="86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 descr="Money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77794" y="4495961"/>
            <a:ext cx="694403" cy="69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95134EE8-3D74-35D9-04A7-79A2C9432C2C}"/>
              </a:ext>
            </a:extLst>
          </p:cNvPr>
          <p:cNvSpPr txBox="1"/>
          <p:nvPr/>
        </p:nvSpPr>
        <p:spPr>
          <a:xfrm>
            <a:off x="7128082" y="6339643"/>
            <a:ext cx="4183307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Éducaloi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– Le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sexuel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des adolescents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7AD5A-F699-0689-3BB8-54A3E1091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CA" sz="4800" dirty="0"/>
              <a:t>Le </a:t>
            </a:r>
            <a:r>
              <a:rPr lang="en-CA" sz="4800" dirty="0" err="1"/>
              <a:t>consentement</a:t>
            </a:r>
            <a:r>
              <a:rPr lang="en-CA" sz="4800" dirty="0"/>
              <a:t> dans le cyber-</a:t>
            </a:r>
            <a:r>
              <a:rPr lang="en-CA" sz="4800" dirty="0" err="1"/>
              <a:t>espace</a:t>
            </a:r>
            <a:endParaRPr lang="fr-CA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112C1-B1EA-8EA8-6F10-F3D3399DB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0518" y="6446651"/>
            <a:ext cx="4171994" cy="410714"/>
          </a:xfrm>
        </p:spPr>
        <p:txBody>
          <a:bodyPr>
            <a:normAutofit/>
          </a:bodyPr>
          <a:lstStyle/>
          <a:p>
            <a:pPr algn="l"/>
            <a:r>
              <a:rPr lang="fr-CA" sz="1400" dirty="0"/>
              <a:t>Source: Campagne publicitaire du Collectif social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sign with green and blue symbols&#10;&#10;Description automatically generated">
            <a:extLst>
              <a:ext uri="{FF2B5EF4-FFF2-40B4-BE49-F238E27FC236}">
                <a16:creationId xmlns:a16="http://schemas.microsoft.com/office/drawing/2014/main" id="{05BC2345-501C-7055-B406-20E73799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664" y="557360"/>
            <a:ext cx="3900645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7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>
            <a:spLocks noGrp="1"/>
          </p:cNvSpPr>
          <p:nvPr>
            <p:ph type="title"/>
          </p:nvPr>
        </p:nvSpPr>
        <p:spPr>
          <a:xfrm>
            <a:off x="193184" y="670559"/>
            <a:ext cx="4507606" cy="261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en-CA" sz="4800" dirty="0" err="1"/>
              <a:t>Vrai</a:t>
            </a:r>
            <a:r>
              <a:rPr lang="en-CA" sz="4800" dirty="0"/>
              <a:t> </a:t>
            </a:r>
            <a:r>
              <a:rPr lang="en-CA" sz="4800" dirty="0" err="1"/>
              <a:t>ou</a:t>
            </a:r>
            <a:r>
              <a:rPr lang="en-CA" sz="4800" dirty="0"/>
              <a:t> faux?</a:t>
            </a:r>
            <a:br>
              <a:rPr lang="en-CA" dirty="0"/>
            </a:br>
            <a:br>
              <a:rPr lang="en-CA" dirty="0"/>
            </a:br>
            <a:r>
              <a:rPr lang="en-CA" sz="1400" dirty="0">
                <a:solidFill>
                  <a:schemeClr val="tx1"/>
                </a:solidFill>
                <a:latin typeface="+mj-lt"/>
              </a:rPr>
              <a:t>Source : </a:t>
            </a:r>
            <a:r>
              <a:rPr lang="en-CA" sz="1400" b="0" i="0" dirty="0" err="1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Projet</a:t>
            </a:r>
            <a:r>
              <a:rPr lang="en-CA" sz="1400" b="0" i="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 </a:t>
            </a:r>
            <a:r>
              <a:rPr lang="en-CA" sz="1400" b="1" i="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SEXTO</a:t>
            </a:r>
            <a:r>
              <a:rPr lang="en-CA" sz="140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, un </a:t>
            </a:r>
            <a:r>
              <a:rPr lang="en-CA" sz="1400" dirty="0" err="1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projet</a:t>
            </a:r>
            <a:r>
              <a:rPr lang="en-CA" sz="140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 </a:t>
            </a:r>
            <a:r>
              <a:rPr lang="en-CA" sz="1400" b="0" i="0" dirty="0" err="1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établi</a:t>
            </a:r>
            <a:r>
              <a:rPr lang="en-CA" sz="1400" b="0" i="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 entre des </a:t>
            </a:r>
            <a:r>
              <a:rPr lang="en-CA" sz="1400" b="0" i="0" dirty="0" err="1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établissements</a:t>
            </a:r>
            <a:r>
              <a:rPr lang="en-CA" sz="1400" b="0" i="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 </a:t>
            </a:r>
            <a:r>
              <a:rPr lang="en-CA" sz="1400" b="0" i="0" dirty="0" err="1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scolaires</a:t>
            </a:r>
            <a:r>
              <a:rPr lang="en-CA" sz="1400" b="0" i="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, des services de police du Québec et le Directeur des </a:t>
            </a:r>
            <a:r>
              <a:rPr lang="en-CA" sz="1400" b="0" i="0" dirty="0" err="1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poursuites</a:t>
            </a:r>
            <a:r>
              <a:rPr lang="en-CA" sz="1400" b="0" i="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 </a:t>
            </a:r>
            <a:r>
              <a:rPr lang="en-CA" sz="1400" b="0" i="0" dirty="0" err="1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criminelles</a:t>
            </a:r>
            <a:r>
              <a:rPr lang="en-CA" sz="1400" b="0" i="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 et </a:t>
            </a:r>
            <a:r>
              <a:rPr lang="en-CA" sz="1400" b="0" i="0" dirty="0" err="1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pénales</a:t>
            </a:r>
            <a:r>
              <a:rPr lang="en-CA" sz="1400" b="0" i="0" dirty="0">
                <a:solidFill>
                  <a:schemeClr val="tx1"/>
                </a:solidFill>
                <a:latin typeface="+mj-lt"/>
                <a:ea typeface="Rubik"/>
                <a:cs typeface="Rubik"/>
                <a:sym typeface="Rubik"/>
              </a:rPr>
              <a:t> (DPCP).</a:t>
            </a:r>
            <a:endParaRPr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9" name="Google Shape;249;p1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208" r="-2" b="-2"/>
          <a:stretch/>
        </p:blipFill>
        <p:spPr>
          <a:xfrm>
            <a:off x="-11006" y="3773510"/>
            <a:ext cx="5299997" cy="3084488"/>
          </a:xfrm>
          <a:custGeom>
            <a:avLst/>
            <a:gdLst/>
            <a:ahLst/>
            <a:cxnLst/>
            <a:rect l="l" t="t" r="r" b="b"/>
            <a:pathLst>
              <a:path w="6448424" h="3752849" extrusionOk="0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0" name="Google Shape;250;p14"/>
          <p:cNvSpPr txBox="1">
            <a:spLocks noGrp="1"/>
          </p:cNvSpPr>
          <p:nvPr>
            <p:ph type="body" idx="1"/>
          </p:nvPr>
        </p:nvSpPr>
        <p:spPr>
          <a:xfrm>
            <a:off x="5035639" y="382613"/>
            <a:ext cx="7132799" cy="544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AutoNum type="arabicPeriod"/>
            </a:pPr>
            <a:r>
              <a:rPr lang="en-CA" sz="9600" b="0" i="0" dirty="0"/>
              <a:t>Est-il facile pour </a:t>
            </a:r>
            <a:r>
              <a:rPr lang="en-CA" sz="9600" b="0" i="0" dirty="0" err="1"/>
              <a:t>une</a:t>
            </a:r>
            <a:r>
              <a:rPr lang="en-CA" sz="9600" b="0" i="0" dirty="0"/>
              <a:t> </a:t>
            </a:r>
            <a:r>
              <a:rPr lang="en-CA" sz="9600" b="0" i="0" dirty="0" err="1"/>
              <a:t>personne</a:t>
            </a:r>
            <a:r>
              <a:rPr lang="en-CA" sz="9600" b="0" i="0" dirty="0"/>
              <a:t> qui a </a:t>
            </a:r>
            <a:r>
              <a:rPr lang="en-CA" sz="9600" b="0" i="0" dirty="0" err="1"/>
              <a:t>envoyé</a:t>
            </a:r>
            <a:r>
              <a:rPr lang="en-CA" sz="9600" b="0" i="0" dirty="0"/>
              <a:t> des images </a:t>
            </a:r>
            <a:r>
              <a:rPr lang="en-CA" sz="9600" b="0" i="0" dirty="0" err="1"/>
              <a:t>intimes</a:t>
            </a:r>
            <a:r>
              <a:rPr lang="en-CA" sz="9600" b="0" i="0" dirty="0"/>
              <a:t> à </a:t>
            </a:r>
            <a:r>
              <a:rPr lang="en-CA" sz="9600" b="0" i="0" dirty="0" err="1"/>
              <a:t>d’autres</a:t>
            </a:r>
            <a:r>
              <a:rPr lang="en-CA" sz="9600" b="0" i="0" dirty="0"/>
              <a:t> </a:t>
            </a:r>
            <a:r>
              <a:rPr lang="en-CA" sz="9600" b="0" i="0" dirty="0" err="1"/>
              <a:t>personnes</a:t>
            </a:r>
            <a:r>
              <a:rPr lang="en-CA" sz="9600" b="0" i="0" dirty="0"/>
              <a:t> de les faire </a:t>
            </a:r>
            <a:r>
              <a:rPr lang="en-CA" sz="9600" b="0" i="0" dirty="0" err="1"/>
              <a:t>retirer</a:t>
            </a:r>
            <a:r>
              <a:rPr lang="en-CA" sz="9600" b="0" i="0" dirty="0"/>
              <a:t> </a:t>
            </a:r>
            <a:r>
              <a:rPr lang="en-CA" sz="9600" b="0" i="0" dirty="0" err="1"/>
              <a:t>complètement</a:t>
            </a:r>
            <a:r>
              <a:rPr lang="en-CA" sz="9600" b="0" i="0" dirty="0"/>
              <a:t> du </a:t>
            </a:r>
            <a:r>
              <a:rPr lang="en-CA" sz="9600" b="0" i="0" dirty="0" err="1"/>
              <a:t>cyberespace</a:t>
            </a:r>
            <a:r>
              <a:rPr lang="en-CA" sz="9600" b="0" i="0" dirty="0"/>
              <a:t> ? </a:t>
            </a:r>
            <a:endParaRPr sz="9600" b="0" i="0" dirty="0">
              <a:highlight>
                <a:srgbClr val="FFFF00"/>
              </a:highlight>
            </a:endParaRPr>
          </a:p>
          <a:p>
            <a:pPr marL="1371600" lvl="0" indent="-1219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9600" b="0" i="0"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lay"/>
              <a:buAutoNum type="arabicPeriod"/>
            </a:pPr>
            <a:r>
              <a:rPr lang="en-CA" sz="9600" b="0" i="0" dirty="0">
                <a:solidFill>
                  <a:srgbClr val="000000"/>
                </a:solidFill>
              </a:rPr>
              <a:t>La </a:t>
            </a:r>
            <a:r>
              <a:rPr lang="en-CA" sz="9600" b="0" i="0" dirty="0" err="1">
                <a:solidFill>
                  <a:srgbClr val="000000"/>
                </a:solidFill>
              </a:rPr>
              <a:t>majorité</a:t>
            </a:r>
            <a:r>
              <a:rPr lang="en-CA" sz="9600" b="0" i="0" dirty="0">
                <a:solidFill>
                  <a:srgbClr val="000000"/>
                </a:solidFill>
              </a:rPr>
              <a:t> des adolescents </a:t>
            </a:r>
            <a:r>
              <a:rPr lang="en-CA" sz="9600" b="0" i="0" dirty="0" err="1">
                <a:solidFill>
                  <a:srgbClr val="000000"/>
                </a:solidFill>
              </a:rPr>
              <a:t>échangent-ils</a:t>
            </a:r>
            <a:r>
              <a:rPr lang="en-CA" sz="9600" b="0" i="0" dirty="0">
                <a:solidFill>
                  <a:srgbClr val="000000"/>
                </a:solidFill>
              </a:rPr>
              <a:t> des sextos ?</a:t>
            </a:r>
            <a:endParaRPr dirty="0"/>
          </a:p>
          <a:p>
            <a:pPr marL="45720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9600"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lay"/>
              <a:buAutoNum type="arabicPeriod"/>
            </a:pPr>
            <a:r>
              <a:rPr lang="en-CA" sz="9600" b="0" i="0" dirty="0">
                <a:solidFill>
                  <a:srgbClr val="000000"/>
                </a:solidFill>
              </a:rPr>
              <a:t>Un </a:t>
            </a:r>
            <a:r>
              <a:rPr lang="en-CA" sz="9600" b="0" i="0" dirty="0" err="1">
                <a:solidFill>
                  <a:srgbClr val="000000"/>
                </a:solidFill>
              </a:rPr>
              <a:t>intervenant</a:t>
            </a:r>
            <a:r>
              <a:rPr lang="en-CA" sz="9600" b="0" i="0" dirty="0">
                <a:solidFill>
                  <a:srgbClr val="000000"/>
                </a:solidFill>
              </a:rPr>
              <a:t> </a:t>
            </a:r>
            <a:r>
              <a:rPr lang="en-CA" sz="9600" b="0" i="0" dirty="0" err="1">
                <a:solidFill>
                  <a:srgbClr val="000000"/>
                </a:solidFill>
              </a:rPr>
              <a:t>scolaire</a:t>
            </a:r>
            <a:r>
              <a:rPr lang="en-CA" sz="9600" b="0" i="0" dirty="0">
                <a:solidFill>
                  <a:srgbClr val="000000"/>
                </a:solidFill>
              </a:rPr>
              <a:t> </a:t>
            </a:r>
            <a:r>
              <a:rPr lang="en-CA" sz="9600" b="0" i="0" dirty="0" err="1">
                <a:solidFill>
                  <a:srgbClr val="000000"/>
                </a:solidFill>
              </a:rPr>
              <a:t>peut</a:t>
            </a:r>
            <a:r>
              <a:rPr lang="en-CA" sz="9600" b="0" i="0" dirty="0">
                <a:solidFill>
                  <a:srgbClr val="000000"/>
                </a:solidFill>
              </a:rPr>
              <a:t>-il </a:t>
            </a:r>
            <a:r>
              <a:rPr lang="en-CA" sz="9600" b="0" i="0" dirty="0" err="1">
                <a:solidFill>
                  <a:srgbClr val="000000"/>
                </a:solidFill>
              </a:rPr>
              <a:t>confisquer</a:t>
            </a:r>
            <a:r>
              <a:rPr lang="en-CA" sz="9600" b="0" i="0" dirty="0">
                <a:solidFill>
                  <a:srgbClr val="000000"/>
                </a:solidFill>
              </a:rPr>
              <a:t> </a:t>
            </a:r>
            <a:r>
              <a:rPr lang="en-CA" sz="9600" b="0" i="0" dirty="0" err="1">
                <a:solidFill>
                  <a:srgbClr val="000000"/>
                </a:solidFill>
              </a:rPr>
              <a:t>l’appareil</a:t>
            </a:r>
            <a:r>
              <a:rPr lang="en-CA" sz="9600" b="0" i="0" dirty="0">
                <a:solidFill>
                  <a:srgbClr val="000000"/>
                </a:solidFill>
              </a:rPr>
              <a:t> d’un </a:t>
            </a:r>
            <a:r>
              <a:rPr lang="en-CA" sz="9600" b="0" i="0" dirty="0" err="1">
                <a:solidFill>
                  <a:srgbClr val="000000"/>
                </a:solidFill>
              </a:rPr>
              <a:t>élève</a:t>
            </a:r>
            <a:r>
              <a:rPr lang="en-CA" sz="9600" b="0" i="0" dirty="0">
                <a:solidFill>
                  <a:srgbClr val="000000"/>
                </a:solidFill>
              </a:rPr>
              <a:t> </a:t>
            </a:r>
            <a:r>
              <a:rPr lang="en-CA" sz="9600" b="0" i="0" dirty="0" err="1">
                <a:solidFill>
                  <a:srgbClr val="000000"/>
                </a:solidFill>
              </a:rPr>
              <a:t>s’il</a:t>
            </a:r>
            <a:r>
              <a:rPr lang="en-CA" sz="9600" b="0" i="0" dirty="0">
                <a:solidFill>
                  <a:srgbClr val="000000"/>
                </a:solidFill>
              </a:rPr>
              <a:t> </a:t>
            </a:r>
            <a:r>
              <a:rPr lang="en-CA" sz="9600" b="0" i="0" dirty="0" err="1">
                <a:solidFill>
                  <a:srgbClr val="000000"/>
                </a:solidFill>
              </a:rPr>
              <a:t>contient</a:t>
            </a:r>
            <a:r>
              <a:rPr lang="en-CA" sz="9600" b="0" i="0" dirty="0">
                <a:solidFill>
                  <a:srgbClr val="000000"/>
                </a:solidFill>
              </a:rPr>
              <a:t> du </a:t>
            </a:r>
            <a:r>
              <a:rPr lang="en-CA" sz="9600" b="0" i="0" dirty="0" err="1">
                <a:solidFill>
                  <a:srgbClr val="000000"/>
                </a:solidFill>
              </a:rPr>
              <a:t>contenu</a:t>
            </a:r>
            <a:r>
              <a:rPr lang="en-CA" sz="9600" b="0" i="0" dirty="0">
                <a:solidFill>
                  <a:srgbClr val="000000"/>
                </a:solidFill>
              </a:rPr>
              <a:t> </a:t>
            </a:r>
            <a:r>
              <a:rPr lang="en-CA" sz="9600" b="0" i="0" dirty="0" err="1">
                <a:solidFill>
                  <a:srgbClr val="000000"/>
                </a:solidFill>
              </a:rPr>
              <a:t>s’apparentant</a:t>
            </a:r>
            <a:r>
              <a:rPr lang="en-CA" sz="9600" b="0" i="0" dirty="0">
                <a:solidFill>
                  <a:srgbClr val="000000"/>
                </a:solidFill>
              </a:rPr>
              <a:t> </a:t>
            </a:r>
            <a:r>
              <a:rPr lang="en-CA" sz="9600" b="0" i="0" dirty="0" err="1">
                <a:solidFill>
                  <a:srgbClr val="000000"/>
                </a:solidFill>
              </a:rPr>
              <a:t>à</a:t>
            </a:r>
            <a:r>
              <a:rPr lang="en-CA" sz="9600" b="0" i="0" dirty="0">
                <a:solidFill>
                  <a:srgbClr val="000000"/>
                </a:solidFill>
              </a:rPr>
              <a:t> de la </a:t>
            </a:r>
            <a:r>
              <a:rPr lang="en-CA" sz="9600" b="0" i="0" dirty="0" err="1">
                <a:solidFill>
                  <a:srgbClr val="000000"/>
                </a:solidFill>
              </a:rPr>
              <a:t>pornographie</a:t>
            </a:r>
            <a:r>
              <a:rPr lang="en-CA" sz="9600" b="0" i="0" dirty="0">
                <a:solidFill>
                  <a:srgbClr val="000000"/>
                </a:solidFill>
              </a:rPr>
              <a:t> </a:t>
            </a:r>
            <a:r>
              <a:rPr lang="en-CA" sz="9600" b="0" i="0" dirty="0" err="1">
                <a:solidFill>
                  <a:srgbClr val="000000"/>
                </a:solidFill>
              </a:rPr>
              <a:t>juvénile</a:t>
            </a:r>
            <a:r>
              <a:rPr lang="en-CA" sz="9600" b="0" i="0" dirty="0">
                <a:solidFill>
                  <a:srgbClr val="000000"/>
                </a:solidFill>
              </a:rPr>
              <a:t> ?</a:t>
            </a:r>
            <a:endParaRPr dirty="0"/>
          </a:p>
          <a:p>
            <a:pPr marL="45720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endParaRPr sz="2000" b="0" i="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0" i="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0" i="0" dirty="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n-CA" sz="2000" b="0" i="0" dirty="0">
                <a:latin typeface="Rubik"/>
                <a:ea typeface="Rubik"/>
                <a:cs typeface="Rubik"/>
                <a:sym typeface="Rubik"/>
              </a:rPr>
            </a:br>
            <a:endParaRPr sz="2000" b="0" i="0" dirty="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5" name="Rectangle 264">
            <a:extLst>
              <a:ext uri="{FF2B5EF4-FFF2-40B4-BE49-F238E27FC236}">
                <a16:creationId xmlns:a16="http://schemas.microsoft.com/office/drawing/2014/main" id="{3C3E5D51-F8E7-4DCA-AAE7-E43895B7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142"/>
              <a:buFont typeface="Arial"/>
              <a:buNone/>
            </a:pPr>
            <a:r>
              <a:rPr lang="en-CA" sz="3300">
                <a:latin typeface="Arial"/>
                <a:ea typeface="Arial"/>
                <a:cs typeface="Arial"/>
                <a:sym typeface="Arial"/>
              </a:rPr>
              <a:t>Pour partager des images intimes, le consentement est obligatoire</a:t>
            </a:r>
            <a:br>
              <a:rPr lang="en-CA" sz="3300" b="0" i="0">
                <a:latin typeface="Arial"/>
                <a:ea typeface="Arial"/>
                <a:cs typeface="Arial"/>
                <a:sym typeface="Arial"/>
              </a:rPr>
            </a:br>
            <a:endParaRPr lang="en-CA" sz="330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8" name="Google Shape;258;p15" descr="No sign with solid fill"/>
          <p:cNvPicPr preferRelativeResize="0"/>
          <p:nvPr/>
        </p:nvPicPr>
        <p:blipFill rotWithShape="1">
          <a:blip r:embed="rId3"/>
          <a:stretch/>
        </p:blipFill>
        <p:spPr>
          <a:xfrm>
            <a:off x="778778" y="532876"/>
            <a:ext cx="2507107" cy="2507107"/>
          </a:xfrm>
          <a:prstGeom prst="rect">
            <a:avLst/>
          </a:prstGeom>
          <a:noFill/>
        </p:spPr>
      </p:pic>
      <p:pic>
        <p:nvPicPr>
          <p:cNvPr id="259" name="Google Shape;259;p15" descr="Warning with solid fill"/>
          <p:cNvPicPr preferRelativeResize="0"/>
          <p:nvPr/>
        </p:nvPicPr>
        <p:blipFill rotWithShape="1">
          <a:blip r:embed="rId4"/>
          <a:stretch/>
        </p:blipFill>
        <p:spPr>
          <a:xfrm>
            <a:off x="3536516" y="532438"/>
            <a:ext cx="2507982" cy="2507982"/>
          </a:xfrm>
          <a:prstGeom prst="rect">
            <a:avLst/>
          </a:prstGeom>
          <a:noFill/>
        </p:spPr>
      </p:pic>
      <p:pic>
        <p:nvPicPr>
          <p:cNvPr id="260" name="Google Shape;260;p15" descr="Camera outline"/>
          <p:cNvPicPr preferRelativeResize="0"/>
          <p:nvPr/>
        </p:nvPicPr>
        <p:blipFill rotWithShape="1">
          <a:blip r:embed="rId5"/>
          <a:stretch/>
        </p:blipFill>
        <p:spPr>
          <a:xfrm>
            <a:off x="6259368" y="532438"/>
            <a:ext cx="2507982" cy="2507982"/>
          </a:xfrm>
          <a:prstGeom prst="rect">
            <a:avLst/>
          </a:prstGeom>
          <a:noFill/>
        </p:spPr>
      </p:pic>
      <p:pic>
        <p:nvPicPr>
          <p:cNvPr id="2" name="Google Shape;278;p17" descr="Gavel outline">
            <a:extLst>
              <a:ext uri="{FF2B5EF4-FFF2-40B4-BE49-F238E27FC236}">
                <a16:creationId xmlns:a16="http://schemas.microsoft.com/office/drawing/2014/main" id="{176C5648-4950-491A-7BD7-FB6B5E63C878}"/>
              </a:ext>
            </a:extLst>
          </p:cNvPr>
          <p:cNvPicPr preferRelativeResize="0"/>
          <p:nvPr/>
        </p:nvPicPr>
        <p:blipFill rotWithShape="1">
          <a:blip r:embed="rId6"/>
          <a:stretch/>
        </p:blipFill>
        <p:spPr>
          <a:xfrm>
            <a:off x="8982219" y="528922"/>
            <a:ext cx="2515016" cy="2515016"/>
          </a:xfrm>
          <a:prstGeom prst="rect">
            <a:avLst/>
          </a:prstGeom>
          <a:noFill/>
        </p:spPr>
      </p:pic>
      <p:sp>
        <p:nvSpPr>
          <p:cNvPr id="271" name="Rectangle 27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Google Shape;257;p15"/>
          <p:cNvSpPr txBox="1">
            <a:spLocks noGrp="1"/>
          </p:cNvSpPr>
          <p:nvPr>
            <p:ph type="body" idx="1"/>
          </p:nvPr>
        </p:nvSpPr>
        <p:spPr>
          <a:xfrm>
            <a:off x="4801207" y="3572858"/>
            <a:ext cx="7111711" cy="2794691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1600" dirty="0"/>
              <a:t>Une </a:t>
            </a:r>
            <a:r>
              <a:rPr lang="en-CA" sz="1600" dirty="0" err="1"/>
              <a:t>personne</a:t>
            </a:r>
            <a:r>
              <a:rPr lang="en-CA" sz="1600" dirty="0"/>
              <a:t> qui partage des images </a:t>
            </a:r>
            <a:r>
              <a:rPr lang="en-CA" sz="1600" dirty="0" err="1"/>
              <a:t>intimes</a:t>
            </a:r>
            <a:r>
              <a:rPr lang="en-CA" sz="1600" dirty="0"/>
              <a:t> </a:t>
            </a:r>
            <a:r>
              <a:rPr lang="en-CA" sz="1600" dirty="0" err="1"/>
              <a:t>d’une</a:t>
            </a:r>
            <a:r>
              <a:rPr lang="en-CA" sz="1600" dirty="0"/>
              <a:t> </a:t>
            </a:r>
            <a:r>
              <a:rPr lang="en-CA" sz="1600" dirty="0" err="1"/>
              <a:t>personne</a:t>
            </a:r>
            <a:r>
              <a:rPr lang="en-CA" sz="1600" dirty="0"/>
              <a:t> de </a:t>
            </a:r>
            <a:r>
              <a:rPr lang="en-CA" sz="1600" dirty="0" err="1"/>
              <a:t>moins</a:t>
            </a:r>
            <a:r>
              <a:rPr lang="en-CA" sz="1600" dirty="0"/>
              <a:t> de 18 </a:t>
            </a:r>
            <a:r>
              <a:rPr lang="en-CA" sz="1600" dirty="0" err="1"/>
              <a:t>ans</a:t>
            </a:r>
            <a:r>
              <a:rPr lang="en-CA" sz="1600" dirty="0"/>
              <a:t> </a:t>
            </a:r>
            <a:r>
              <a:rPr lang="en-CA" sz="1600" dirty="0" err="1"/>
              <a:t>pourrait</a:t>
            </a:r>
            <a:r>
              <a:rPr lang="en-CA" sz="1600" dirty="0"/>
              <a:t> </a:t>
            </a:r>
            <a:r>
              <a:rPr lang="en-CA" sz="1600" dirty="0" err="1"/>
              <a:t>être</a:t>
            </a:r>
            <a:r>
              <a:rPr lang="en-CA" sz="1600" dirty="0"/>
              <a:t> </a:t>
            </a:r>
            <a:r>
              <a:rPr lang="en-CA" sz="1600" dirty="0" err="1"/>
              <a:t>accusée</a:t>
            </a:r>
            <a:r>
              <a:rPr lang="en-CA" sz="1600" dirty="0"/>
              <a:t> de deux crimes :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sz="1600" dirty="0"/>
          </a:p>
          <a:p>
            <a:pPr marL="514350" lvl="0" indent="-51435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</a:pPr>
            <a:r>
              <a:rPr lang="en-CA" sz="1600" dirty="0"/>
              <a:t>Partage non-</a:t>
            </a:r>
            <a:r>
              <a:rPr lang="en-CA" sz="1600" dirty="0" err="1"/>
              <a:t>consensuel</a:t>
            </a:r>
            <a:r>
              <a:rPr lang="en-CA" sz="1600" dirty="0"/>
              <a:t> </a:t>
            </a:r>
            <a:r>
              <a:rPr lang="en-CA" sz="1600" dirty="0" err="1"/>
              <a:t>d’images</a:t>
            </a:r>
            <a:r>
              <a:rPr lang="en-CA" sz="1600" dirty="0"/>
              <a:t> </a:t>
            </a:r>
            <a:r>
              <a:rPr lang="en-CA" sz="1600" dirty="0" err="1"/>
              <a:t>intimes</a:t>
            </a:r>
            <a:endParaRPr lang="en-CA" sz="1600" dirty="0"/>
          </a:p>
          <a:p>
            <a:pPr marL="514350" lvl="0" indent="-51435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</a:pPr>
            <a:r>
              <a:rPr lang="en-CA" sz="1600" dirty="0"/>
              <a:t>Distribution de </a:t>
            </a:r>
            <a:r>
              <a:rPr lang="en-CA" sz="1600" dirty="0" err="1"/>
              <a:t>pornographie</a:t>
            </a:r>
            <a:r>
              <a:rPr lang="en-CA" sz="1600" dirty="0"/>
              <a:t> </a:t>
            </a:r>
            <a:r>
              <a:rPr lang="en-CA" sz="1600" dirty="0" err="1"/>
              <a:t>juvénile</a:t>
            </a:r>
            <a:r>
              <a:rPr lang="en-CA" sz="1600" dirty="0"/>
              <a:t> (</a:t>
            </a:r>
            <a:r>
              <a:rPr lang="en-CA" sz="1600" dirty="0" err="1"/>
              <a:t>si</a:t>
            </a:r>
            <a:r>
              <a:rPr lang="en-CA" sz="1600" dirty="0"/>
              <a:t> la </a:t>
            </a:r>
            <a:r>
              <a:rPr lang="en-CA" sz="1600" dirty="0" err="1"/>
              <a:t>personne</a:t>
            </a:r>
            <a:r>
              <a:rPr lang="en-CA" sz="1600" dirty="0"/>
              <a:t> sur </a:t>
            </a:r>
            <a:r>
              <a:rPr lang="en-CA" sz="1600" dirty="0" err="1"/>
              <a:t>l’image</a:t>
            </a:r>
            <a:r>
              <a:rPr lang="en-CA" sz="1600" dirty="0"/>
              <a:t> a </a:t>
            </a:r>
            <a:r>
              <a:rPr lang="en-CA" sz="1600" dirty="0" err="1"/>
              <a:t>moins</a:t>
            </a:r>
            <a:r>
              <a:rPr lang="en-CA" sz="1600" dirty="0"/>
              <a:t> de 18 </a:t>
            </a:r>
            <a:r>
              <a:rPr lang="en-CA" sz="1600" dirty="0" err="1"/>
              <a:t>ans</a:t>
            </a:r>
            <a:r>
              <a:rPr lang="en-CA" sz="1600" dirty="0"/>
              <a:t>). </a:t>
            </a:r>
          </a:p>
          <a:p>
            <a:pPr marL="514350" lvl="0" indent="-51435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</a:pPr>
            <a:endParaRPr lang="en-CA" sz="1600" dirty="0"/>
          </a:p>
          <a:p>
            <a:pPr marL="1143000" lvl="0" indent="22860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1600" b="1" dirty="0">
                <a:solidFill>
                  <a:srgbClr val="0070C0"/>
                </a:solidFill>
              </a:rPr>
              <a:t>UN MINEUR PEUT ÊTRE ACCUSÉ !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CA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8" descr="A black and blue logo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2" y="797502"/>
            <a:ext cx="5426764" cy="195363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8"/>
          <p:cNvSpPr/>
          <p:nvPr/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8" descr="A child with a backpack looking at a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5077" y="321734"/>
            <a:ext cx="4418509" cy="29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/>
          <p:nvPr/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8" descr="A blue and white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1" y="4122743"/>
            <a:ext cx="5426764" cy="177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 descr="A blue and red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8034" y="4090281"/>
            <a:ext cx="5112595" cy="184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AA6DE-39E0-95F1-115A-40F467E8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r-CA" sz="4800" dirty="0"/>
              <a:t>Que veut dire consentir?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1F1C-CB6B-CFE9-6FF9-2904C0994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2704014"/>
            <a:ext cx="9941319" cy="3438166"/>
          </a:xfrm>
        </p:spPr>
        <p:txBody>
          <a:bodyPr anchor="ctr">
            <a:normAutofit fontScale="92500" lnSpcReduction="10000"/>
          </a:bodyPr>
          <a:lstStyle/>
          <a:p>
            <a:pPr marL="114300" indent="0">
              <a:buNone/>
            </a:pP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Action de donner son accord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à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une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 action,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à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 un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projet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 ;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acquiescement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, approbation,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assentiment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 : Il a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agi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 avec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mon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 </a:t>
            </a:r>
            <a:r>
              <a:rPr lang="en-CA" b="0" i="0" dirty="0" err="1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consentement</a:t>
            </a:r>
            <a:r>
              <a:rPr lang="en-CA" b="0" i="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.</a:t>
            </a:r>
          </a:p>
          <a:p>
            <a:pPr marL="114300" indent="0">
              <a:buNone/>
            </a:pPr>
            <a:r>
              <a:rPr lang="en-CA" sz="2600" dirty="0">
                <a:solidFill>
                  <a:schemeClr val="tx1"/>
                </a:solidFill>
                <a:latin typeface="+mn-lt"/>
                <a:ea typeface="Play"/>
                <a:cs typeface="Play"/>
                <a:sym typeface="Play"/>
              </a:rPr>
              <a:t>(Larousse)</a:t>
            </a:r>
          </a:p>
          <a:p>
            <a:pPr marL="114300" indent="0">
              <a:buNone/>
            </a:pPr>
            <a:endParaRPr lang="en-CA" b="0" i="0" dirty="0">
              <a:solidFill>
                <a:schemeClr val="tx1"/>
              </a:solidFill>
              <a:latin typeface="+mn-lt"/>
              <a:ea typeface="Play"/>
              <a:cs typeface="Play"/>
              <a:sym typeface="Play"/>
            </a:endParaRPr>
          </a:p>
          <a:p>
            <a:pPr algn="l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  <a:latin typeface="+mn-lt"/>
              </a:rPr>
              <a:t>Accepter </a:t>
            </a:r>
          </a:p>
          <a:p>
            <a:pPr algn="l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  <a:latin typeface="+mn-lt"/>
              </a:rPr>
              <a:t>Acquiescer </a:t>
            </a:r>
          </a:p>
          <a:p>
            <a:pPr algn="l">
              <a:buFont typeface="Wingdings" pitchFamily="2" charset="2"/>
              <a:buChar char="ü"/>
            </a:pPr>
            <a:r>
              <a:rPr lang="fr-CA" dirty="0">
                <a:solidFill>
                  <a:schemeClr val="tx1"/>
                </a:solidFill>
                <a:latin typeface="+mn-lt"/>
              </a:rPr>
              <a:t>Vouloir</a:t>
            </a:r>
          </a:p>
          <a:p>
            <a:endParaRPr lang="fr-CA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12673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5400339" y="0"/>
            <a:ext cx="5755341" cy="178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CA" dirty="0"/>
              <a:t>Le </a:t>
            </a:r>
            <a:r>
              <a:rPr lang="en-CA" dirty="0" err="1"/>
              <a:t>consentement</a:t>
            </a:r>
            <a:r>
              <a:rPr lang="en-CA" dirty="0"/>
              <a:t> </a:t>
            </a:r>
            <a:r>
              <a:rPr lang="en-CA" dirty="0" err="1"/>
              <a:t>sexuel</a:t>
            </a:r>
            <a:endParaRPr dirty="0"/>
          </a:p>
        </p:txBody>
      </p:sp>
      <p:sp>
        <p:nvSpPr>
          <p:cNvPr id="121" name="Google Shape;121;p4"/>
          <p:cNvSpPr/>
          <p:nvPr/>
        </p:nvSpPr>
        <p:spPr>
          <a:xfrm>
            <a:off x="3" y="0"/>
            <a:ext cx="6116569" cy="6858000"/>
          </a:xfrm>
          <a:custGeom>
            <a:avLst/>
            <a:gdLst/>
            <a:ahLst/>
            <a:cxnLst/>
            <a:rect l="l" t="t" r="r" b="b"/>
            <a:pathLst>
              <a:path w="6116569" h="6879321" extrusionOk="0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 descr="Handshak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34" y="1918107"/>
            <a:ext cx="3195204" cy="319520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5680038" y="2216075"/>
            <a:ext cx="5673760" cy="396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CA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« </a:t>
            </a:r>
            <a:r>
              <a:rPr lang="en-CA" b="1" i="0" dirty="0" err="1"/>
              <a:t>Chacun</a:t>
            </a:r>
            <a:r>
              <a:rPr lang="en-CA" b="1" i="0" dirty="0"/>
              <a:t> des </a:t>
            </a:r>
            <a:r>
              <a:rPr lang="en-CA" b="1" i="0" dirty="0" err="1"/>
              <a:t>partenaires</a:t>
            </a:r>
            <a:r>
              <a:rPr lang="en-CA" b="1" i="0" dirty="0"/>
              <a:t> doit </a:t>
            </a:r>
            <a:r>
              <a:rPr lang="en-CA" b="1" i="0" dirty="0" err="1"/>
              <a:t>consentir</a:t>
            </a:r>
            <a:r>
              <a:rPr lang="en-CA" b="1" i="0" dirty="0"/>
              <a:t> </a:t>
            </a:r>
            <a:r>
              <a:rPr lang="en-CA" b="1" i="0" dirty="0" err="1"/>
              <a:t>à</a:t>
            </a:r>
            <a:r>
              <a:rPr lang="en-CA" b="1" i="0" dirty="0"/>
              <a:t> </a:t>
            </a:r>
            <a:r>
              <a:rPr lang="en-CA" b="1" i="0" dirty="0" err="1"/>
              <a:t>une</a:t>
            </a:r>
            <a:r>
              <a:rPr lang="en-CA" b="1" i="0" dirty="0"/>
              <a:t> </a:t>
            </a:r>
            <a:r>
              <a:rPr lang="en-CA" b="1" i="0" dirty="0" err="1"/>
              <a:t>activité</a:t>
            </a:r>
            <a:r>
              <a:rPr lang="en-CA" b="1" i="0" dirty="0"/>
              <a:t> </a:t>
            </a:r>
            <a:r>
              <a:rPr lang="en-CA" b="1" i="0" dirty="0" err="1"/>
              <a:t>sexuelle</a:t>
            </a:r>
            <a:r>
              <a:rPr lang="en-CA" b="1" i="0" dirty="0"/>
              <a:t>. 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i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b="0" i="0" dirty="0" err="1"/>
              <a:t>C’est</a:t>
            </a:r>
            <a:r>
              <a:rPr lang="en-CA" b="0" i="0" dirty="0"/>
              <a:t>-</a:t>
            </a:r>
            <a:r>
              <a:rPr lang="en-CA" b="0" i="0" dirty="0" err="1"/>
              <a:t>à</a:t>
            </a:r>
            <a:r>
              <a:rPr lang="en-CA" b="0" i="0" dirty="0"/>
              <a:t>-dire que </a:t>
            </a:r>
            <a:r>
              <a:rPr lang="en-CA" b="0" i="0" dirty="0" err="1"/>
              <a:t>chacun</a:t>
            </a:r>
            <a:r>
              <a:rPr lang="en-CA" b="0" i="0" dirty="0"/>
              <a:t> </a:t>
            </a:r>
            <a:r>
              <a:rPr lang="en-CA" b="0" i="0" dirty="0" err="1"/>
              <a:t>accepte</a:t>
            </a:r>
            <a:r>
              <a:rPr lang="en-CA" b="0" i="0" dirty="0"/>
              <a:t> que </a:t>
            </a:r>
            <a:r>
              <a:rPr lang="en-CA" b="0" i="0" dirty="0" err="1"/>
              <a:t>l’activité</a:t>
            </a:r>
            <a:r>
              <a:rPr lang="en-CA" b="0" i="0" dirty="0"/>
              <a:t> ait lieu, que </a:t>
            </a:r>
            <a:r>
              <a:rPr lang="en-CA" b="0" i="0" dirty="0" err="1"/>
              <a:t>ce</a:t>
            </a:r>
            <a:r>
              <a:rPr lang="en-CA" b="0" i="0" dirty="0"/>
              <a:t> </a:t>
            </a:r>
            <a:r>
              <a:rPr lang="en-CA" b="0" i="0" dirty="0" err="1"/>
              <a:t>soit</a:t>
            </a:r>
            <a:endParaRPr b="0" i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0" i="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b="0" i="0" dirty="0" err="1"/>
              <a:t>une</a:t>
            </a:r>
            <a:r>
              <a:rPr lang="en-CA" b="0" i="0" dirty="0"/>
              <a:t> relation </a:t>
            </a:r>
            <a:r>
              <a:rPr lang="en-CA" b="0" i="0" dirty="0" err="1"/>
              <a:t>sexuelle</a:t>
            </a:r>
            <a:endParaRPr b="0" i="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b="0" i="0" dirty="0"/>
              <a:t>un </a:t>
            </a:r>
            <a:r>
              <a:rPr lang="en-CA" b="0" i="0" dirty="0" err="1"/>
              <a:t>baiser</a:t>
            </a:r>
            <a:r>
              <a:rPr lang="en-CA" b="0" i="0" dirty="0"/>
              <a:t> </a:t>
            </a:r>
            <a:endParaRPr dirty="0"/>
          </a:p>
          <a:p>
            <a:pPr marL="228600" indent="-228600">
              <a:buSzPct val="100000"/>
            </a:pPr>
            <a:r>
              <a:rPr lang="en-CA" b="0" i="0" dirty="0" err="1"/>
              <a:t>ou</a:t>
            </a:r>
            <a:r>
              <a:rPr lang="en-CA" b="0" i="0" dirty="0"/>
              <a:t> tout </a:t>
            </a:r>
            <a:r>
              <a:rPr lang="en-CA" b="0" i="0" dirty="0" err="1"/>
              <a:t>autre</a:t>
            </a:r>
            <a:r>
              <a:rPr lang="en-CA" b="0" i="0" dirty="0"/>
              <a:t> </a:t>
            </a:r>
            <a:r>
              <a:rPr lang="en-CA" b="0" i="0" dirty="0" err="1"/>
              <a:t>geste</a:t>
            </a:r>
            <a:r>
              <a:rPr lang="en-CA" b="0" i="0" dirty="0"/>
              <a:t> de nature </a:t>
            </a:r>
            <a:r>
              <a:rPr lang="en-CA" b="0" i="0" dirty="0" err="1"/>
              <a:t>sexuelle</a:t>
            </a:r>
            <a:r>
              <a:rPr lang="en-CA" b="0" i="0" dirty="0"/>
              <a:t>. </a:t>
            </a:r>
            <a:r>
              <a:rPr lang="fr-CA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»</a:t>
            </a: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68580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sp>
        <p:nvSpPr>
          <p:cNvPr id="124" name="Google Shape;124;p4"/>
          <p:cNvSpPr txBox="1"/>
          <p:nvPr/>
        </p:nvSpPr>
        <p:spPr>
          <a:xfrm>
            <a:off x="5680038" y="6132281"/>
            <a:ext cx="31953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Éducaloi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– Le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sexuel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457017" y="58739"/>
            <a:ext cx="6125964" cy="190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CA" dirty="0"/>
              <a:t>Le </a:t>
            </a:r>
            <a:r>
              <a:rPr lang="en-CA" dirty="0" err="1"/>
              <a:t>consentement</a:t>
            </a:r>
            <a:r>
              <a:rPr lang="en-CA" dirty="0"/>
              <a:t> doit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clair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457017" y="2331770"/>
            <a:ext cx="6125963" cy="356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A" b="0" i="0" dirty="0"/>
              <a:t>Pour donner son </a:t>
            </a:r>
            <a:r>
              <a:rPr lang="en-CA" b="0" i="0" dirty="0" err="1"/>
              <a:t>consentement</a:t>
            </a:r>
            <a:r>
              <a:rPr lang="en-CA" b="0" i="0" dirty="0"/>
              <a:t>, </a:t>
            </a:r>
            <a:r>
              <a:rPr lang="en-CA" b="0" i="0" dirty="0" err="1"/>
              <a:t>une</a:t>
            </a:r>
            <a:r>
              <a:rPr lang="en-CA" b="0" i="0" dirty="0"/>
              <a:t> </a:t>
            </a:r>
            <a:r>
              <a:rPr lang="en-CA" b="0" i="0" dirty="0" err="1"/>
              <a:t>personne</a:t>
            </a:r>
            <a:r>
              <a:rPr lang="en-CA" b="0" i="0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CA" dirty="0"/>
          </a:p>
          <a:p>
            <a:pPr indent="-457200">
              <a:spcBef>
                <a:spcPts val="0"/>
              </a:spcBef>
              <a:buSzPct val="100000"/>
            </a:pPr>
            <a:r>
              <a:rPr lang="en-CA" b="0" i="0" dirty="0" err="1"/>
              <a:t>peut</a:t>
            </a:r>
            <a:r>
              <a:rPr lang="en-CA" b="0" i="0" dirty="0"/>
              <a:t> dire </a:t>
            </a:r>
            <a:r>
              <a:rPr lang="en-CA" b="0" i="0" dirty="0" err="1"/>
              <a:t>qu’elle</a:t>
            </a:r>
            <a:r>
              <a:rPr lang="en-CA" b="0" i="0" dirty="0"/>
              <a:t> </a:t>
            </a:r>
            <a:r>
              <a:rPr lang="en-CA" b="0" i="0" dirty="0" err="1"/>
              <a:t>est</a:t>
            </a:r>
            <a:r>
              <a:rPr lang="en-CA" b="0" i="0" dirty="0"/>
              <a:t> </a:t>
            </a:r>
            <a:r>
              <a:rPr lang="en-CA" b="0" i="0" dirty="0" err="1"/>
              <a:t>d’accord</a:t>
            </a:r>
            <a:r>
              <a:rPr lang="en-CA" b="0" i="0" dirty="0"/>
              <a:t> avec les </a:t>
            </a:r>
            <a:r>
              <a:rPr lang="en-CA" b="0" i="0" dirty="0" err="1"/>
              <a:t>gestes</a:t>
            </a:r>
            <a:r>
              <a:rPr lang="en-CA" b="0" i="0" dirty="0"/>
              <a:t> de son </a:t>
            </a:r>
            <a:r>
              <a:rPr lang="en-CA" b="0" i="0" dirty="0" err="1"/>
              <a:t>partenaire</a:t>
            </a:r>
            <a:endParaRPr lang="en-CA" b="0" i="0" dirty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CA" dirty="0"/>
          </a:p>
          <a:p>
            <a:pPr indent="-457200">
              <a:spcBef>
                <a:spcPts val="0"/>
              </a:spcBef>
              <a:buSzPct val="100000"/>
            </a:pPr>
            <a:r>
              <a:rPr lang="en-CA" b="0" i="0" dirty="0" err="1"/>
              <a:t>peut</a:t>
            </a:r>
            <a:r>
              <a:rPr lang="en-CA" b="0" i="0" dirty="0"/>
              <a:t> </a:t>
            </a:r>
            <a:r>
              <a:rPr lang="en-CA" b="0" i="0" dirty="0" err="1"/>
              <a:t>aussi</a:t>
            </a:r>
            <a:r>
              <a:rPr lang="en-CA" b="0" i="0" dirty="0"/>
              <a:t> </a:t>
            </a:r>
            <a:r>
              <a:rPr lang="en-CA" b="0" i="0" dirty="0" err="1"/>
              <a:t>montrer</a:t>
            </a:r>
            <a:r>
              <a:rPr lang="en-CA" b="0" i="0" dirty="0"/>
              <a:t> son accord par des paroles, des </a:t>
            </a:r>
            <a:r>
              <a:rPr lang="en-CA" b="0" i="0" dirty="0" err="1"/>
              <a:t>gestes</a:t>
            </a:r>
            <a:r>
              <a:rPr lang="en-CA" b="0" i="0" dirty="0"/>
              <a:t> </a:t>
            </a:r>
            <a:r>
              <a:rPr lang="en-CA" b="0" i="0" dirty="0" err="1"/>
              <a:t>ou</a:t>
            </a:r>
            <a:r>
              <a:rPr lang="en-CA" b="0" i="0" dirty="0"/>
              <a:t> </a:t>
            </a:r>
            <a:r>
              <a:rPr lang="en-CA" b="0" i="0" dirty="0" err="1"/>
              <a:t>une</a:t>
            </a:r>
            <a:r>
              <a:rPr lang="en-CA" b="0" i="0" dirty="0"/>
              <a:t> attitude, </a:t>
            </a:r>
            <a:r>
              <a:rPr lang="en-CA" b="0" i="0" dirty="0" err="1"/>
              <a:t>comme</a:t>
            </a:r>
            <a:r>
              <a:rPr lang="en-CA" b="0" i="0" dirty="0"/>
              <a:t> un </a:t>
            </a:r>
            <a:r>
              <a:rPr lang="en-CA" b="0" i="0" dirty="0" err="1"/>
              <a:t>sourire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0" i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0" i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b="0" i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/>
          </a:p>
        </p:txBody>
      </p:sp>
      <p:pic>
        <p:nvPicPr>
          <p:cNvPr id="134" name="Google Shape;134;p5" descr="Badge Tick1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2455" y="371719"/>
            <a:ext cx="2419247" cy="241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Smiling with hearts face outline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0002" y="3408283"/>
            <a:ext cx="1743398" cy="174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Thumbs up sign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7199" y="4585648"/>
            <a:ext cx="1770701" cy="177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0F8D17F5-6FD5-F256-40F8-331D8768DC22}"/>
              </a:ext>
            </a:extLst>
          </p:cNvPr>
          <p:cNvSpPr txBox="1"/>
          <p:nvPr/>
        </p:nvSpPr>
        <p:spPr>
          <a:xfrm>
            <a:off x="971368" y="6414061"/>
            <a:ext cx="31953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Éducaloi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– Le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sexuel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248399" y="138506"/>
            <a:ext cx="6072377" cy="195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CA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Le </a:t>
            </a:r>
            <a:r>
              <a:rPr lang="en-CA" dirty="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consentement</a:t>
            </a:r>
            <a:r>
              <a:rPr lang="en-CA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doit </a:t>
            </a:r>
            <a:r>
              <a:rPr lang="en-CA" dirty="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être</a:t>
            </a:r>
            <a:r>
              <a:rPr lang="en-CA" dirty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libre et </a:t>
            </a:r>
            <a:r>
              <a:rPr lang="en-CA" dirty="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éclairé</a:t>
            </a:r>
            <a:endParaRPr dirty="0"/>
          </a:p>
        </p:txBody>
      </p:sp>
      <p:sp>
        <p:nvSpPr>
          <p:cNvPr id="145" name="Google Shape;145;p6"/>
          <p:cNvSpPr/>
          <p:nvPr/>
        </p:nvSpPr>
        <p:spPr>
          <a:xfrm>
            <a:off x="0" y="0"/>
            <a:ext cx="6116569" cy="6858000"/>
          </a:xfrm>
          <a:custGeom>
            <a:avLst/>
            <a:gdLst/>
            <a:ahLst/>
            <a:cxnLst/>
            <a:rect l="l" t="t" r="r" b="b"/>
            <a:pathLst>
              <a:path w="6116569" h="6879321" extrusionOk="0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6" descr="Lights O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2563" y="231119"/>
            <a:ext cx="1870604" cy="19986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3023B359-29DB-79E2-DC4B-CDB0E769AFDB}"/>
              </a:ext>
            </a:extLst>
          </p:cNvPr>
          <p:cNvSpPr txBox="1"/>
          <p:nvPr/>
        </p:nvSpPr>
        <p:spPr>
          <a:xfrm>
            <a:off x="5634037" y="6385423"/>
            <a:ext cx="31953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Éducaloi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– Le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sexuel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59;p7" descr="No Touch outline">
            <a:extLst>
              <a:ext uri="{FF2B5EF4-FFF2-40B4-BE49-F238E27FC236}">
                <a16:creationId xmlns:a16="http://schemas.microsoft.com/office/drawing/2014/main" id="{2C8520BF-B0E5-FDFB-1643-12394D1652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1825" y="5112264"/>
            <a:ext cx="1527685" cy="152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8;p7" descr="No sign with solid fill">
            <a:extLst>
              <a:ext uri="{FF2B5EF4-FFF2-40B4-BE49-F238E27FC236}">
                <a16:creationId xmlns:a16="http://schemas.microsoft.com/office/drawing/2014/main" id="{4204BF6B-5901-F4F0-A7DF-A68C15CD34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0579" y="5112263"/>
            <a:ext cx="1527685" cy="152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0;p7" descr="Warning with solid fill">
            <a:extLst>
              <a:ext uri="{FF2B5EF4-FFF2-40B4-BE49-F238E27FC236}">
                <a16:creationId xmlns:a16="http://schemas.microsoft.com/office/drawing/2014/main" id="{31524CAE-32BE-1162-DE4A-FA158CF7719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5255" y="5112263"/>
            <a:ext cx="1527685" cy="15276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9" name="Google Shape;147;p6">
            <a:extLst>
              <a:ext uri="{FF2B5EF4-FFF2-40B4-BE49-F238E27FC236}">
                <a16:creationId xmlns:a16="http://schemas.microsoft.com/office/drawing/2014/main" id="{DF6BD79D-1605-9054-AC04-332504399F8D}"/>
              </a:ext>
            </a:extLst>
          </p:cNvPr>
          <p:cNvGraphicFramePr/>
          <p:nvPr/>
        </p:nvGraphicFramePr>
        <p:xfrm>
          <a:off x="5634037" y="2091250"/>
          <a:ext cx="6310313" cy="420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1145178" y="643466"/>
            <a:ext cx="9901643" cy="5571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1145180" y="643466"/>
            <a:ext cx="4968769" cy="5571067"/>
          </a:xfrm>
          <a:custGeom>
            <a:avLst/>
            <a:gdLst/>
            <a:ahLst/>
            <a:cxnLst/>
            <a:rect l="l" t="t" r="r" b="b"/>
            <a:pathLst>
              <a:path w="6116569" h="6879321" extrusionOk="0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8" descr="Comment Slash Silence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428" y="643466"/>
            <a:ext cx="2595610" cy="2595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4">
            <a:extLst>
              <a:ext uri="{FF2B5EF4-FFF2-40B4-BE49-F238E27FC236}">
                <a16:creationId xmlns:a16="http://schemas.microsoft.com/office/drawing/2014/main" id="{9A83144F-A304-6880-745E-FEB066A96F9C}"/>
              </a:ext>
            </a:extLst>
          </p:cNvPr>
          <p:cNvSpPr txBox="1"/>
          <p:nvPr/>
        </p:nvSpPr>
        <p:spPr>
          <a:xfrm>
            <a:off x="1826086" y="5799968"/>
            <a:ext cx="2595688" cy="31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Pts val="1200"/>
            </a:pPr>
            <a:r>
              <a:rPr lang="en-CA" sz="972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CA" sz="972" b="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Éducaloi</a:t>
            </a:r>
            <a:r>
              <a:rPr lang="en-CA" sz="972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– Le </a:t>
            </a:r>
            <a:r>
              <a:rPr lang="en-CA" sz="972" b="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consentement</a:t>
            </a:r>
            <a:r>
              <a:rPr lang="en-CA" sz="972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972" b="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sexuel</a:t>
            </a:r>
            <a:endParaRPr lang="en-CA" sz="972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00D37A30-829C-0CF3-740F-C9E4958CF4F1}"/>
              </a:ext>
            </a:extLst>
          </p:cNvPr>
          <p:cNvSpPr txBox="1">
            <a:spLocks/>
          </p:cNvSpPr>
          <p:nvPr/>
        </p:nvSpPr>
        <p:spPr>
          <a:xfrm>
            <a:off x="5335330" y="867502"/>
            <a:ext cx="5431175" cy="524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 silence</a:t>
            </a:r>
            <a:endParaRPr lang="en-CA" sz="1458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10"/>
              </a:spcBef>
              <a:buSzPct val="100000"/>
              <a:buNone/>
            </a:pP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garde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silence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 fait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rien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donne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 son accord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sexuel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indent="0">
              <a:spcBef>
                <a:spcPts val="810"/>
              </a:spcBef>
              <a:buSzPct val="100000"/>
              <a:buNone/>
            </a:pPr>
            <a:endParaRPr lang="en-CA" sz="145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10"/>
              </a:spcBef>
              <a:buClr>
                <a:srgbClr val="FF0000"/>
              </a:buClr>
              <a:buSzPct val="100000"/>
              <a:buNone/>
            </a:pP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L’absence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résistance</a:t>
            </a:r>
            <a:endParaRPr lang="en-CA" sz="1458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10"/>
              </a:spcBef>
              <a:buSzPct val="100000"/>
              <a:buNone/>
            </a:pP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n’a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besoin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résister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physiquement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montrer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qu’elle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n’est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d’accord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indent="0">
              <a:spcBef>
                <a:spcPts val="810"/>
              </a:spcBef>
              <a:buSzPct val="100000"/>
              <a:buNone/>
            </a:pPr>
            <a:endParaRPr lang="en-CA" sz="145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FF0000"/>
              </a:buClr>
              <a:buSzPts val="2100"/>
              <a:buNone/>
            </a:pP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Dire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certains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gestes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dire non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d’autres</a:t>
            </a:r>
            <a:endParaRPr lang="en-CA" sz="1458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10"/>
              </a:spcBef>
              <a:buSzPts val="2100"/>
              <a:buNone/>
            </a:pP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consentir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certaines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sexuelles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ne pas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d’accord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d’autres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indent="0">
              <a:spcBef>
                <a:spcPts val="810"/>
              </a:spcBef>
              <a:buSzPts val="2100"/>
              <a:buNone/>
            </a:pPr>
            <a:endParaRPr lang="en-CA" sz="145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10"/>
              </a:spcBef>
              <a:buClr>
                <a:srgbClr val="FF0000"/>
              </a:buClr>
              <a:buSzPts val="2100"/>
              <a:buNone/>
            </a:pP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Dire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oui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puis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changer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d’idée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pendant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l’activité</a:t>
            </a:r>
            <a:r>
              <a:rPr lang="en-CA" sz="1458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1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endParaRPr lang="en-CA" sz="1458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10"/>
              </a:spcBef>
              <a:buSzPts val="2100"/>
              <a:buNone/>
            </a:pP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arrêter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consentir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tout moment.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Dès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qu’une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exprime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refus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des paroles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gestes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l’activité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CA" sz="1458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doit cesser.</a:t>
            </a:r>
          </a:p>
          <a:p>
            <a:pPr marL="0" indent="0">
              <a:spcBef>
                <a:spcPts val="810"/>
              </a:spcBef>
              <a:buSzPts val="2100"/>
              <a:buNone/>
            </a:pPr>
            <a:endParaRPr lang="en-CA" sz="145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spcBef>
                <a:spcPts val="810"/>
              </a:spcBef>
              <a:buSzPts val="2100"/>
              <a:buNone/>
            </a:pP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Quand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on ne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donne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pas son accord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attouchements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sexuels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baiser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caresse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relation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il y a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alors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agression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1458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sexuelle</a:t>
            </a:r>
            <a:r>
              <a:rPr lang="en-CA" sz="1458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endParaRPr lang="en-CA" sz="81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810"/>
              </a:spcBef>
              <a:buSzPts val="2100"/>
              <a:buNone/>
            </a:pPr>
            <a:endParaRPr lang="en-CA" sz="1458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SzPts val="2100"/>
              <a:buFont typeface="Arial"/>
              <a:buNone/>
            </a:pPr>
            <a:endParaRPr lang="en-CA" sz="2100" dirty="0"/>
          </a:p>
        </p:txBody>
      </p:sp>
      <p:pic>
        <p:nvPicPr>
          <p:cNvPr id="8" name="Google Shape;181;p9" descr="Warning outline">
            <a:extLst>
              <a:ext uri="{FF2B5EF4-FFF2-40B4-BE49-F238E27FC236}">
                <a16:creationId xmlns:a16="http://schemas.microsoft.com/office/drawing/2014/main" id="{6D71FA16-0916-6320-160F-9EFDC26DE3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889" y="3020487"/>
            <a:ext cx="2099897" cy="19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B1C9DA6-00F4-1ADD-771F-547761BC9E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66777"/>
              </p:ext>
            </p:extLst>
          </p:nvPr>
        </p:nvGraphicFramePr>
        <p:xfrm>
          <a:off x="1423634" y="329865"/>
          <a:ext cx="9863491" cy="611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605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ttle of clear liquid&#10;&#10;Description automatically generated">
            <a:extLst>
              <a:ext uri="{FF2B5EF4-FFF2-40B4-BE49-F238E27FC236}">
                <a16:creationId xmlns:a16="http://schemas.microsoft.com/office/drawing/2014/main" id="{99943A4A-1F3F-145D-924D-593E9ADC4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1" y="321469"/>
            <a:ext cx="4823631" cy="6215062"/>
          </a:xfrm>
          <a:prstGeom prst="rect">
            <a:avLst/>
          </a:prstGeom>
        </p:spPr>
      </p:pic>
      <p:pic>
        <p:nvPicPr>
          <p:cNvPr id="7" name="Picture 6" descr="A white swans with black outline on a yellow background&#10;&#10;Description automatically generated">
            <a:extLst>
              <a:ext uri="{FF2B5EF4-FFF2-40B4-BE49-F238E27FC236}">
                <a16:creationId xmlns:a16="http://schemas.microsoft.com/office/drawing/2014/main" id="{DAC98065-5257-A644-0438-D8B87E971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9346"/>
            <a:ext cx="4843269" cy="587930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1F6F24C-F93F-FE7E-4700-63645116BF73}"/>
              </a:ext>
            </a:extLst>
          </p:cNvPr>
          <p:cNvSpPr txBox="1">
            <a:spLocks/>
          </p:cNvSpPr>
          <p:nvPr/>
        </p:nvSpPr>
        <p:spPr>
          <a:xfrm>
            <a:off x="6460518" y="6446651"/>
            <a:ext cx="4171994" cy="41071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/>
              <a:t>Source: Campagne de sensibilisation contre les violences sexuelles « Ni viande ni objet » réalisée par les étudiants du cégep de Sherbrooke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964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EC20-2B27-2F12-DF2D-0565C2FF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Le </a:t>
            </a:r>
            <a:r>
              <a:rPr lang="en-CA" dirty="0" err="1">
                <a:solidFill>
                  <a:srgbClr val="0070C0"/>
                </a:solidFill>
              </a:rPr>
              <a:t>consentement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 err="1">
                <a:solidFill>
                  <a:srgbClr val="0070C0"/>
                </a:solidFill>
              </a:rPr>
              <a:t>sexuel</a:t>
            </a:r>
            <a:r>
              <a:rPr lang="en-CA" dirty="0">
                <a:solidFill>
                  <a:srgbClr val="0070C0"/>
                </a:solidFill>
              </a:rPr>
              <a:t> chez les </a:t>
            </a:r>
            <a:r>
              <a:rPr lang="en-CA" dirty="0" err="1">
                <a:solidFill>
                  <a:srgbClr val="0070C0"/>
                </a:solidFill>
              </a:rPr>
              <a:t>ados</a:t>
            </a:r>
            <a:endParaRPr lang="fr-CA" dirty="0">
              <a:solidFill>
                <a:srgbClr val="0070C0"/>
              </a:solidFill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4BCEA070-0282-CED9-D2FF-BBA179241F78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77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12006</TotalTime>
  <Words>2278</Words>
  <Application>Microsoft Office PowerPoint</Application>
  <PresentationFormat>Grand écran</PresentationFormat>
  <Paragraphs>228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Rubik</vt:lpstr>
      <vt:lpstr>Wingdings</vt:lpstr>
      <vt:lpstr>Times New Roman</vt:lpstr>
      <vt:lpstr>Symbol</vt:lpstr>
      <vt:lpstr>Open Sans</vt:lpstr>
      <vt:lpstr>Play</vt:lpstr>
      <vt:lpstr>Montserrat</vt:lpstr>
      <vt:lpstr>Arial</vt:lpstr>
      <vt:lpstr>Office Theme</vt:lpstr>
      <vt:lpstr>Le consentement et la loi</vt:lpstr>
      <vt:lpstr>Que veut dire consentir? </vt:lpstr>
      <vt:lpstr>Le consentement sexuel</vt:lpstr>
      <vt:lpstr>Le consentement doit être clair</vt:lpstr>
      <vt:lpstr>Le consentement doit être libre et éclairé</vt:lpstr>
      <vt:lpstr>Présentation PowerPoint</vt:lpstr>
      <vt:lpstr>Présentation PowerPoint</vt:lpstr>
      <vt:lpstr>Présentation PowerPoint</vt:lpstr>
      <vt:lpstr>Le consentement sexuel chez les ados</vt:lpstr>
      <vt:lpstr>Présentation PowerPoint</vt:lpstr>
      <vt:lpstr>Le rapport de force  le déséquilibre dans la relation</vt:lpstr>
      <vt:lpstr>Le consentement dans le cyber-espace</vt:lpstr>
      <vt:lpstr>Vrai ou faux?  Source : Projet SEXTO, un projet établi entre des établissements scolaires, des services de police du Québec et le Directeur des poursuites criminelles et pénales (DPCP).</vt:lpstr>
      <vt:lpstr>Pour partager des images intimes, le consentement est obligatoire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consentement sexuel et la loi canadienne</dc:title>
  <dc:creator>Cengarle-Samak Sophie</dc:creator>
  <cp:lastModifiedBy>Marie Brodeur Gélinas</cp:lastModifiedBy>
  <cp:revision>16</cp:revision>
  <dcterms:created xsi:type="dcterms:W3CDTF">2024-03-10T18:24:32Z</dcterms:created>
  <dcterms:modified xsi:type="dcterms:W3CDTF">2024-07-31T18:49:33Z</dcterms:modified>
</cp:coreProperties>
</file>